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346" r:id="rId2"/>
    <p:sldId id="404" r:id="rId3"/>
    <p:sldId id="344" r:id="rId4"/>
    <p:sldId id="406" r:id="rId5"/>
    <p:sldId id="372" r:id="rId6"/>
    <p:sldId id="363" r:id="rId7"/>
    <p:sldId id="380" r:id="rId8"/>
    <p:sldId id="385" r:id="rId9"/>
    <p:sldId id="416" r:id="rId10"/>
    <p:sldId id="378" r:id="rId11"/>
    <p:sldId id="381" r:id="rId12"/>
    <p:sldId id="383" r:id="rId13"/>
    <p:sldId id="345" r:id="rId14"/>
    <p:sldId id="407" r:id="rId15"/>
    <p:sldId id="408" r:id="rId16"/>
    <p:sldId id="395" r:id="rId17"/>
    <p:sldId id="398" r:id="rId18"/>
    <p:sldId id="412" r:id="rId19"/>
    <p:sldId id="413" r:id="rId20"/>
    <p:sldId id="414" r:id="rId21"/>
    <p:sldId id="417" r:id="rId22"/>
    <p:sldId id="426" r:id="rId23"/>
    <p:sldId id="434" r:id="rId24"/>
    <p:sldId id="435" r:id="rId25"/>
    <p:sldId id="436" r:id="rId26"/>
    <p:sldId id="437" r:id="rId27"/>
    <p:sldId id="439" r:id="rId28"/>
    <p:sldId id="440" r:id="rId29"/>
    <p:sldId id="441" r:id="rId30"/>
    <p:sldId id="444" r:id="rId31"/>
    <p:sldId id="442" r:id="rId32"/>
    <p:sldId id="454" r:id="rId33"/>
    <p:sldId id="446" r:id="rId34"/>
    <p:sldId id="462" r:id="rId35"/>
    <p:sldId id="461" r:id="rId36"/>
    <p:sldId id="458" r:id="rId37"/>
    <p:sldId id="455" r:id="rId38"/>
    <p:sldId id="463" r:id="rId39"/>
    <p:sldId id="465" r:id="rId40"/>
    <p:sldId id="464" r:id="rId41"/>
    <p:sldId id="452" r:id="rId42"/>
    <p:sldId id="415" r:id="rId43"/>
  </p:sldIdLst>
  <p:sldSz cx="12192000" cy="6858000"/>
  <p:notesSz cx="6858000" cy="9144000"/>
  <p:custShowLst>
    <p:custShow name="Custom Show 1" id="0">
      <p:sldLst>
        <p:sld r:id="rId2"/>
        <p:sld r:id="rId4"/>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68">
          <p15:clr>
            <a:srgbClr val="A4A3A4"/>
          </p15:clr>
        </p15:guide>
        <p15:guide id="2" pos="576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FF"/>
    <a:srgbClr val="FFFFFF"/>
    <a:srgbClr val="454545"/>
    <a:srgbClr val="FF9F1B"/>
    <a:srgbClr val="37333B"/>
    <a:srgbClr val="E72236"/>
    <a:srgbClr val="2EC4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65" autoAdjust="0"/>
    <p:restoredTop sz="86723" autoAdjust="0"/>
  </p:normalViewPr>
  <p:slideViewPr>
    <p:cSldViewPr snapToGrid="0" snapToObjects="1">
      <p:cViewPr>
        <p:scale>
          <a:sx n="80" d="100"/>
          <a:sy n="80" d="100"/>
        </p:scale>
        <p:origin x="1288" y="256"/>
      </p:cViewPr>
      <p:guideLst>
        <p:guide orient="horz" pos="2768"/>
        <p:guide pos="5765"/>
      </p:guideLst>
    </p:cSldViewPr>
  </p:slideViewPr>
  <p:notesTextViewPr>
    <p:cViewPr>
      <p:scale>
        <a:sx n="1" d="1"/>
        <a:sy n="1" d="1"/>
      </p:scale>
      <p:origin x="0" y="-6256"/>
    </p:cViewPr>
  </p:notesTextViewPr>
  <p:sorterViewPr>
    <p:cViewPr>
      <p:scale>
        <a:sx n="100" d="100"/>
        <a:sy n="100" d="100"/>
      </p:scale>
      <p:origin x="0" y="125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B587E2-1915-BB40-9CAD-7B74A9A83BAB}" type="datetimeFigureOut">
              <a:rPr lang="en-US" smtClean="0"/>
              <a:t>5/6/19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CE8068-C42E-4842-B49C-BE6ADAD9559F}" type="slidenum">
              <a:rPr lang="en-US" smtClean="0"/>
              <a:t>‹#›</a:t>
            </a:fld>
            <a:endParaRPr lang="en-US"/>
          </a:p>
        </p:txBody>
      </p:sp>
    </p:spTree>
    <p:extLst>
      <p:ext uri="{BB962C8B-B14F-4D97-AF65-F5344CB8AC3E}">
        <p14:creationId xmlns:p14="http://schemas.microsoft.com/office/powerpoint/2010/main" val="84616051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Quantum_system" TargetMode="External"/><Relationship Id="rId13" Type="http://schemas.openxmlformats.org/officeDocument/2006/relationships/hyperlink" Target="https://en.wikipedia.org/wiki/Pauli_exclusion_principle" TargetMode="External"/><Relationship Id="rId3" Type="http://schemas.openxmlformats.org/officeDocument/2006/relationships/hyperlink" Target="https://en.wikipedia.org/wiki/Quantum_mechanics" TargetMode="External"/><Relationship Id="rId7" Type="http://schemas.openxmlformats.org/officeDocument/2006/relationships/hyperlink" Target="https://en.wikipedia.org/wiki/Quantum_state" TargetMode="External"/><Relationship Id="rId12" Type="http://schemas.openxmlformats.org/officeDocument/2006/relationships/hyperlink" Target="https://en.wikipedia.org/wiki/Thermodynamic_equilibrium"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Spin_(physics)" TargetMode="External"/><Relationship Id="rId11" Type="http://schemas.openxmlformats.org/officeDocument/2006/relationships/hyperlink" Target="https://en.wikipedia.org/wiki/Energy_level" TargetMode="External"/><Relationship Id="rId5" Type="http://schemas.openxmlformats.org/officeDocument/2006/relationships/hyperlink" Target="https://en.wikipedia.org/wiki/Fermion" TargetMode="External"/><Relationship Id="rId10" Type="http://schemas.openxmlformats.org/officeDocument/2006/relationships/hyperlink" Target="https://en.wikipedia.org/wiki/Particles" TargetMode="External"/><Relationship Id="rId4" Type="http://schemas.openxmlformats.org/officeDocument/2006/relationships/hyperlink" Target="https://en.wikipedia.org/wiki/Identical_particles" TargetMode="External"/><Relationship Id="rId9" Type="http://schemas.openxmlformats.org/officeDocument/2006/relationships/hyperlink" Target="https://en.wikipedia.org/wiki/Quantum_statistic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Magnetic_field" TargetMode="External"/><Relationship Id="rId7" Type="http://schemas.openxmlformats.org/officeDocument/2006/relationships/hyperlink" Target="https://mri-q.com/what-causes-magnetism.html"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Ferromagnetic" TargetMode="External"/><Relationship Id="rId5" Type="http://schemas.openxmlformats.org/officeDocument/2006/relationships/hyperlink" Target="https://en.wikipedia.org/wiki/Paramagnetic" TargetMode="External"/><Relationship Id="rId4" Type="http://schemas.openxmlformats.org/officeDocument/2006/relationships/hyperlink" Target="https://en.wikipedia.org/wiki/Induced_magnetic_field"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t>
            </a:r>
            <a:r>
              <a:rPr lang="en-CA" b="1" dirty="0"/>
              <a:t>Pauli exclusion principle</a:t>
            </a:r>
            <a:r>
              <a:rPr lang="en-CA" dirty="0"/>
              <a:t> is the </a:t>
            </a:r>
            <a:r>
              <a:rPr lang="en-CA" dirty="0">
                <a:hlinkClick r:id="rId3" tooltip="Quantum mechanics"/>
              </a:rPr>
              <a:t>quantum mechanical</a:t>
            </a:r>
            <a:r>
              <a:rPr lang="en-CA" dirty="0"/>
              <a:t> principle which states that two or more </a:t>
            </a:r>
            <a:r>
              <a:rPr lang="en-CA" dirty="0">
                <a:hlinkClick r:id="rId4" tooltip="Identical particles"/>
              </a:rPr>
              <a:t>identical</a:t>
            </a:r>
            <a:r>
              <a:rPr lang="en-CA" dirty="0"/>
              <a:t> </a:t>
            </a:r>
            <a:r>
              <a:rPr lang="en-CA" dirty="0">
                <a:hlinkClick r:id="rId5" tooltip="Fermion"/>
              </a:rPr>
              <a:t>fermions</a:t>
            </a:r>
            <a:r>
              <a:rPr lang="en-CA" dirty="0"/>
              <a:t> (particles with half-integer </a:t>
            </a:r>
            <a:r>
              <a:rPr lang="en-CA" dirty="0">
                <a:hlinkClick r:id="rId6" tooltip="Spin (physics)"/>
              </a:rPr>
              <a:t>spin</a:t>
            </a:r>
            <a:r>
              <a:rPr lang="en-CA" dirty="0"/>
              <a:t>) cannot occupy the same </a:t>
            </a:r>
            <a:r>
              <a:rPr lang="en-CA" dirty="0">
                <a:hlinkClick r:id="rId7" tooltip="Quantum state"/>
              </a:rPr>
              <a:t>quantum state</a:t>
            </a:r>
            <a:r>
              <a:rPr lang="en-CA" dirty="0"/>
              <a:t> within a </a:t>
            </a:r>
            <a:r>
              <a:rPr lang="en-CA" dirty="0">
                <a:hlinkClick r:id="rId8" tooltip="Quantum system"/>
              </a:rPr>
              <a:t>quantum system</a:t>
            </a:r>
            <a:r>
              <a:rPr lang="en-CA" dirty="0"/>
              <a:t> simultaneously.</a:t>
            </a:r>
          </a:p>
          <a:p>
            <a:endParaRPr lang="en-CA" dirty="0"/>
          </a:p>
          <a:p>
            <a:r>
              <a:rPr lang="en-CA" dirty="0"/>
              <a:t>In </a:t>
            </a:r>
            <a:r>
              <a:rPr lang="en-CA" dirty="0">
                <a:hlinkClick r:id="rId9" tooltip="Quantum statistics"/>
              </a:rPr>
              <a:t>quantum statistics</a:t>
            </a:r>
            <a:r>
              <a:rPr lang="en-CA" dirty="0"/>
              <a:t>, </a:t>
            </a:r>
            <a:r>
              <a:rPr lang="en-CA" b="1" dirty="0"/>
              <a:t>Bose–Einstein statistics</a:t>
            </a:r>
            <a:r>
              <a:rPr lang="en-CA" dirty="0"/>
              <a:t> (or colloquially </a:t>
            </a:r>
            <a:r>
              <a:rPr lang="en-CA" b="1" dirty="0"/>
              <a:t>B–E statistics</a:t>
            </a:r>
            <a:r>
              <a:rPr lang="en-CA" dirty="0"/>
              <a:t>) is one of two possible ways in which a collection of non-interacting indistinguishable </a:t>
            </a:r>
            <a:r>
              <a:rPr lang="en-CA" dirty="0">
                <a:hlinkClick r:id="rId10" tooltip="Particles"/>
              </a:rPr>
              <a:t>particles</a:t>
            </a:r>
            <a:r>
              <a:rPr lang="en-CA" dirty="0"/>
              <a:t> may occupy a set of available discrete </a:t>
            </a:r>
            <a:r>
              <a:rPr lang="en-CA" dirty="0">
                <a:hlinkClick r:id="rId11" tooltip="Energy level"/>
              </a:rPr>
              <a:t>energy states</a:t>
            </a:r>
            <a:r>
              <a:rPr lang="en-CA" dirty="0"/>
              <a:t>, at </a:t>
            </a:r>
            <a:r>
              <a:rPr lang="en-CA" dirty="0">
                <a:hlinkClick r:id="rId12" tooltip="Thermodynamic equilibrium"/>
              </a:rPr>
              <a:t>thermodynamic equilibrium</a:t>
            </a:r>
            <a:r>
              <a:rPr lang="en-CA" dirty="0"/>
              <a:t>. The Bose–Einstein statistics apply only to those particles not limited to single occupancy of the same state—that is, particles that do not obey the </a:t>
            </a:r>
            <a:r>
              <a:rPr lang="en-CA" dirty="0">
                <a:hlinkClick r:id="rId13" tooltip="Pauli exclusion principle"/>
              </a:rPr>
              <a:t>Pauli exclusion principle</a:t>
            </a:r>
            <a:r>
              <a:rPr lang="en-CA" dirty="0"/>
              <a:t> restrictions.</a:t>
            </a:r>
            <a:endParaRPr lang="en-US" dirty="0"/>
          </a:p>
        </p:txBody>
      </p:sp>
      <p:sp>
        <p:nvSpPr>
          <p:cNvPr id="4" name="Slide Number Placeholder 3"/>
          <p:cNvSpPr>
            <a:spLocks noGrp="1"/>
          </p:cNvSpPr>
          <p:nvPr>
            <p:ph type="sldNum" sz="quarter" idx="10"/>
          </p:nvPr>
        </p:nvSpPr>
        <p:spPr/>
        <p:txBody>
          <a:bodyPr/>
          <a:lstStyle/>
          <a:p>
            <a:fld id="{37CE8068-C42E-4842-B49C-BE6ADAD9559F}" type="slidenum">
              <a:rPr lang="en-US" smtClean="0"/>
              <a:t>6</a:t>
            </a:fld>
            <a:endParaRPr lang="en-US"/>
          </a:p>
        </p:txBody>
      </p:sp>
    </p:spTree>
    <p:extLst>
      <p:ext uri="{BB962C8B-B14F-4D97-AF65-F5344CB8AC3E}">
        <p14:creationId xmlns:p14="http://schemas.microsoft.com/office/powerpoint/2010/main" val="1704664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latin typeface="Roboto Light"/>
                <a:cs typeface="Roboto Light"/>
              </a:rPr>
              <a:t>Each particle </a:t>
            </a:r>
            <a:r>
              <a:rPr lang="en-US" sz="1200" dirty="0" err="1">
                <a:latin typeface="Roboto Light"/>
                <a:cs typeface="Roboto Light"/>
              </a:rPr>
              <a:t>precesses</a:t>
            </a:r>
            <a:r>
              <a:rPr lang="en-US" sz="1200" dirty="0">
                <a:latin typeface="Roboto Light"/>
                <a:cs typeface="Roboto Light"/>
              </a:rPr>
              <a:t> at its own resonance frequency. </a:t>
            </a:r>
          </a:p>
          <a:p>
            <a:pPr algn="ctr"/>
            <a:endParaRPr lang="en-US" sz="1200" dirty="0">
              <a:latin typeface="Roboto Light"/>
              <a:cs typeface="Roboto Light"/>
            </a:endParaRPr>
          </a:p>
          <a:p>
            <a:pPr algn="ctr"/>
            <a:r>
              <a:rPr lang="en-US" sz="1200" dirty="0">
                <a:latin typeface="Roboto Light"/>
                <a:cs typeface="Roboto Light"/>
              </a:rPr>
              <a:t>If you send radio-frequency waves (B1) at the same frequency, then you can ‘knock’ a</a:t>
            </a:r>
            <a:r>
              <a:rPr lang="en-US" sz="1200" baseline="0" dirty="0">
                <a:latin typeface="Roboto Light"/>
                <a:cs typeface="Roboto Light"/>
              </a:rPr>
              <a:t> given particle over. It will release the energy when it returns to alignment with B0. </a:t>
            </a:r>
            <a:endParaRPr lang="en-US" sz="1200" dirty="0">
              <a:latin typeface="Roboto Light"/>
              <a:cs typeface="Roboto Light"/>
            </a:endParaRPr>
          </a:p>
          <a:p>
            <a:endParaRPr lang="en-US" dirty="0"/>
          </a:p>
        </p:txBody>
      </p:sp>
      <p:sp>
        <p:nvSpPr>
          <p:cNvPr id="4" name="Slide Number Placeholder 3"/>
          <p:cNvSpPr>
            <a:spLocks noGrp="1"/>
          </p:cNvSpPr>
          <p:nvPr>
            <p:ph type="sldNum" sz="quarter" idx="10"/>
          </p:nvPr>
        </p:nvSpPr>
        <p:spPr/>
        <p:txBody>
          <a:bodyPr/>
          <a:lstStyle/>
          <a:p>
            <a:fld id="{37CE8068-C42E-4842-B49C-BE6ADAD9559F}" type="slidenum">
              <a:rPr lang="en-US" smtClean="0"/>
              <a:t>19</a:t>
            </a:fld>
            <a:endParaRPr lang="en-US"/>
          </a:p>
        </p:txBody>
      </p:sp>
    </p:spTree>
    <p:extLst>
      <p:ext uri="{BB962C8B-B14F-4D97-AF65-F5344CB8AC3E}">
        <p14:creationId xmlns:p14="http://schemas.microsoft.com/office/powerpoint/2010/main" val="3755122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latin typeface="Roboto Light"/>
                <a:cs typeface="Roboto Light"/>
              </a:rPr>
              <a:t>Each particle </a:t>
            </a:r>
            <a:r>
              <a:rPr lang="en-US" sz="1200" dirty="0" err="1">
                <a:latin typeface="Roboto Light"/>
                <a:cs typeface="Roboto Light"/>
              </a:rPr>
              <a:t>precesses</a:t>
            </a:r>
            <a:r>
              <a:rPr lang="en-US" sz="1200" dirty="0">
                <a:latin typeface="Roboto Light"/>
                <a:cs typeface="Roboto Light"/>
              </a:rPr>
              <a:t> at its own resonance frequency. </a:t>
            </a:r>
          </a:p>
          <a:p>
            <a:pPr algn="ctr"/>
            <a:endParaRPr lang="en-US" sz="1200" dirty="0">
              <a:latin typeface="Roboto Light"/>
              <a:cs typeface="Roboto Light"/>
            </a:endParaRPr>
          </a:p>
          <a:p>
            <a:pPr algn="ctr"/>
            <a:r>
              <a:rPr lang="en-US" sz="1200" dirty="0">
                <a:latin typeface="Roboto Light"/>
                <a:cs typeface="Roboto Light"/>
              </a:rPr>
              <a:t>If you send radio-frequency waves (B1) at the same frequency, then you can ‘knock’ a</a:t>
            </a:r>
            <a:r>
              <a:rPr lang="en-US" sz="1200" baseline="0" dirty="0">
                <a:latin typeface="Roboto Light"/>
                <a:cs typeface="Roboto Light"/>
              </a:rPr>
              <a:t> given particle over. It will release the energy when it returns to alignment with B0. </a:t>
            </a:r>
            <a:endParaRPr lang="en-US" sz="1200" dirty="0">
              <a:latin typeface="Roboto Light"/>
              <a:cs typeface="Roboto Light"/>
            </a:endParaRPr>
          </a:p>
          <a:p>
            <a:endParaRPr lang="en-US" dirty="0"/>
          </a:p>
        </p:txBody>
      </p:sp>
      <p:sp>
        <p:nvSpPr>
          <p:cNvPr id="4" name="Slide Number Placeholder 3"/>
          <p:cNvSpPr>
            <a:spLocks noGrp="1"/>
          </p:cNvSpPr>
          <p:nvPr>
            <p:ph type="sldNum" sz="quarter" idx="10"/>
          </p:nvPr>
        </p:nvSpPr>
        <p:spPr/>
        <p:txBody>
          <a:bodyPr/>
          <a:lstStyle/>
          <a:p>
            <a:fld id="{37CE8068-C42E-4842-B49C-BE6ADAD9559F}" type="slidenum">
              <a:rPr lang="en-US" smtClean="0"/>
              <a:t>20</a:t>
            </a:fld>
            <a:endParaRPr lang="en-US"/>
          </a:p>
        </p:txBody>
      </p:sp>
    </p:spTree>
    <p:extLst>
      <p:ext uri="{BB962C8B-B14F-4D97-AF65-F5344CB8AC3E}">
        <p14:creationId xmlns:p14="http://schemas.microsoft.com/office/powerpoint/2010/main" val="3755122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CE8068-C42E-4842-B49C-BE6ADAD9559F}" type="slidenum">
              <a:rPr lang="en-US" smtClean="0"/>
              <a:t>22</a:t>
            </a:fld>
            <a:endParaRPr lang="en-US"/>
          </a:p>
        </p:txBody>
      </p:sp>
    </p:spTree>
    <p:extLst>
      <p:ext uri="{BB962C8B-B14F-4D97-AF65-F5344CB8AC3E}">
        <p14:creationId xmlns:p14="http://schemas.microsoft.com/office/powerpoint/2010/main" val="2676027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CE8068-C42E-4842-B49C-BE6ADAD9559F}" type="slidenum">
              <a:rPr lang="en-US" smtClean="0"/>
              <a:t>23</a:t>
            </a:fld>
            <a:endParaRPr lang="en-US"/>
          </a:p>
        </p:txBody>
      </p:sp>
    </p:spTree>
    <p:extLst>
      <p:ext uri="{BB962C8B-B14F-4D97-AF65-F5344CB8AC3E}">
        <p14:creationId xmlns:p14="http://schemas.microsoft.com/office/powerpoint/2010/main" val="3835505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dirty="0">
                <a:latin typeface="Arial" pitchFamily="34" charset="0"/>
              </a:rPr>
              <a:t>Stationary plane waves may be characterised by an amplitude and a </a:t>
            </a:r>
            <a:r>
              <a:rPr lang="en-GB" sz="1200" i="1" dirty="0">
                <a:latin typeface="Arial" pitchFamily="34" charset="0"/>
              </a:rPr>
              <a:t>wave number</a:t>
            </a:r>
            <a:r>
              <a:rPr lang="en-GB" sz="1200" dirty="0">
                <a:latin typeface="Arial" pitchFamily="34" charset="0"/>
              </a:rPr>
              <a:t>. The term wave number refers to the number of complete wave cycles that exist in one metre of linear space (units: cycles m</a:t>
            </a:r>
            <a:r>
              <a:rPr lang="en-GB" sz="1200" baseline="30000" dirty="0">
                <a:latin typeface="Arial" pitchFamily="34" charset="0"/>
              </a:rPr>
              <a:t>-1</a:t>
            </a:r>
            <a:r>
              <a:rPr lang="en-GB" sz="1200" dirty="0">
                <a:latin typeface="Arial" pitchFamily="34" charset="0"/>
              </a:rPr>
              <a:t>). The wave number is traditionally denoted by the letter k.</a:t>
            </a:r>
          </a:p>
          <a:p>
            <a:endParaRPr lang="en-US" dirty="0"/>
          </a:p>
        </p:txBody>
      </p:sp>
      <p:sp>
        <p:nvSpPr>
          <p:cNvPr id="4" name="Slide Number Placeholder 3"/>
          <p:cNvSpPr>
            <a:spLocks noGrp="1"/>
          </p:cNvSpPr>
          <p:nvPr>
            <p:ph type="sldNum" sz="quarter" idx="10"/>
          </p:nvPr>
        </p:nvSpPr>
        <p:spPr/>
        <p:txBody>
          <a:bodyPr/>
          <a:lstStyle/>
          <a:p>
            <a:fld id="{37CE8068-C42E-4842-B49C-BE6ADAD9559F}" type="slidenum">
              <a:rPr lang="en-US" smtClean="0"/>
              <a:t>25</a:t>
            </a:fld>
            <a:endParaRPr lang="en-US"/>
          </a:p>
        </p:txBody>
      </p:sp>
    </p:spTree>
    <p:extLst>
      <p:ext uri="{BB962C8B-B14F-4D97-AF65-F5344CB8AC3E}">
        <p14:creationId xmlns:p14="http://schemas.microsoft.com/office/powerpoint/2010/main" val="24694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CE8068-C42E-4842-B49C-BE6ADAD9559F}" type="slidenum">
              <a:rPr lang="en-US" smtClean="0"/>
              <a:t>26</a:t>
            </a:fld>
            <a:endParaRPr lang="en-US"/>
          </a:p>
        </p:txBody>
      </p:sp>
    </p:spTree>
    <p:extLst>
      <p:ext uri="{BB962C8B-B14F-4D97-AF65-F5344CB8AC3E}">
        <p14:creationId xmlns:p14="http://schemas.microsoft.com/office/powerpoint/2010/main" val="246948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1BA2AD-6623-4B09-AA0D-DA7B84C412B2}" type="slidenum">
              <a:rPr lang="en-US"/>
              <a:pPr/>
              <a:t>33</a:t>
            </a:fld>
            <a:endParaRPr lang="en-US"/>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r>
              <a:rPr lang="en-US" sz="1000"/>
              <a:t>The signals that we measure in MRI are a combination of signals from all over the object being imaged. </a:t>
            </a:r>
          </a:p>
          <a:p>
            <a:r>
              <a:rPr lang="en-US" sz="1000"/>
              <a:t>It so happens that any signal (even if you simply make one up and draw a squiggle) is composed of a series of sine waves, each with an individual frequency and amplitude. The Fourier transform takes the signal (or squiggle!) and works out what those constituent frequencies and amplitudes are. </a:t>
            </a:r>
          </a:p>
          <a:p>
            <a:r>
              <a:rPr lang="en-US" sz="1000"/>
              <a:t>(That is to say, it converts the signal from the time domain into the frequency domain.) </a:t>
            </a:r>
          </a:p>
          <a:p>
            <a:r>
              <a:rPr lang="en-US" sz="1000"/>
              <a:t>Since we </a:t>
            </a:r>
            <a:r>
              <a:rPr lang="en-US" sz="1000" i="1"/>
              <a:t>spatially</a:t>
            </a:r>
            <a:r>
              <a:rPr lang="en-US" sz="1000"/>
              <a:t> encode the signal with magnetic field gradients which make frequency and (rate of change of) phase relate to position, if we can separate out the frequencies we can say where what frequencies and amplitudes should be plotted to create the image. You’ll see this in action in a couple of slides time. </a:t>
            </a:r>
          </a:p>
        </p:txBody>
      </p:sp>
    </p:spTree>
    <p:extLst>
      <p:ext uri="{BB962C8B-B14F-4D97-AF65-F5344CB8AC3E}">
        <p14:creationId xmlns:p14="http://schemas.microsoft.com/office/powerpoint/2010/main" val="3804510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01BB53-8432-475A-B9DB-E3834539695B}" type="slidenum">
              <a:rPr lang="en-US"/>
              <a:pPr/>
              <a:t>41</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r>
              <a:rPr lang="en-GB" sz="1000"/>
              <a:t>You might ask: Why use Fourier transforms? I thought the images were made from the superposition of many spatial frequencies as shown in the first k-space tutorial! We could superimpose all the spatial frequencies from k-space, but for a 256*256 image, this would mean 65536 arrays of 256*256 pixel values to cope with! That’s a lot of calculation. The Fourier transform is a short cut to the correct image data. </a:t>
            </a:r>
            <a:endParaRPr lang="en-US" sz="1000"/>
          </a:p>
        </p:txBody>
      </p:sp>
    </p:spTree>
    <p:extLst>
      <p:ext uri="{BB962C8B-B14F-4D97-AF65-F5344CB8AC3E}">
        <p14:creationId xmlns:p14="http://schemas.microsoft.com/office/powerpoint/2010/main" val="466736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Diamagnetic</a:t>
            </a:r>
            <a:r>
              <a:rPr lang="en-CA" dirty="0"/>
              <a:t> materials are repelled by a </a:t>
            </a:r>
            <a:r>
              <a:rPr lang="en-CA" dirty="0">
                <a:hlinkClick r:id="rId3" tooltip="Magnetic field"/>
              </a:rPr>
              <a:t>magnetic field</a:t>
            </a:r>
            <a:r>
              <a:rPr lang="en-CA" dirty="0"/>
              <a:t>; an applied magnetic field creates an </a:t>
            </a:r>
            <a:r>
              <a:rPr lang="en-CA" dirty="0">
                <a:hlinkClick r:id="rId4" tooltip="Induced magnetic field"/>
              </a:rPr>
              <a:t>induced magnetic field</a:t>
            </a:r>
            <a:r>
              <a:rPr lang="en-CA" dirty="0"/>
              <a:t> in them in the opposite direction, causing a repulsive force. In contrast, </a:t>
            </a:r>
            <a:r>
              <a:rPr lang="en-CA" dirty="0">
                <a:hlinkClick r:id="rId5" tooltip="Paramagnetic"/>
              </a:rPr>
              <a:t>paramagnetic</a:t>
            </a:r>
            <a:r>
              <a:rPr lang="en-CA" dirty="0"/>
              <a:t> and </a:t>
            </a:r>
            <a:r>
              <a:rPr lang="en-CA" dirty="0">
                <a:hlinkClick r:id="rId6" tooltip="Ferromagnetic"/>
              </a:rPr>
              <a:t>ferromagnetic</a:t>
            </a:r>
            <a:r>
              <a:rPr lang="en-CA" dirty="0"/>
              <a:t> materials are attracted by a magnetic field. </a:t>
            </a:r>
          </a:p>
          <a:p>
            <a:endParaRPr lang="en-CA" dirty="0"/>
          </a:p>
          <a:p>
            <a:r>
              <a:rPr lang="en-CA" dirty="0"/>
              <a:t>This augmentation of the external field is called </a:t>
            </a:r>
            <a:r>
              <a:rPr lang="en-CA" b="1" i="1" dirty="0" err="1"/>
              <a:t>paramagnetism</a:t>
            </a:r>
            <a:r>
              <a:rPr lang="en-CA" dirty="0"/>
              <a:t>. Subatomic particles may also create magnetic effects that oppose the applied field; this is called </a:t>
            </a:r>
            <a:r>
              <a:rPr lang="en-CA" b="1" i="1" dirty="0"/>
              <a:t>diamagnetism</a:t>
            </a:r>
            <a:r>
              <a:rPr lang="en-CA" dirty="0"/>
              <a:t>.   </a:t>
            </a:r>
          </a:p>
          <a:p>
            <a:endParaRPr lang="en-CA" dirty="0"/>
          </a:p>
          <a:p>
            <a:r>
              <a:rPr lang="en-CA" b="1" dirty="0"/>
              <a:t>Susceptibility is caused by interactions of electrons and nuclei with the externally applied magnetic field.</a:t>
            </a:r>
            <a:r>
              <a:rPr lang="en-CA" dirty="0"/>
              <a:t> </a:t>
            </a:r>
            <a:br>
              <a:rPr lang="en-CA" dirty="0"/>
            </a:br>
            <a:br>
              <a:rPr lang="en-CA" dirty="0"/>
            </a:br>
            <a:r>
              <a:rPr lang="en-CA" dirty="0"/>
              <a:t>Nuclei and electrons each possess</a:t>
            </a:r>
            <a:r>
              <a:rPr lang="en-CA" b="1" dirty="0"/>
              <a:t> </a:t>
            </a:r>
            <a:r>
              <a:rPr lang="en-CA" b="1" i="1" dirty="0"/>
              <a:t>spin</a:t>
            </a:r>
            <a:r>
              <a:rPr lang="en-CA" dirty="0"/>
              <a:t>, a quantum mechanical property with no exact analogue in classical physics. Don't worry if you don't understand this.  Not many people do.  For now, it's OK just to think of nuclei and electrons as tiny spinning magnets.  When nuclear and electron spins in a material orient in the same direction as the magnetic field, their individual magnetic moments locally augment the field.  This augmentation of the external field is called </a:t>
            </a:r>
            <a:r>
              <a:rPr lang="en-CA" b="1" i="1" dirty="0" err="1"/>
              <a:t>paramagnetism</a:t>
            </a:r>
            <a:r>
              <a:rPr lang="en-CA" dirty="0"/>
              <a:t>. Subatomic particles may also create magnetic effects that oppose the applied field; this is called </a:t>
            </a:r>
            <a:r>
              <a:rPr lang="en-CA" b="1" i="1" dirty="0"/>
              <a:t>diamagnetism</a:t>
            </a:r>
            <a:r>
              <a:rPr lang="en-CA" dirty="0"/>
              <a:t>.   </a:t>
            </a:r>
            <a:br>
              <a:rPr lang="en-CA" dirty="0"/>
            </a:br>
            <a:br>
              <a:rPr lang="en-CA" dirty="0"/>
            </a:br>
            <a:r>
              <a:rPr lang="en-CA" dirty="0"/>
              <a:t>Electrons are much smaller than nuclei, so we can think of their spins being as being "concentrated" into smaller volumes. As a consequence of this spin/size discrepancy, electron-field interactions are thousands of times stronger than nuclear ones. </a:t>
            </a:r>
            <a:r>
              <a:rPr lang="en-CA" b="1" dirty="0"/>
              <a:t>Electrons, not nuclei, primarily determine overall magnetic susceptibility of a material.</a:t>
            </a:r>
            <a:br>
              <a:rPr lang="en-CA" dirty="0"/>
            </a:br>
            <a:br>
              <a:rPr lang="en-CA" dirty="0"/>
            </a:br>
            <a:r>
              <a:rPr lang="en-CA" dirty="0"/>
              <a:t>In addition to having spin, electrons "orbit" the nucleus and possess a second quantum property - </a:t>
            </a:r>
            <a:r>
              <a:rPr lang="en-CA" i="1" dirty="0"/>
              <a:t>orbital angular momentum (L). </a:t>
            </a:r>
            <a:r>
              <a:rPr lang="en-CA" dirty="0"/>
              <a:t> How electrons are distributed among orbitals is critical in determining magnetic susceptibility.  </a:t>
            </a:r>
            <a:r>
              <a:rPr lang="en-CA" b="1" dirty="0"/>
              <a:t>Orbitals containing paired electrons contribute to diamagnetism; orbitals with unpaired electrons contribute to </a:t>
            </a:r>
            <a:r>
              <a:rPr lang="en-CA" b="1" dirty="0" err="1"/>
              <a:t>paramagnetism</a:t>
            </a:r>
            <a:r>
              <a:rPr lang="en-CA" dirty="0"/>
              <a:t>.  </a:t>
            </a:r>
            <a:br>
              <a:rPr lang="en-CA" dirty="0"/>
            </a:br>
            <a:br>
              <a:rPr lang="en-CA" dirty="0"/>
            </a:br>
            <a:r>
              <a:rPr lang="en-CA" dirty="0"/>
              <a:t>In most substances there are several competing diamagnetic and paramagnetic effects whose net sum determines bulk susceptibility.  The major mechanisms contributing to susceptibility are briefly described below:</a:t>
            </a:r>
            <a:br>
              <a:rPr lang="en-CA" dirty="0"/>
            </a:br>
            <a:br>
              <a:rPr lang="en-CA" dirty="0"/>
            </a:br>
            <a:r>
              <a:rPr lang="en-CA" b="1" dirty="0"/>
              <a:t>     1.  </a:t>
            </a:r>
            <a:r>
              <a:rPr lang="en-CA" b="1" u="sng" dirty="0"/>
              <a:t>Langevin (Larmor) diamagnetism</a:t>
            </a:r>
            <a:r>
              <a:rPr lang="en-CA" b="1" dirty="0"/>
              <a:t>.</a:t>
            </a:r>
            <a:r>
              <a:rPr lang="en-CA" dirty="0"/>
              <a:t>  This phenomenon results from the angular momentum (</a:t>
            </a:r>
            <a:r>
              <a:rPr lang="en-CA" b="1" i="1" dirty="0"/>
              <a:t>L</a:t>
            </a:r>
            <a:r>
              <a:rPr lang="en-CA" dirty="0"/>
              <a:t>) of electrons in filled orbitals.  Through a quantum process similar to </a:t>
            </a:r>
            <a:r>
              <a:rPr lang="en-CA" dirty="0">
                <a:hlinkClick r:id="rId7"/>
              </a:rPr>
              <a:t>Lenz' Law</a:t>
            </a:r>
            <a:r>
              <a:rPr lang="en-CA" dirty="0"/>
              <a:t>, the orbital motion of paired electrons generates an internal field that opposes the externally applied one.  The effect is relatively weak, but because all molecules contain at least some filled orbitals, Langevin diamagnetism is present in all materials.  Langevin diamagnetism dictates the overall susceptibility of a material unless it is overridden by a more powerful mechanism.</a:t>
            </a:r>
            <a:br>
              <a:rPr lang="en-CA" dirty="0"/>
            </a:br>
            <a:br>
              <a:rPr lang="en-CA" dirty="0"/>
            </a:br>
            <a:r>
              <a:rPr lang="en-CA" dirty="0"/>
              <a:t>     Water, most biological materials, </a:t>
            </a:r>
            <a:r>
              <a:rPr lang="en-CA" dirty="0" err="1"/>
              <a:t>nonmetallic</a:t>
            </a:r>
            <a:r>
              <a:rPr lang="en-CA" dirty="0"/>
              <a:t> atoms, stable salts, and covalently bonded molecules have no unpaired electrons, so their overall susceptibilities are dominated by Langevin diamagnetism. Their susceptibilities (</a:t>
            </a:r>
            <a:r>
              <a:rPr lang="en-CA" i="1" dirty="0" err="1"/>
              <a:t>χ</a:t>
            </a:r>
            <a:r>
              <a:rPr lang="en-CA" dirty="0"/>
              <a:t>) are weak and negative, typically with values close to −0.00001.</a:t>
            </a:r>
            <a:br>
              <a:rPr lang="en-CA" dirty="0"/>
            </a:br>
            <a:br>
              <a:rPr lang="en-CA" dirty="0"/>
            </a:br>
            <a:r>
              <a:rPr lang="en-CA" dirty="0"/>
              <a:t>     </a:t>
            </a:r>
            <a:r>
              <a:rPr lang="en-CA" b="1" dirty="0"/>
              <a:t>2. </a:t>
            </a:r>
            <a:r>
              <a:rPr lang="en-CA" b="1" u="sng" dirty="0"/>
              <a:t>Van </a:t>
            </a:r>
            <a:r>
              <a:rPr lang="en-CA" b="1" u="sng" dirty="0" err="1"/>
              <a:t>Vleck</a:t>
            </a:r>
            <a:r>
              <a:rPr lang="en-CA" b="1" u="sng" dirty="0"/>
              <a:t> </a:t>
            </a:r>
            <a:r>
              <a:rPr lang="en-CA" b="1" u="sng" dirty="0" err="1"/>
              <a:t>paramagnetism</a:t>
            </a:r>
            <a:r>
              <a:rPr lang="en-CA" b="1" dirty="0"/>
              <a:t>.  </a:t>
            </a:r>
            <a:r>
              <a:rPr lang="en-CA" dirty="0"/>
              <a:t>This can be considered a minor counter-effect to Langevin diamagnetism, becoming important only for a few polyatomic molecules and certain atoms/ions with shells exactly one electron short of being half-filled. In water, for example, Van </a:t>
            </a:r>
            <a:r>
              <a:rPr lang="en-CA" dirty="0" err="1"/>
              <a:t>Vleck</a:t>
            </a:r>
            <a:r>
              <a:rPr lang="en-CA" dirty="0"/>
              <a:t> </a:t>
            </a:r>
            <a:r>
              <a:rPr lang="en-CA" dirty="0" err="1"/>
              <a:t>paramagnetism</a:t>
            </a:r>
            <a:r>
              <a:rPr lang="en-CA" dirty="0"/>
              <a:t> is only 10% the strength of Langevin diamagnetism.</a:t>
            </a:r>
            <a:br>
              <a:rPr lang="en-CA" dirty="0"/>
            </a:br>
            <a:br>
              <a:rPr lang="en-CA" dirty="0"/>
            </a:br>
            <a:r>
              <a:rPr lang="en-CA" b="1" dirty="0"/>
              <a:t>     3. </a:t>
            </a:r>
            <a:r>
              <a:rPr lang="en-CA" b="1" u="sng" dirty="0"/>
              <a:t>Nuclear </a:t>
            </a:r>
            <a:r>
              <a:rPr lang="en-CA" b="1" u="sng" dirty="0" err="1"/>
              <a:t>paramagnetism</a:t>
            </a:r>
            <a:r>
              <a:rPr lang="en-CA" b="1" dirty="0"/>
              <a:t>.</a:t>
            </a:r>
            <a:r>
              <a:rPr lang="en-CA" dirty="0"/>
              <a:t>  Certain nuclei with non-zero spins (¹H, ¹³C, ²³Na, </a:t>
            </a:r>
            <a:r>
              <a:rPr lang="en-CA" dirty="0" err="1"/>
              <a:t>etc</a:t>
            </a:r>
            <a:r>
              <a:rPr lang="en-CA" dirty="0"/>
              <a:t>) - the same nuclei that undergo NMR - make a minimal positive contribution to the susceptibility of materials that contain them.  As stated above, this effect is extremely small (typically &lt; 0.01% of the already weak Langevin diamagnetism) so it can be largely disregarded except in the immediate vicinity of the nucleus.</a:t>
            </a:r>
            <a:br>
              <a:rPr lang="en-CA" dirty="0"/>
            </a:br>
            <a:r>
              <a:rPr lang="en-CA" dirty="0"/>
              <a:t>     </a:t>
            </a:r>
            <a:br>
              <a:rPr lang="en-CA" dirty="0"/>
            </a:br>
            <a:r>
              <a:rPr lang="en-CA" dirty="0"/>
              <a:t>     </a:t>
            </a:r>
            <a:r>
              <a:rPr lang="en-CA" b="1" dirty="0"/>
              <a:t>4. </a:t>
            </a:r>
            <a:r>
              <a:rPr lang="en-CA" b="1" u="sng" dirty="0"/>
              <a:t>Curie </a:t>
            </a:r>
            <a:r>
              <a:rPr lang="en-CA" b="1" u="sng" dirty="0" err="1"/>
              <a:t>Paramagnetism</a:t>
            </a:r>
            <a:r>
              <a:rPr lang="en-CA" b="1" dirty="0"/>
              <a:t>.  </a:t>
            </a:r>
            <a:r>
              <a:rPr lang="en-CA" dirty="0"/>
              <a:t>This important mechanism occurs in atoms and molecules with one or more unpaired electrons.  It is moderately powerful -- a thousand times greater than Langevin diamagnetism.  In such materials the unpaired electrons experience net "alignment" with the external field (similar to the net alignment of nuclei in NMR). This alignment augments the applied field and is therefore paramagnetic. Curie </a:t>
            </a:r>
            <a:r>
              <a:rPr lang="en-CA" dirty="0" err="1"/>
              <a:t>paramagnetism</a:t>
            </a:r>
            <a:r>
              <a:rPr lang="en-CA" dirty="0"/>
              <a:t> is important </a:t>
            </a:r>
            <a:r>
              <a:rPr lang="en-CA" dirty="0" err="1"/>
              <a:t>in:Atoms</a:t>
            </a:r>
            <a:r>
              <a:rPr lang="en-CA" dirty="0"/>
              <a:t>, molecules, and lattice defects with odd numbers of electrons (ions, NO, organic free radicals, charged molecules); </a:t>
            </a:r>
          </a:p>
          <a:p>
            <a:r>
              <a:rPr lang="en-CA" dirty="0"/>
              <a:t>Free atoms and ions with partly filled inner shells (transition metals, rare earth elements, actinides and lanthanides -- especially gadolinium);</a:t>
            </a:r>
          </a:p>
          <a:p>
            <a:r>
              <a:rPr lang="en-CA" dirty="0"/>
              <a:t>A few compounds with an even number of electrons but with unpaired spins in bonding or antibonding orbitals (O2).</a:t>
            </a:r>
          </a:p>
          <a:p>
            <a:br>
              <a:rPr lang="en-CA" dirty="0"/>
            </a:br>
            <a:r>
              <a:rPr lang="en-CA" dirty="0"/>
              <a:t>     Among the elements, </a:t>
            </a:r>
            <a:r>
              <a:rPr lang="en-CA" b="1" i="1" dirty="0"/>
              <a:t>gadolinium</a:t>
            </a:r>
            <a:r>
              <a:rPr lang="en-CA" dirty="0"/>
              <a:t> has one of the strongest Curie paramagnetic effects because it possesses 7 unpaired electrons in its 4f shells.  For ions like gadolinium with partially filled shells whose magnetism comes purely from electron spin, the degree of expected </a:t>
            </a:r>
            <a:r>
              <a:rPr lang="en-CA" dirty="0" err="1"/>
              <a:t>paramagnetism</a:t>
            </a:r>
            <a:r>
              <a:rPr lang="en-CA" dirty="0"/>
              <a:t> is proportional to </a:t>
            </a:r>
            <a:r>
              <a:rPr lang="en-CA" i="1" dirty="0"/>
              <a:t>N</a:t>
            </a:r>
            <a:r>
              <a:rPr lang="en-CA" dirty="0"/>
              <a:t>(</a:t>
            </a:r>
            <a:r>
              <a:rPr lang="en-CA" i="1" dirty="0"/>
              <a:t>N</a:t>
            </a:r>
            <a:r>
              <a:rPr lang="en-CA" dirty="0"/>
              <a:t> + 2), where </a:t>
            </a:r>
            <a:r>
              <a:rPr lang="en-CA" i="1" dirty="0"/>
              <a:t>N</a:t>
            </a:r>
            <a:r>
              <a:rPr lang="en-CA" dirty="0"/>
              <a:t> = the number of unpaired electrons.</a:t>
            </a:r>
            <a:br>
              <a:rPr lang="en-CA" dirty="0"/>
            </a:br>
            <a:br>
              <a:rPr lang="en-CA" dirty="0"/>
            </a:br>
            <a:r>
              <a:rPr lang="en-CA" dirty="0"/>
              <a:t>     </a:t>
            </a:r>
            <a:r>
              <a:rPr lang="en-CA" b="1" dirty="0"/>
              <a:t>5.  </a:t>
            </a:r>
            <a:r>
              <a:rPr lang="en-CA" b="1" u="sng" dirty="0"/>
              <a:t>Mechanisms in simple metals (Pauli </a:t>
            </a:r>
            <a:r>
              <a:rPr lang="en-CA" b="1" u="sng" dirty="0" err="1"/>
              <a:t>Paramagnetism</a:t>
            </a:r>
            <a:r>
              <a:rPr lang="en-CA" b="1" u="sng" dirty="0"/>
              <a:t> and Landau Diamagnetism)</a:t>
            </a:r>
            <a:r>
              <a:rPr lang="en-CA" b="1" dirty="0"/>
              <a:t>. </a:t>
            </a:r>
            <a:r>
              <a:rPr lang="en-CA" dirty="0"/>
              <a:t>Metals can be viewed as closed-shell cores surrounded by a "sea" of free conduction (valence) electrons.  The cores have no unpaired electrons and thus exhibit only mild Langevin diamagnetism.  The conduction electrons, however, interact more strongly with the external magnetic field. The usual dominant effect is to augment the applied field (</a:t>
            </a:r>
            <a:r>
              <a:rPr lang="en-CA" b="1" i="1" dirty="0"/>
              <a:t>Pauli </a:t>
            </a:r>
            <a:r>
              <a:rPr lang="en-CA" b="1" i="1" dirty="0" err="1"/>
              <a:t>paramagnetism</a:t>
            </a:r>
            <a:r>
              <a:rPr lang="en-CA" dirty="0"/>
              <a:t>), but they also generate an opposing field (</a:t>
            </a:r>
            <a:r>
              <a:rPr lang="en-CA" b="1" i="1" dirty="0"/>
              <a:t>Landau</a:t>
            </a:r>
            <a:r>
              <a:rPr lang="en-CA" dirty="0"/>
              <a:t> </a:t>
            </a:r>
            <a:r>
              <a:rPr lang="en-CA" b="1" dirty="0">
                <a:effectLst/>
              </a:rPr>
              <a:t>diamagnetism</a:t>
            </a:r>
            <a:r>
              <a:rPr lang="en-CA" dirty="0"/>
              <a:t>), which is usually smaller than the Pauli effect, but not always.  Thus some metals with filled inner shells may demonstrate mild </a:t>
            </a:r>
            <a:r>
              <a:rPr lang="en-CA" dirty="0" err="1"/>
              <a:t>paramagnetism</a:t>
            </a:r>
            <a:r>
              <a:rPr lang="en-CA" dirty="0"/>
              <a:t> (Al, </a:t>
            </a:r>
            <a:r>
              <a:rPr lang="en-CA" dirty="0" err="1"/>
              <a:t>Ti</a:t>
            </a:r>
            <a:r>
              <a:rPr lang="en-CA" dirty="0"/>
              <a:t>), while others are weakly diamagnetic (Cu, </a:t>
            </a:r>
            <a:r>
              <a:rPr lang="en-CA" dirty="0" err="1"/>
              <a:t>Pb</a:t>
            </a:r>
            <a:r>
              <a:rPr lang="en-CA" dirty="0"/>
              <a:t>, Ag).</a:t>
            </a:r>
            <a:br>
              <a:rPr lang="en-CA" dirty="0"/>
            </a:br>
            <a:br>
              <a:rPr lang="en-CA" dirty="0"/>
            </a:br>
            <a:r>
              <a:rPr lang="en-CA" dirty="0"/>
              <a:t>    </a:t>
            </a:r>
            <a:r>
              <a:rPr lang="en-CA" b="1" dirty="0"/>
              <a:t>6.  </a:t>
            </a:r>
            <a:r>
              <a:rPr lang="en-CA" b="1" u="sng" dirty="0"/>
              <a:t>Exchange Coupling and Magnetic Domains</a:t>
            </a:r>
            <a:r>
              <a:rPr lang="en-CA" b="1" dirty="0"/>
              <a:t>.</a:t>
            </a:r>
            <a:r>
              <a:rPr lang="en-CA" dirty="0"/>
              <a:t>  A few elemental and compound solids (containing transition metal and/or rare-earth atoms) demonstrate enormous positive susceptibilities that may even remain after the external magnetic field is removed.  The resultant state is called </a:t>
            </a:r>
            <a:r>
              <a:rPr lang="en-CA" b="1" dirty="0">
                <a:effectLst/>
              </a:rPr>
              <a:t>ferromagnetism</a:t>
            </a:r>
            <a:r>
              <a:rPr lang="en-CA" dirty="0"/>
              <a:t>, whose origin is based on a quantum mechanical effect known as </a:t>
            </a:r>
            <a:r>
              <a:rPr lang="en-CA" b="1" i="1" dirty="0"/>
              <a:t>exchange coupling</a:t>
            </a:r>
            <a:r>
              <a:rPr lang="en-CA" dirty="0"/>
              <a:t>.   These materials form </a:t>
            </a:r>
            <a:r>
              <a:rPr lang="en-CA" b="1" i="1" dirty="0"/>
              <a:t>magnetic domains</a:t>
            </a:r>
            <a:r>
              <a:rPr lang="en-CA" dirty="0"/>
              <a:t> - small regions whose spins become locked into orderly arrays and become spontaneously magnetized. Such phenomena are responsible for permanent magnetism of iron, nickel, cobalt and their alloys, and may manifest in different forms including ferromagnetism, ferrimagnetism, anti-ferromagnetism, and </a:t>
            </a:r>
            <a:r>
              <a:rPr lang="en-CA" b="1" i="1" dirty="0" err="1"/>
              <a:t>superparamagnetism</a:t>
            </a:r>
            <a:r>
              <a:rPr lang="en-CA"/>
              <a:t>, Ferromagnetism and its subtypes will be discussed more completely in several additional questions.</a:t>
            </a:r>
            <a:endParaRPr lang="en-US" dirty="0"/>
          </a:p>
        </p:txBody>
      </p:sp>
      <p:sp>
        <p:nvSpPr>
          <p:cNvPr id="4" name="Slide Number Placeholder 3"/>
          <p:cNvSpPr>
            <a:spLocks noGrp="1"/>
          </p:cNvSpPr>
          <p:nvPr>
            <p:ph type="sldNum" sz="quarter" idx="5"/>
          </p:nvPr>
        </p:nvSpPr>
        <p:spPr/>
        <p:txBody>
          <a:bodyPr/>
          <a:lstStyle/>
          <a:p>
            <a:fld id="{37CE8068-C42E-4842-B49C-BE6ADAD9559F}" type="slidenum">
              <a:rPr lang="en-US" smtClean="0"/>
              <a:t>8</a:t>
            </a:fld>
            <a:endParaRPr lang="en-US"/>
          </a:p>
        </p:txBody>
      </p:sp>
    </p:spTree>
    <p:extLst>
      <p:ext uri="{BB962C8B-B14F-4D97-AF65-F5344CB8AC3E}">
        <p14:creationId xmlns:p14="http://schemas.microsoft.com/office/powerpoint/2010/main" val="4061074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E8068-C42E-4842-B49C-BE6ADAD9559F}" type="slidenum">
              <a:rPr lang="en-US" smtClean="0"/>
              <a:t>10</a:t>
            </a:fld>
            <a:endParaRPr lang="en-US"/>
          </a:p>
        </p:txBody>
      </p:sp>
    </p:spTree>
    <p:extLst>
      <p:ext uri="{BB962C8B-B14F-4D97-AF65-F5344CB8AC3E}">
        <p14:creationId xmlns:p14="http://schemas.microsoft.com/office/powerpoint/2010/main" val="3068239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CE8068-C42E-4842-B49C-BE6ADAD9559F}" type="slidenum">
              <a:rPr lang="en-US" smtClean="0"/>
              <a:t>12</a:t>
            </a:fld>
            <a:endParaRPr lang="en-US"/>
          </a:p>
        </p:txBody>
      </p:sp>
    </p:spTree>
    <p:extLst>
      <p:ext uri="{BB962C8B-B14F-4D97-AF65-F5344CB8AC3E}">
        <p14:creationId xmlns:p14="http://schemas.microsoft.com/office/powerpoint/2010/main" val="549352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smart.servier.com</a:t>
            </a:r>
            <a:r>
              <a:rPr lang="en-US" dirty="0"/>
              <a:t>/</a:t>
            </a:r>
          </a:p>
        </p:txBody>
      </p:sp>
      <p:sp>
        <p:nvSpPr>
          <p:cNvPr id="4" name="Slide Number Placeholder 3"/>
          <p:cNvSpPr>
            <a:spLocks noGrp="1"/>
          </p:cNvSpPr>
          <p:nvPr>
            <p:ph type="sldNum" sz="quarter" idx="10"/>
          </p:nvPr>
        </p:nvSpPr>
        <p:spPr/>
        <p:txBody>
          <a:bodyPr/>
          <a:lstStyle/>
          <a:p>
            <a:fld id="{37CE8068-C42E-4842-B49C-BE6ADAD9559F}" type="slidenum">
              <a:rPr lang="en-US" smtClean="0"/>
              <a:t>14</a:t>
            </a:fld>
            <a:endParaRPr lang="en-US"/>
          </a:p>
        </p:txBody>
      </p:sp>
    </p:spTree>
    <p:extLst>
      <p:ext uri="{BB962C8B-B14F-4D97-AF65-F5344CB8AC3E}">
        <p14:creationId xmlns:p14="http://schemas.microsoft.com/office/powerpoint/2010/main" val="2968569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CE8068-C42E-4842-B49C-BE6ADAD9559F}" type="slidenum">
              <a:rPr lang="en-US" smtClean="0"/>
              <a:t>15</a:t>
            </a:fld>
            <a:endParaRPr lang="en-US"/>
          </a:p>
        </p:txBody>
      </p:sp>
    </p:spTree>
    <p:extLst>
      <p:ext uri="{BB962C8B-B14F-4D97-AF65-F5344CB8AC3E}">
        <p14:creationId xmlns:p14="http://schemas.microsoft.com/office/powerpoint/2010/main" val="1942449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CE8068-C42E-4842-B49C-BE6ADAD9559F}" type="slidenum">
              <a:rPr lang="en-US" smtClean="0"/>
              <a:t>16</a:t>
            </a:fld>
            <a:endParaRPr lang="en-US"/>
          </a:p>
        </p:txBody>
      </p:sp>
    </p:spTree>
    <p:extLst>
      <p:ext uri="{BB962C8B-B14F-4D97-AF65-F5344CB8AC3E}">
        <p14:creationId xmlns:p14="http://schemas.microsoft.com/office/powerpoint/2010/main" val="1942449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CE8068-C42E-4842-B49C-BE6ADAD9559F}" type="slidenum">
              <a:rPr lang="en-US" smtClean="0"/>
              <a:t>17</a:t>
            </a:fld>
            <a:endParaRPr lang="en-US"/>
          </a:p>
        </p:txBody>
      </p:sp>
    </p:spTree>
    <p:extLst>
      <p:ext uri="{BB962C8B-B14F-4D97-AF65-F5344CB8AC3E}">
        <p14:creationId xmlns:p14="http://schemas.microsoft.com/office/powerpoint/2010/main" val="1942449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latin typeface="Roboto Light"/>
                <a:cs typeface="Roboto Light"/>
              </a:rPr>
              <a:t>Each particle </a:t>
            </a:r>
            <a:r>
              <a:rPr lang="en-US" sz="1200" dirty="0" err="1">
                <a:latin typeface="Roboto Light"/>
                <a:cs typeface="Roboto Light"/>
              </a:rPr>
              <a:t>precesses</a:t>
            </a:r>
            <a:r>
              <a:rPr lang="en-US" sz="1200" dirty="0">
                <a:latin typeface="Roboto Light"/>
                <a:cs typeface="Roboto Light"/>
              </a:rPr>
              <a:t> at its own resonance frequency. </a:t>
            </a:r>
          </a:p>
          <a:p>
            <a:pPr algn="ctr"/>
            <a:endParaRPr lang="en-US" sz="1200" dirty="0">
              <a:latin typeface="Roboto Light"/>
              <a:cs typeface="Roboto Light"/>
            </a:endParaRPr>
          </a:p>
          <a:p>
            <a:pPr algn="ctr"/>
            <a:r>
              <a:rPr lang="en-US" sz="1200" dirty="0">
                <a:latin typeface="Roboto Light"/>
                <a:cs typeface="Roboto Light"/>
              </a:rPr>
              <a:t>If you send radio-frequency waves (B1) at the same frequency, then you can ‘knock’ a</a:t>
            </a:r>
            <a:r>
              <a:rPr lang="en-US" sz="1200" baseline="0" dirty="0">
                <a:latin typeface="Roboto Light"/>
                <a:cs typeface="Roboto Light"/>
              </a:rPr>
              <a:t> given particle over. It will release the energy when it returns to alignment with B0. </a:t>
            </a:r>
            <a:endParaRPr lang="en-US" sz="1200" dirty="0">
              <a:latin typeface="Roboto Light"/>
              <a:cs typeface="Roboto Light"/>
            </a:endParaRPr>
          </a:p>
          <a:p>
            <a:endParaRPr lang="en-US" dirty="0"/>
          </a:p>
        </p:txBody>
      </p:sp>
      <p:sp>
        <p:nvSpPr>
          <p:cNvPr id="4" name="Slide Number Placeholder 3"/>
          <p:cNvSpPr>
            <a:spLocks noGrp="1"/>
          </p:cNvSpPr>
          <p:nvPr>
            <p:ph type="sldNum" sz="quarter" idx="10"/>
          </p:nvPr>
        </p:nvSpPr>
        <p:spPr/>
        <p:txBody>
          <a:bodyPr/>
          <a:lstStyle/>
          <a:p>
            <a:fld id="{37CE8068-C42E-4842-B49C-BE6ADAD9559F}" type="slidenum">
              <a:rPr lang="en-US" smtClean="0"/>
              <a:t>18</a:t>
            </a:fld>
            <a:endParaRPr lang="en-US"/>
          </a:p>
        </p:txBody>
      </p:sp>
    </p:spTree>
    <p:extLst>
      <p:ext uri="{BB962C8B-B14F-4D97-AF65-F5344CB8AC3E}">
        <p14:creationId xmlns:p14="http://schemas.microsoft.com/office/powerpoint/2010/main" val="3755122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6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7" name="Picture Placeholder 6"/>
          <p:cNvSpPr>
            <a:spLocks noGrp="1"/>
          </p:cNvSpPr>
          <p:nvPr>
            <p:ph type="pic" sz="quarter" idx="12"/>
          </p:nvPr>
        </p:nvSpPr>
        <p:spPr>
          <a:xfrm>
            <a:off x="0"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1984982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477779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710616" y="0"/>
            <a:ext cx="4481383" cy="6858000"/>
          </a:xfrm>
          <a:custGeom>
            <a:avLst/>
            <a:gdLst>
              <a:gd name="connsiteX0" fmla="*/ 0 w 4481383"/>
              <a:gd name="connsiteY0" fmla="*/ 0 h 6858000"/>
              <a:gd name="connsiteX1" fmla="*/ 4481383 w 4481383"/>
              <a:gd name="connsiteY1" fmla="*/ 0 h 6858000"/>
              <a:gd name="connsiteX2" fmla="*/ 4481383 w 4481383"/>
              <a:gd name="connsiteY2" fmla="*/ 6858000 h 6858000"/>
              <a:gd name="connsiteX3" fmla="*/ 0 w 44813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81383" h="6858000">
                <a:moveTo>
                  <a:pt x="0" y="0"/>
                </a:moveTo>
                <a:lnTo>
                  <a:pt x="4481383" y="0"/>
                </a:lnTo>
                <a:lnTo>
                  <a:pt x="4481383"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970426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4481383" cy="6858000"/>
          </a:xfrm>
          <a:custGeom>
            <a:avLst/>
            <a:gdLst>
              <a:gd name="connsiteX0" fmla="*/ 0 w 4481383"/>
              <a:gd name="connsiteY0" fmla="*/ 0 h 6858000"/>
              <a:gd name="connsiteX1" fmla="*/ 4481383 w 4481383"/>
              <a:gd name="connsiteY1" fmla="*/ 0 h 6858000"/>
              <a:gd name="connsiteX2" fmla="*/ 4481383 w 4481383"/>
              <a:gd name="connsiteY2" fmla="*/ 6858000 h 6858000"/>
              <a:gd name="connsiteX3" fmla="*/ 0 w 44813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81383" h="6858000">
                <a:moveTo>
                  <a:pt x="0" y="0"/>
                </a:moveTo>
                <a:lnTo>
                  <a:pt x="4481383" y="0"/>
                </a:lnTo>
                <a:lnTo>
                  <a:pt x="4481383"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391909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0" y="0"/>
            <a:ext cx="5206738" cy="6858000"/>
          </a:xfrm>
          <a:custGeom>
            <a:avLst/>
            <a:gdLst>
              <a:gd name="connsiteX0" fmla="*/ 0 w 5206738"/>
              <a:gd name="connsiteY0" fmla="*/ 0 h 6858000"/>
              <a:gd name="connsiteX1" fmla="*/ 5206738 w 5206738"/>
              <a:gd name="connsiteY1" fmla="*/ 0 h 6858000"/>
              <a:gd name="connsiteX2" fmla="*/ 5206738 w 5206738"/>
              <a:gd name="connsiteY2" fmla="*/ 6858000 h 6858000"/>
              <a:gd name="connsiteX3" fmla="*/ 0 w 52067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06738" h="6858000">
                <a:moveTo>
                  <a:pt x="0" y="0"/>
                </a:moveTo>
                <a:lnTo>
                  <a:pt x="5206738" y="0"/>
                </a:lnTo>
                <a:lnTo>
                  <a:pt x="5206738"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709692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855309" y="0"/>
            <a:ext cx="4481383" cy="6858000"/>
          </a:xfrm>
          <a:custGeom>
            <a:avLst/>
            <a:gdLst>
              <a:gd name="connsiteX0" fmla="*/ 0 w 4481383"/>
              <a:gd name="connsiteY0" fmla="*/ 0 h 6858000"/>
              <a:gd name="connsiteX1" fmla="*/ 4481383 w 4481383"/>
              <a:gd name="connsiteY1" fmla="*/ 0 h 6858000"/>
              <a:gd name="connsiteX2" fmla="*/ 4481383 w 4481383"/>
              <a:gd name="connsiteY2" fmla="*/ 6858000 h 6858000"/>
              <a:gd name="connsiteX3" fmla="*/ 0 w 44813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81383" h="6858000">
                <a:moveTo>
                  <a:pt x="0" y="0"/>
                </a:moveTo>
                <a:lnTo>
                  <a:pt x="4481383" y="0"/>
                </a:lnTo>
                <a:lnTo>
                  <a:pt x="4481383"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7844703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5334000" y="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22" name="Picture Placeholder 21"/>
          <p:cNvSpPr>
            <a:spLocks noGrp="1"/>
          </p:cNvSpPr>
          <p:nvPr>
            <p:ph type="pic" sz="quarter" idx="11"/>
          </p:nvPr>
        </p:nvSpPr>
        <p:spPr>
          <a:xfrm>
            <a:off x="8763000" y="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23" name="Picture Placeholder 22"/>
          <p:cNvSpPr>
            <a:spLocks noGrp="1"/>
          </p:cNvSpPr>
          <p:nvPr>
            <p:ph type="pic" sz="quarter" idx="12"/>
          </p:nvPr>
        </p:nvSpPr>
        <p:spPr>
          <a:xfrm>
            <a:off x="5334000" y="342900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24" name="Picture Placeholder 23"/>
          <p:cNvSpPr>
            <a:spLocks noGrp="1"/>
          </p:cNvSpPr>
          <p:nvPr>
            <p:ph type="pic" sz="quarter" idx="13"/>
          </p:nvPr>
        </p:nvSpPr>
        <p:spPr>
          <a:xfrm>
            <a:off x="8763000" y="342900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1177019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4009198" y="1076335"/>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
        <p:nvSpPr>
          <p:cNvPr id="20" name="Picture Placeholder 19"/>
          <p:cNvSpPr>
            <a:spLocks noGrp="1"/>
          </p:cNvSpPr>
          <p:nvPr>
            <p:ph type="pic" sz="quarter" idx="11"/>
          </p:nvPr>
        </p:nvSpPr>
        <p:spPr>
          <a:xfrm>
            <a:off x="6427439" y="1076335"/>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
        <p:nvSpPr>
          <p:cNvPr id="21" name="Picture Placeholder 20"/>
          <p:cNvSpPr>
            <a:spLocks noGrp="1"/>
          </p:cNvSpPr>
          <p:nvPr>
            <p:ph type="pic" sz="quarter" idx="12"/>
          </p:nvPr>
        </p:nvSpPr>
        <p:spPr>
          <a:xfrm>
            <a:off x="8845680" y="1076335"/>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
        <p:nvSpPr>
          <p:cNvPr id="22" name="Picture Placeholder 21"/>
          <p:cNvSpPr>
            <a:spLocks noGrp="1"/>
          </p:cNvSpPr>
          <p:nvPr>
            <p:ph type="pic" sz="quarter" idx="13"/>
          </p:nvPr>
        </p:nvSpPr>
        <p:spPr>
          <a:xfrm>
            <a:off x="4009198" y="3488917"/>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
        <p:nvSpPr>
          <p:cNvPr id="23" name="Picture Placeholder 22"/>
          <p:cNvSpPr>
            <a:spLocks noGrp="1"/>
          </p:cNvSpPr>
          <p:nvPr>
            <p:ph type="pic" sz="quarter" idx="14"/>
          </p:nvPr>
        </p:nvSpPr>
        <p:spPr>
          <a:xfrm>
            <a:off x="6427439" y="3488917"/>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
        <p:nvSpPr>
          <p:cNvPr id="24" name="Picture Placeholder 23"/>
          <p:cNvSpPr>
            <a:spLocks noGrp="1"/>
          </p:cNvSpPr>
          <p:nvPr>
            <p:ph type="pic" sz="quarter" idx="15"/>
          </p:nvPr>
        </p:nvSpPr>
        <p:spPr>
          <a:xfrm>
            <a:off x="8845680" y="3488917"/>
            <a:ext cx="2292750" cy="2292750"/>
          </a:xfrm>
          <a:custGeom>
            <a:avLst/>
            <a:gdLst>
              <a:gd name="connsiteX0" fmla="*/ 0 w 2292750"/>
              <a:gd name="connsiteY0" fmla="*/ 0 h 2292750"/>
              <a:gd name="connsiteX1" fmla="*/ 2292750 w 2292750"/>
              <a:gd name="connsiteY1" fmla="*/ 0 h 2292750"/>
              <a:gd name="connsiteX2" fmla="*/ 2292750 w 2292750"/>
              <a:gd name="connsiteY2" fmla="*/ 2292750 h 2292750"/>
              <a:gd name="connsiteX3" fmla="*/ 0 w 2292750"/>
              <a:gd name="connsiteY3" fmla="*/ 2292750 h 2292750"/>
            </a:gdLst>
            <a:ahLst/>
            <a:cxnLst>
              <a:cxn ang="0">
                <a:pos x="connsiteX0" y="connsiteY0"/>
              </a:cxn>
              <a:cxn ang="0">
                <a:pos x="connsiteX1" y="connsiteY1"/>
              </a:cxn>
              <a:cxn ang="0">
                <a:pos x="connsiteX2" y="connsiteY2"/>
              </a:cxn>
              <a:cxn ang="0">
                <a:pos x="connsiteX3" y="connsiteY3"/>
              </a:cxn>
            </a:cxnLst>
            <a:rect l="l" t="t" r="r" b="b"/>
            <a:pathLst>
              <a:path w="2292750" h="2292750">
                <a:moveTo>
                  <a:pt x="0" y="0"/>
                </a:moveTo>
                <a:lnTo>
                  <a:pt x="2292750" y="0"/>
                </a:lnTo>
                <a:lnTo>
                  <a:pt x="2292750" y="2292750"/>
                </a:lnTo>
                <a:lnTo>
                  <a:pt x="0" y="2292750"/>
                </a:lnTo>
                <a:close/>
              </a:path>
            </a:pathLst>
          </a:custGeom>
        </p:spPr>
        <p:txBody>
          <a:bodyPr wrap="square">
            <a:noAutofit/>
          </a:bodyPr>
          <a:lstStyle/>
          <a:p>
            <a:endParaRPr lang="en-US"/>
          </a:p>
        </p:txBody>
      </p:sp>
    </p:spTree>
    <p:extLst>
      <p:ext uri="{BB962C8B-B14F-4D97-AF65-F5344CB8AC3E}">
        <p14:creationId xmlns:p14="http://schemas.microsoft.com/office/powerpoint/2010/main" val="1768449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3363686" y="358346"/>
            <a:ext cx="6226629" cy="3527854"/>
          </a:xfrm>
          <a:custGeom>
            <a:avLst/>
            <a:gdLst>
              <a:gd name="connsiteX0" fmla="*/ 0 w 6226629"/>
              <a:gd name="connsiteY0" fmla="*/ 0 h 3527854"/>
              <a:gd name="connsiteX1" fmla="*/ 6226629 w 6226629"/>
              <a:gd name="connsiteY1" fmla="*/ 0 h 3527854"/>
              <a:gd name="connsiteX2" fmla="*/ 6226629 w 6226629"/>
              <a:gd name="connsiteY2" fmla="*/ 3527854 h 3527854"/>
              <a:gd name="connsiteX3" fmla="*/ 0 w 6226629"/>
              <a:gd name="connsiteY3" fmla="*/ 3527854 h 3527854"/>
            </a:gdLst>
            <a:ahLst/>
            <a:cxnLst>
              <a:cxn ang="0">
                <a:pos x="connsiteX0" y="connsiteY0"/>
              </a:cxn>
              <a:cxn ang="0">
                <a:pos x="connsiteX1" y="connsiteY1"/>
              </a:cxn>
              <a:cxn ang="0">
                <a:pos x="connsiteX2" y="connsiteY2"/>
              </a:cxn>
              <a:cxn ang="0">
                <a:pos x="connsiteX3" y="connsiteY3"/>
              </a:cxn>
            </a:cxnLst>
            <a:rect l="l" t="t" r="r" b="b"/>
            <a:pathLst>
              <a:path w="6226629" h="3527854">
                <a:moveTo>
                  <a:pt x="0" y="0"/>
                </a:moveTo>
                <a:lnTo>
                  <a:pt x="6226629" y="0"/>
                </a:lnTo>
                <a:lnTo>
                  <a:pt x="6226629" y="3527854"/>
                </a:lnTo>
                <a:lnTo>
                  <a:pt x="0" y="3527854"/>
                </a:lnTo>
                <a:close/>
              </a:path>
            </a:pathLst>
          </a:custGeom>
        </p:spPr>
        <p:txBody>
          <a:bodyPr wrap="square">
            <a:noAutofit/>
          </a:bodyPr>
          <a:lstStyle/>
          <a:p>
            <a:endParaRPr lang="en-US"/>
          </a:p>
        </p:txBody>
      </p:sp>
      <p:sp>
        <p:nvSpPr>
          <p:cNvPr id="17" name="Picture Placeholder 16"/>
          <p:cNvSpPr>
            <a:spLocks noGrp="1"/>
          </p:cNvSpPr>
          <p:nvPr>
            <p:ph type="pic" sz="quarter" idx="11"/>
          </p:nvPr>
        </p:nvSpPr>
        <p:spPr>
          <a:xfrm>
            <a:off x="5312230" y="4037717"/>
            <a:ext cx="4278084" cy="3429883"/>
          </a:xfrm>
          <a:custGeom>
            <a:avLst/>
            <a:gdLst>
              <a:gd name="connsiteX0" fmla="*/ 0 w 4278084"/>
              <a:gd name="connsiteY0" fmla="*/ 0 h 3429883"/>
              <a:gd name="connsiteX1" fmla="*/ 4278084 w 4278084"/>
              <a:gd name="connsiteY1" fmla="*/ 0 h 3429883"/>
              <a:gd name="connsiteX2" fmla="*/ 4278084 w 4278084"/>
              <a:gd name="connsiteY2" fmla="*/ 3429883 h 3429883"/>
              <a:gd name="connsiteX3" fmla="*/ 0 w 4278084"/>
              <a:gd name="connsiteY3" fmla="*/ 3429883 h 3429883"/>
            </a:gdLst>
            <a:ahLst/>
            <a:cxnLst>
              <a:cxn ang="0">
                <a:pos x="connsiteX0" y="connsiteY0"/>
              </a:cxn>
              <a:cxn ang="0">
                <a:pos x="connsiteX1" y="connsiteY1"/>
              </a:cxn>
              <a:cxn ang="0">
                <a:pos x="connsiteX2" y="connsiteY2"/>
              </a:cxn>
              <a:cxn ang="0">
                <a:pos x="connsiteX3" y="connsiteY3"/>
              </a:cxn>
            </a:cxnLst>
            <a:rect l="l" t="t" r="r" b="b"/>
            <a:pathLst>
              <a:path w="4278084" h="3429883">
                <a:moveTo>
                  <a:pt x="0" y="0"/>
                </a:moveTo>
                <a:lnTo>
                  <a:pt x="4278084" y="0"/>
                </a:lnTo>
                <a:lnTo>
                  <a:pt x="4278084" y="3429883"/>
                </a:lnTo>
                <a:lnTo>
                  <a:pt x="0" y="3429883"/>
                </a:lnTo>
                <a:close/>
              </a:path>
            </a:pathLst>
          </a:custGeom>
        </p:spPr>
        <p:txBody>
          <a:bodyPr wrap="square">
            <a:noAutofit/>
          </a:bodyPr>
          <a:lstStyle/>
          <a:p>
            <a:endParaRPr lang="en-US"/>
          </a:p>
        </p:txBody>
      </p:sp>
      <p:sp>
        <p:nvSpPr>
          <p:cNvPr id="19" name="Picture Placeholder 18"/>
          <p:cNvSpPr>
            <a:spLocks noGrp="1"/>
          </p:cNvSpPr>
          <p:nvPr>
            <p:ph type="pic" sz="quarter" idx="12"/>
          </p:nvPr>
        </p:nvSpPr>
        <p:spPr>
          <a:xfrm>
            <a:off x="9744143" y="2219803"/>
            <a:ext cx="2447857" cy="3429883"/>
          </a:xfrm>
          <a:custGeom>
            <a:avLst/>
            <a:gdLst>
              <a:gd name="connsiteX0" fmla="*/ 0 w 2447857"/>
              <a:gd name="connsiteY0" fmla="*/ 0 h 3429883"/>
              <a:gd name="connsiteX1" fmla="*/ 2447857 w 2447857"/>
              <a:gd name="connsiteY1" fmla="*/ 0 h 3429883"/>
              <a:gd name="connsiteX2" fmla="*/ 2447857 w 2447857"/>
              <a:gd name="connsiteY2" fmla="*/ 3429883 h 3429883"/>
              <a:gd name="connsiteX3" fmla="*/ 0 w 2447857"/>
              <a:gd name="connsiteY3" fmla="*/ 3429883 h 3429883"/>
            </a:gdLst>
            <a:ahLst/>
            <a:cxnLst>
              <a:cxn ang="0">
                <a:pos x="connsiteX0" y="connsiteY0"/>
              </a:cxn>
              <a:cxn ang="0">
                <a:pos x="connsiteX1" y="connsiteY1"/>
              </a:cxn>
              <a:cxn ang="0">
                <a:pos x="connsiteX2" y="connsiteY2"/>
              </a:cxn>
              <a:cxn ang="0">
                <a:pos x="connsiteX3" y="connsiteY3"/>
              </a:cxn>
            </a:cxnLst>
            <a:rect l="l" t="t" r="r" b="b"/>
            <a:pathLst>
              <a:path w="2447857" h="3429883">
                <a:moveTo>
                  <a:pt x="0" y="0"/>
                </a:moveTo>
                <a:lnTo>
                  <a:pt x="2447857" y="0"/>
                </a:lnTo>
                <a:lnTo>
                  <a:pt x="2447857" y="3429883"/>
                </a:lnTo>
                <a:lnTo>
                  <a:pt x="0" y="3429883"/>
                </a:lnTo>
                <a:close/>
              </a:path>
            </a:pathLst>
          </a:custGeom>
        </p:spPr>
        <p:txBody>
          <a:bodyPr wrap="square">
            <a:noAutofit/>
          </a:bodyPr>
          <a:lstStyle/>
          <a:p>
            <a:endParaRPr lang="en-US"/>
          </a:p>
        </p:txBody>
      </p:sp>
      <p:sp>
        <p:nvSpPr>
          <p:cNvPr id="18" name="Picture Placeholder 17"/>
          <p:cNvSpPr>
            <a:spLocks noGrp="1"/>
          </p:cNvSpPr>
          <p:nvPr>
            <p:ph type="pic" sz="quarter" idx="13"/>
          </p:nvPr>
        </p:nvSpPr>
        <p:spPr>
          <a:xfrm>
            <a:off x="9744143" y="358346"/>
            <a:ext cx="2447857" cy="1709940"/>
          </a:xfrm>
          <a:custGeom>
            <a:avLst/>
            <a:gdLst>
              <a:gd name="connsiteX0" fmla="*/ 0 w 2447857"/>
              <a:gd name="connsiteY0" fmla="*/ 0 h 1709940"/>
              <a:gd name="connsiteX1" fmla="*/ 2447857 w 2447857"/>
              <a:gd name="connsiteY1" fmla="*/ 0 h 1709940"/>
              <a:gd name="connsiteX2" fmla="*/ 2447857 w 2447857"/>
              <a:gd name="connsiteY2" fmla="*/ 1709940 h 1709940"/>
              <a:gd name="connsiteX3" fmla="*/ 0 w 2447857"/>
              <a:gd name="connsiteY3" fmla="*/ 1709940 h 1709940"/>
            </a:gdLst>
            <a:ahLst/>
            <a:cxnLst>
              <a:cxn ang="0">
                <a:pos x="connsiteX0" y="connsiteY0"/>
              </a:cxn>
              <a:cxn ang="0">
                <a:pos x="connsiteX1" y="connsiteY1"/>
              </a:cxn>
              <a:cxn ang="0">
                <a:pos x="connsiteX2" y="connsiteY2"/>
              </a:cxn>
              <a:cxn ang="0">
                <a:pos x="connsiteX3" y="connsiteY3"/>
              </a:cxn>
            </a:cxnLst>
            <a:rect l="l" t="t" r="r" b="b"/>
            <a:pathLst>
              <a:path w="2447857" h="1709940">
                <a:moveTo>
                  <a:pt x="0" y="0"/>
                </a:moveTo>
                <a:lnTo>
                  <a:pt x="2447857" y="0"/>
                </a:lnTo>
                <a:lnTo>
                  <a:pt x="2447857" y="1709940"/>
                </a:lnTo>
                <a:lnTo>
                  <a:pt x="0" y="1709940"/>
                </a:lnTo>
                <a:close/>
              </a:path>
            </a:pathLst>
          </a:custGeom>
        </p:spPr>
        <p:txBody>
          <a:bodyPr wrap="square">
            <a:noAutofit/>
          </a:bodyPr>
          <a:lstStyle/>
          <a:p>
            <a:endParaRPr lang="en-US"/>
          </a:p>
        </p:txBody>
      </p:sp>
    </p:spTree>
    <p:extLst>
      <p:ext uri="{BB962C8B-B14F-4D97-AF65-F5344CB8AC3E}">
        <p14:creationId xmlns:p14="http://schemas.microsoft.com/office/powerpoint/2010/main" val="4827843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4071257" y="702894"/>
            <a:ext cx="7282543" cy="5452213"/>
          </a:xfrm>
          <a:custGeom>
            <a:avLst/>
            <a:gdLst>
              <a:gd name="connsiteX0" fmla="*/ 3868838 w 7282543"/>
              <a:gd name="connsiteY0" fmla="*/ 3467804 h 5452213"/>
              <a:gd name="connsiteX1" fmla="*/ 6440201 w 7282543"/>
              <a:gd name="connsiteY1" fmla="*/ 3467804 h 5452213"/>
              <a:gd name="connsiteX2" fmla="*/ 6440201 w 7282543"/>
              <a:gd name="connsiteY2" fmla="*/ 4823489 h 5452213"/>
              <a:gd name="connsiteX3" fmla="*/ 3868838 w 7282543"/>
              <a:gd name="connsiteY3" fmla="*/ 4823489 h 5452213"/>
              <a:gd name="connsiteX4" fmla="*/ 0 w 7282543"/>
              <a:gd name="connsiteY4" fmla="*/ 2829256 h 5452213"/>
              <a:gd name="connsiteX5" fmla="*/ 3768376 w 7282543"/>
              <a:gd name="connsiteY5" fmla="*/ 2829256 h 5452213"/>
              <a:gd name="connsiteX6" fmla="*/ 3768376 w 7282543"/>
              <a:gd name="connsiteY6" fmla="*/ 5452213 h 5452213"/>
              <a:gd name="connsiteX7" fmla="*/ 0 w 7282543"/>
              <a:gd name="connsiteY7" fmla="*/ 5452213 h 5452213"/>
              <a:gd name="connsiteX8" fmla="*/ 3868837 w 7282543"/>
              <a:gd name="connsiteY8" fmla="*/ 1552161 h 5452213"/>
              <a:gd name="connsiteX9" fmla="*/ 7282543 w 7282543"/>
              <a:gd name="connsiteY9" fmla="*/ 1552161 h 5452213"/>
              <a:gd name="connsiteX10" fmla="*/ 7282543 w 7282543"/>
              <a:gd name="connsiteY10" fmla="*/ 3359741 h 5452213"/>
              <a:gd name="connsiteX11" fmla="*/ 3868837 w 7282543"/>
              <a:gd name="connsiteY11" fmla="*/ 3359741 h 5452213"/>
              <a:gd name="connsiteX12" fmla="*/ 1296765 w 7282543"/>
              <a:gd name="connsiteY12" fmla="*/ 697490 h 5452213"/>
              <a:gd name="connsiteX13" fmla="*/ 3768377 w 7282543"/>
              <a:gd name="connsiteY13" fmla="*/ 697490 h 5452213"/>
              <a:gd name="connsiteX14" fmla="*/ 3768377 w 7282543"/>
              <a:gd name="connsiteY14" fmla="*/ 2711369 h 5452213"/>
              <a:gd name="connsiteX15" fmla="*/ 1296765 w 7282543"/>
              <a:gd name="connsiteY15" fmla="*/ 2711369 h 5452213"/>
              <a:gd name="connsiteX16" fmla="*/ 3868839 w 7282543"/>
              <a:gd name="connsiteY16" fmla="*/ 0 h 5452213"/>
              <a:gd name="connsiteX17" fmla="*/ 5952529 w 7282543"/>
              <a:gd name="connsiteY17" fmla="*/ 0 h 5452213"/>
              <a:gd name="connsiteX18" fmla="*/ 5952529 w 7282543"/>
              <a:gd name="connsiteY18" fmla="*/ 1444098 h 5452213"/>
              <a:gd name="connsiteX19" fmla="*/ 3868839 w 7282543"/>
              <a:gd name="connsiteY19" fmla="*/ 1444098 h 54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82543" h="5452213">
                <a:moveTo>
                  <a:pt x="3868838" y="3467804"/>
                </a:moveTo>
                <a:lnTo>
                  <a:pt x="6440201" y="3467804"/>
                </a:lnTo>
                <a:lnTo>
                  <a:pt x="6440201" y="4823489"/>
                </a:lnTo>
                <a:lnTo>
                  <a:pt x="3868838" y="4823489"/>
                </a:lnTo>
                <a:close/>
                <a:moveTo>
                  <a:pt x="0" y="2829256"/>
                </a:moveTo>
                <a:lnTo>
                  <a:pt x="3768376" y="2829256"/>
                </a:lnTo>
                <a:lnTo>
                  <a:pt x="3768376" y="5452213"/>
                </a:lnTo>
                <a:lnTo>
                  <a:pt x="0" y="5452213"/>
                </a:lnTo>
                <a:close/>
                <a:moveTo>
                  <a:pt x="3868837" y="1552161"/>
                </a:moveTo>
                <a:lnTo>
                  <a:pt x="7282543" y="1552161"/>
                </a:lnTo>
                <a:lnTo>
                  <a:pt x="7282543" y="3359741"/>
                </a:lnTo>
                <a:lnTo>
                  <a:pt x="3868837" y="3359741"/>
                </a:lnTo>
                <a:close/>
                <a:moveTo>
                  <a:pt x="1296765" y="697490"/>
                </a:moveTo>
                <a:lnTo>
                  <a:pt x="3768377" y="697490"/>
                </a:lnTo>
                <a:lnTo>
                  <a:pt x="3768377" y="2711369"/>
                </a:lnTo>
                <a:lnTo>
                  <a:pt x="1296765" y="2711369"/>
                </a:lnTo>
                <a:close/>
                <a:moveTo>
                  <a:pt x="3868839" y="0"/>
                </a:moveTo>
                <a:lnTo>
                  <a:pt x="5952529" y="0"/>
                </a:lnTo>
                <a:lnTo>
                  <a:pt x="5952529" y="1444098"/>
                </a:lnTo>
                <a:lnTo>
                  <a:pt x="3868839" y="1444098"/>
                </a:lnTo>
                <a:close/>
              </a:path>
            </a:pathLst>
          </a:custGeom>
        </p:spPr>
        <p:txBody>
          <a:bodyPr wrap="square">
            <a:noAutofit/>
          </a:bodyPr>
          <a:lstStyle/>
          <a:p>
            <a:endParaRPr lang="en-US"/>
          </a:p>
        </p:txBody>
      </p:sp>
    </p:spTree>
    <p:extLst>
      <p:ext uri="{BB962C8B-B14F-4D97-AF65-F5344CB8AC3E}">
        <p14:creationId xmlns:p14="http://schemas.microsoft.com/office/powerpoint/2010/main" val="1433104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054318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0" y="0"/>
            <a:ext cx="3048000" cy="3429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txBody>
          <a:bodyPr wrap="square">
            <a:noAutofit/>
          </a:bodyPr>
          <a:lstStyle/>
          <a:p>
            <a:endParaRPr lang="en-US"/>
          </a:p>
        </p:txBody>
      </p:sp>
      <p:sp>
        <p:nvSpPr>
          <p:cNvPr id="18" name="Picture Placeholder 17"/>
          <p:cNvSpPr>
            <a:spLocks noGrp="1"/>
          </p:cNvSpPr>
          <p:nvPr>
            <p:ph type="pic" sz="quarter" idx="11"/>
          </p:nvPr>
        </p:nvSpPr>
        <p:spPr>
          <a:xfrm>
            <a:off x="3048000" y="0"/>
            <a:ext cx="3048000" cy="3429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txBody>
          <a:bodyPr wrap="square">
            <a:noAutofit/>
          </a:bodyPr>
          <a:lstStyle/>
          <a:p>
            <a:endParaRPr lang="en-US"/>
          </a:p>
        </p:txBody>
      </p:sp>
      <p:sp>
        <p:nvSpPr>
          <p:cNvPr id="19" name="Picture Placeholder 18"/>
          <p:cNvSpPr>
            <a:spLocks noGrp="1"/>
          </p:cNvSpPr>
          <p:nvPr>
            <p:ph type="pic" sz="quarter" idx="12"/>
          </p:nvPr>
        </p:nvSpPr>
        <p:spPr>
          <a:xfrm>
            <a:off x="0" y="3429000"/>
            <a:ext cx="3048000" cy="3429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txBody>
          <a:bodyPr wrap="square">
            <a:noAutofit/>
          </a:bodyPr>
          <a:lstStyle/>
          <a:p>
            <a:endParaRPr lang="en-US"/>
          </a:p>
        </p:txBody>
      </p:sp>
      <p:sp>
        <p:nvSpPr>
          <p:cNvPr id="16" name="Picture Placeholder 15"/>
          <p:cNvSpPr>
            <a:spLocks noGrp="1"/>
          </p:cNvSpPr>
          <p:nvPr>
            <p:ph type="pic" sz="quarter" idx="13"/>
          </p:nvPr>
        </p:nvSpPr>
        <p:spPr>
          <a:xfrm>
            <a:off x="3048000" y="3429000"/>
            <a:ext cx="3048000" cy="3429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4150845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2514599" y="555172"/>
            <a:ext cx="3037115" cy="3657600"/>
          </a:xfrm>
          <a:custGeom>
            <a:avLst/>
            <a:gdLst>
              <a:gd name="connsiteX0" fmla="*/ 0 w 3037115"/>
              <a:gd name="connsiteY0" fmla="*/ 0 h 3657600"/>
              <a:gd name="connsiteX1" fmla="*/ 3037115 w 3037115"/>
              <a:gd name="connsiteY1" fmla="*/ 0 h 3657600"/>
              <a:gd name="connsiteX2" fmla="*/ 3037115 w 3037115"/>
              <a:gd name="connsiteY2" fmla="*/ 3657600 h 3657600"/>
              <a:gd name="connsiteX3" fmla="*/ 0 w 3037115"/>
              <a:gd name="connsiteY3" fmla="*/ 3657600 h 3657600"/>
            </a:gdLst>
            <a:ahLst/>
            <a:cxnLst>
              <a:cxn ang="0">
                <a:pos x="connsiteX0" y="connsiteY0"/>
              </a:cxn>
              <a:cxn ang="0">
                <a:pos x="connsiteX1" y="connsiteY1"/>
              </a:cxn>
              <a:cxn ang="0">
                <a:pos x="connsiteX2" y="connsiteY2"/>
              </a:cxn>
              <a:cxn ang="0">
                <a:pos x="connsiteX3" y="connsiteY3"/>
              </a:cxn>
            </a:cxnLst>
            <a:rect l="l" t="t" r="r" b="b"/>
            <a:pathLst>
              <a:path w="3037115" h="3657600">
                <a:moveTo>
                  <a:pt x="0" y="0"/>
                </a:moveTo>
                <a:lnTo>
                  <a:pt x="3037115" y="0"/>
                </a:lnTo>
                <a:lnTo>
                  <a:pt x="3037115" y="3657600"/>
                </a:lnTo>
                <a:lnTo>
                  <a:pt x="0" y="3657600"/>
                </a:lnTo>
                <a:close/>
              </a:path>
            </a:pathLst>
          </a:custGeom>
        </p:spPr>
        <p:txBody>
          <a:bodyPr wrap="square">
            <a:noAutofit/>
          </a:bodyPr>
          <a:lstStyle/>
          <a:p>
            <a:endParaRPr lang="en-US"/>
          </a:p>
        </p:txBody>
      </p:sp>
      <p:sp>
        <p:nvSpPr>
          <p:cNvPr id="11" name="Picture Placeholder 10"/>
          <p:cNvSpPr>
            <a:spLocks noGrp="1"/>
          </p:cNvSpPr>
          <p:nvPr>
            <p:ph type="pic" sz="quarter" idx="11"/>
          </p:nvPr>
        </p:nvSpPr>
        <p:spPr>
          <a:xfrm>
            <a:off x="6640286" y="555172"/>
            <a:ext cx="3037115" cy="3657600"/>
          </a:xfrm>
          <a:custGeom>
            <a:avLst/>
            <a:gdLst>
              <a:gd name="connsiteX0" fmla="*/ 0 w 3037115"/>
              <a:gd name="connsiteY0" fmla="*/ 0 h 3657600"/>
              <a:gd name="connsiteX1" fmla="*/ 3037115 w 3037115"/>
              <a:gd name="connsiteY1" fmla="*/ 0 h 3657600"/>
              <a:gd name="connsiteX2" fmla="*/ 3037115 w 3037115"/>
              <a:gd name="connsiteY2" fmla="*/ 3657600 h 3657600"/>
              <a:gd name="connsiteX3" fmla="*/ 0 w 3037115"/>
              <a:gd name="connsiteY3" fmla="*/ 3657600 h 3657600"/>
            </a:gdLst>
            <a:ahLst/>
            <a:cxnLst>
              <a:cxn ang="0">
                <a:pos x="connsiteX0" y="connsiteY0"/>
              </a:cxn>
              <a:cxn ang="0">
                <a:pos x="connsiteX1" y="connsiteY1"/>
              </a:cxn>
              <a:cxn ang="0">
                <a:pos x="connsiteX2" y="connsiteY2"/>
              </a:cxn>
              <a:cxn ang="0">
                <a:pos x="connsiteX3" y="connsiteY3"/>
              </a:cxn>
            </a:cxnLst>
            <a:rect l="l" t="t" r="r" b="b"/>
            <a:pathLst>
              <a:path w="3037115" h="3657600">
                <a:moveTo>
                  <a:pt x="0" y="0"/>
                </a:moveTo>
                <a:lnTo>
                  <a:pt x="3037115" y="0"/>
                </a:lnTo>
                <a:lnTo>
                  <a:pt x="3037115" y="3657600"/>
                </a:lnTo>
                <a:lnTo>
                  <a:pt x="0" y="3657600"/>
                </a:lnTo>
                <a:close/>
              </a:path>
            </a:pathLst>
          </a:custGeom>
        </p:spPr>
        <p:txBody>
          <a:bodyPr wrap="square">
            <a:noAutofit/>
          </a:bodyPr>
          <a:lstStyle/>
          <a:p>
            <a:endParaRPr lang="en-US"/>
          </a:p>
        </p:txBody>
      </p:sp>
    </p:spTree>
    <p:extLst>
      <p:ext uri="{BB962C8B-B14F-4D97-AF65-F5344CB8AC3E}">
        <p14:creationId xmlns:p14="http://schemas.microsoft.com/office/powerpoint/2010/main" val="11817409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585857" y="551089"/>
            <a:ext cx="5116286" cy="5755822"/>
          </a:xfrm>
          <a:custGeom>
            <a:avLst/>
            <a:gdLst>
              <a:gd name="connsiteX0" fmla="*/ 0 w 5116286"/>
              <a:gd name="connsiteY0" fmla="*/ 0 h 5755822"/>
              <a:gd name="connsiteX1" fmla="*/ 5116286 w 5116286"/>
              <a:gd name="connsiteY1" fmla="*/ 0 h 5755822"/>
              <a:gd name="connsiteX2" fmla="*/ 5116286 w 5116286"/>
              <a:gd name="connsiteY2" fmla="*/ 5755822 h 5755822"/>
              <a:gd name="connsiteX3" fmla="*/ 0 w 5116286"/>
              <a:gd name="connsiteY3" fmla="*/ 5755822 h 5755822"/>
            </a:gdLst>
            <a:ahLst/>
            <a:cxnLst>
              <a:cxn ang="0">
                <a:pos x="connsiteX0" y="connsiteY0"/>
              </a:cxn>
              <a:cxn ang="0">
                <a:pos x="connsiteX1" y="connsiteY1"/>
              </a:cxn>
              <a:cxn ang="0">
                <a:pos x="connsiteX2" y="connsiteY2"/>
              </a:cxn>
              <a:cxn ang="0">
                <a:pos x="connsiteX3" y="connsiteY3"/>
              </a:cxn>
            </a:cxnLst>
            <a:rect l="l" t="t" r="r" b="b"/>
            <a:pathLst>
              <a:path w="5116286" h="5755822">
                <a:moveTo>
                  <a:pt x="0" y="0"/>
                </a:moveTo>
                <a:lnTo>
                  <a:pt x="5116286" y="0"/>
                </a:lnTo>
                <a:lnTo>
                  <a:pt x="5116286" y="5755822"/>
                </a:lnTo>
                <a:lnTo>
                  <a:pt x="0" y="5755822"/>
                </a:lnTo>
                <a:close/>
              </a:path>
            </a:pathLst>
          </a:custGeom>
        </p:spPr>
        <p:txBody>
          <a:bodyPr wrap="square">
            <a:noAutofit/>
          </a:bodyPr>
          <a:lstStyle/>
          <a:p>
            <a:endParaRPr lang="en-US"/>
          </a:p>
        </p:txBody>
      </p:sp>
    </p:spTree>
    <p:extLst>
      <p:ext uri="{BB962C8B-B14F-4D97-AF65-F5344CB8AC3E}">
        <p14:creationId xmlns:p14="http://schemas.microsoft.com/office/powerpoint/2010/main" val="4749481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612640" y="551089"/>
            <a:ext cx="7089503" cy="5755822"/>
          </a:xfrm>
          <a:custGeom>
            <a:avLst/>
            <a:gdLst>
              <a:gd name="connsiteX0" fmla="*/ 0 w 5116286"/>
              <a:gd name="connsiteY0" fmla="*/ 0 h 5755822"/>
              <a:gd name="connsiteX1" fmla="*/ 5116286 w 5116286"/>
              <a:gd name="connsiteY1" fmla="*/ 0 h 5755822"/>
              <a:gd name="connsiteX2" fmla="*/ 5116286 w 5116286"/>
              <a:gd name="connsiteY2" fmla="*/ 5755822 h 5755822"/>
              <a:gd name="connsiteX3" fmla="*/ 0 w 5116286"/>
              <a:gd name="connsiteY3" fmla="*/ 5755822 h 5755822"/>
            </a:gdLst>
            <a:ahLst/>
            <a:cxnLst>
              <a:cxn ang="0">
                <a:pos x="connsiteX0" y="connsiteY0"/>
              </a:cxn>
              <a:cxn ang="0">
                <a:pos x="connsiteX1" y="connsiteY1"/>
              </a:cxn>
              <a:cxn ang="0">
                <a:pos x="connsiteX2" y="connsiteY2"/>
              </a:cxn>
              <a:cxn ang="0">
                <a:pos x="connsiteX3" y="connsiteY3"/>
              </a:cxn>
            </a:cxnLst>
            <a:rect l="l" t="t" r="r" b="b"/>
            <a:pathLst>
              <a:path w="5116286" h="5755822">
                <a:moveTo>
                  <a:pt x="0" y="0"/>
                </a:moveTo>
                <a:lnTo>
                  <a:pt x="5116286" y="0"/>
                </a:lnTo>
                <a:lnTo>
                  <a:pt x="5116286" y="5755822"/>
                </a:lnTo>
                <a:lnTo>
                  <a:pt x="0" y="5755822"/>
                </a:lnTo>
                <a:close/>
              </a:path>
            </a:pathLst>
          </a:custGeom>
        </p:spPr>
        <p:txBody>
          <a:bodyPr wrap="square">
            <a:noAutofit/>
          </a:bodyPr>
          <a:lstStyle/>
          <a:p>
            <a:endParaRPr lang="en-US"/>
          </a:p>
        </p:txBody>
      </p:sp>
    </p:spTree>
    <p:extLst>
      <p:ext uri="{BB962C8B-B14F-4D97-AF65-F5344CB8AC3E}">
        <p14:creationId xmlns:p14="http://schemas.microsoft.com/office/powerpoint/2010/main" val="1758642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15"/>
          <p:cNvSpPr>
            <a:spLocks noGrp="1"/>
          </p:cNvSpPr>
          <p:nvPr>
            <p:ph type="pic" sz="quarter" idx="10"/>
          </p:nvPr>
        </p:nvSpPr>
        <p:spPr>
          <a:xfrm>
            <a:off x="3680790" y="1036983"/>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7" name="Picture Placeholder 16"/>
          <p:cNvSpPr>
            <a:spLocks noGrp="1"/>
          </p:cNvSpPr>
          <p:nvPr>
            <p:ph type="pic" sz="quarter" idx="11"/>
          </p:nvPr>
        </p:nvSpPr>
        <p:spPr>
          <a:xfrm>
            <a:off x="6238461" y="1036983"/>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8" name="Picture Placeholder 17"/>
          <p:cNvSpPr>
            <a:spLocks noGrp="1"/>
          </p:cNvSpPr>
          <p:nvPr>
            <p:ph type="pic" sz="quarter" idx="12"/>
          </p:nvPr>
        </p:nvSpPr>
        <p:spPr>
          <a:xfrm>
            <a:off x="3680790" y="3548269"/>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9" name="Picture Placeholder 18"/>
          <p:cNvSpPr>
            <a:spLocks noGrp="1"/>
          </p:cNvSpPr>
          <p:nvPr>
            <p:ph type="pic" sz="quarter" idx="13"/>
          </p:nvPr>
        </p:nvSpPr>
        <p:spPr>
          <a:xfrm>
            <a:off x="6238461" y="3548269"/>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Tree>
    <p:extLst>
      <p:ext uri="{BB962C8B-B14F-4D97-AF65-F5344CB8AC3E}">
        <p14:creationId xmlns:p14="http://schemas.microsoft.com/office/powerpoint/2010/main" val="3461305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6489309" y="1144424"/>
            <a:ext cx="5274130" cy="5274131"/>
          </a:xfrm>
          <a:custGeom>
            <a:avLst/>
            <a:gdLst>
              <a:gd name="connsiteX0" fmla="*/ 2637065 w 5274130"/>
              <a:gd name="connsiteY0" fmla="*/ 0 h 5274131"/>
              <a:gd name="connsiteX1" fmla="*/ 5274130 w 5274130"/>
              <a:gd name="connsiteY1" fmla="*/ 2637066 h 5274131"/>
              <a:gd name="connsiteX2" fmla="*/ 2637065 w 5274130"/>
              <a:gd name="connsiteY2" fmla="*/ 5274131 h 5274131"/>
              <a:gd name="connsiteX3" fmla="*/ 0 w 5274130"/>
              <a:gd name="connsiteY3" fmla="*/ 2637066 h 5274131"/>
            </a:gdLst>
            <a:ahLst/>
            <a:cxnLst>
              <a:cxn ang="0">
                <a:pos x="connsiteX0" y="connsiteY0"/>
              </a:cxn>
              <a:cxn ang="0">
                <a:pos x="connsiteX1" y="connsiteY1"/>
              </a:cxn>
              <a:cxn ang="0">
                <a:pos x="connsiteX2" y="connsiteY2"/>
              </a:cxn>
              <a:cxn ang="0">
                <a:pos x="connsiteX3" y="connsiteY3"/>
              </a:cxn>
            </a:cxnLst>
            <a:rect l="l" t="t" r="r" b="b"/>
            <a:pathLst>
              <a:path w="5274130" h="5274131">
                <a:moveTo>
                  <a:pt x="2637065" y="0"/>
                </a:moveTo>
                <a:lnTo>
                  <a:pt x="5274130" y="2637066"/>
                </a:lnTo>
                <a:lnTo>
                  <a:pt x="2637065" y="5274131"/>
                </a:lnTo>
                <a:lnTo>
                  <a:pt x="0" y="2637066"/>
                </a:lnTo>
                <a:close/>
              </a:path>
            </a:pathLst>
          </a:custGeom>
        </p:spPr>
        <p:txBody>
          <a:bodyPr wrap="square">
            <a:noAutofit/>
          </a:bodyPr>
          <a:lstStyle/>
          <a:p>
            <a:endParaRPr lang="en-US"/>
          </a:p>
        </p:txBody>
      </p:sp>
      <p:sp>
        <p:nvSpPr>
          <p:cNvPr id="16" name="Picture Placeholder 15"/>
          <p:cNvSpPr>
            <a:spLocks noGrp="1"/>
          </p:cNvSpPr>
          <p:nvPr>
            <p:ph type="pic" sz="quarter" idx="11"/>
          </p:nvPr>
        </p:nvSpPr>
        <p:spPr>
          <a:xfrm>
            <a:off x="3412734" y="4220999"/>
            <a:ext cx="5274130" cy="5274130"/>
          </a:xfrm>
          <a:custGeom>
            <a:avLst/>
            <a:gdLst>
              <a:gd name="connsiteX0" fmla="*/ 2637066 w 5274130"/>
              <a:gd name="connsiteY0" fmla="*/ 0 h 5274130"/>
              <a:gd name="connsiteX1" fmla="*/ 5274130 w 5274130"/>
              <a:gd name="connsiteY1" fmla="*/ 2637066 h 5274130"/>
              <a:gd name="connsiteX2" fmla="*/ 2637066 w 5274130"/>
              <a:gd name="connsiteY2" fmla="*/ 5274130 h 5274130"/>
              <a:gd name="connsiteX3" fmla="*/ 0 w 5274130"/>
              <a:gd name="connsiteY3" fmla="*/ 2637066 h 5274130"/>
            </a:gdLst>
            <a:ahLst/>
            <a:cxnLst>
              <a:cxn ang="0">
                <a:pos x="connsiteX0" y="connsiteY0"/>
              </a:cxn>
              <a:cxn ang="0">
                <a:pos x="connsiteX1" y="connsiteY1"/>
              </a:cxn>
              <a:cxn ang="0">
                <a:pos x="connsiteX2" y="connsiteY2"/>
              </a:cxn>
              <a:cxn ang="0">
                <a:pos x="connsiteX3" y="connsiteY3"/>
              </a:cxn>
            </a:cxnLst>
            <a:rect l="l" t="t" r="r" b="b"/>
            <a:pathLst>
              <a:path w="5274130" h="5274130">
                <a:moveTo>
                  <a:pt x="2637066" y="0"/>
                </a:moveTo>
                <a:lnTo>
                  <a:pt x="5274130" y="2637066"/>
                </a:lnTo>
                <a:lnTo>
                  <a:pt x="2637066" y="5274130"/>
                </a:lnTo>
                <a:lnTo>
                  <a:pt x="0" y="2637066"/>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9565885" y="-1932152"/>
            <a:ext cx="5274129" cy="5274131"/>
          </a:xfrm>
          <a:custGeom>
            <a:avLst/>
            <a:gdLst>
              <a:gd name="connsiteX0" fmla="*/ 2637065 w 5274129"/>
              <a:gd name="connsiteY0" fmla="*/ 0 h 5274131"/>
              <a:gd name="connsiteX1" fmla="*/ 5274129 w 5274129"/>
              <a:gd name="connsiteY1" fmla="*/ 2637066 h 5274131"/>
              <a:gd name="connsiteX2" fmla="*/ 2637065 w 5274129"/>
              <a:gd name="connsiteY2" fmla="*/ 5274131 h 5274131"/>
              <a:gd name="connsiteX3" fmla="*/ 0 w 5274129"/>
              <a:gd name="connsiteY3" fmla="*/ 2637066 h 5274131"/>
            </a:gdLst>
            <a:ahLst/>
            <a:cxnLst>
              <a:cxn ang="0">
                <a:pos x="connsiteX0" y="connsiteY0"/>
              </a:cxn>
              <a:cxn ang="0">
                <a:pos x="connsiteX1" y="connsiteY1"/>
              </a:cxn>
              <a:cxn ang="0">
                <a:pos x="connsiteX2" y="connsiteY2"/>
              </a:cxn>
              <a:cxn ang="0">
                <a:pos x="connsiteX3" y="connsiteY3"/>
              </a:cxn>
            </a:cxnLst>
            <a:rect l="l" t="t" r="r" b="b"/>
            <a:pathLst>
              <a:path w="5274129" h="5274131">
                <a:moveTo>
                  <a:pt x="2637065" y="0"/>
                </a:moveTo>
                <a:lnTo>
                  <a:pt x="5274129" y="2637066"/>
                </a:lnTo>
                <a:lnTo>
                  <a:pt x="2637065" y="5274131"/>
                </a:lnTo>
                <a:lnTo>
                  <a:pt x="0" y="2637066"/>
                </a:lnTo>
                <a:close/>
              </a:path>
            </a:pathLst>
          </a:custGeom>
        </p:spPr>
        <p:txBody>
          <a:bodyPr wrap="square">
            <a:noAutofit/>
          </a:bodyPr>
          <a:lstStyle/>
          <a:p>
            <a:endParaRPr lang="en-US"/>
          </a:p>
        </p:txBody>
      </p:sp>
      <p:sp>
        <p:nvSpPr>
          <p:cNvPr id="15" name="Picture Placeholder 14"/>
          <p:cNvSpPr>
            <a:spLocks noGrp="1"/>
          </p:cNvSpPr>
          <p:nvPr>
            <p:ph type="pic" sz="quarter" idx="13"/>
          </p:nvPr>
        </p:nvSpPr>
        <p:spPr>
          <a:xfrm>
            <a:off x="9565886" y="4221000"/>
            <a:ext cx="5274129" cy="5274130"/>
          </a:xfrm>
          <a:custGeom>
            <a:avLst/>
            <a:gdLst>
              <a:gd name="connsiteX0" fmla="*/ 2637064 w 5274129"/>
              <a:gd name="connsiteY0" fmla="*/ 0 h 5274130"/>
              <a:gd name="connsiteX1" fmla="*/ 5274129 w 5274129"/>
              <a:gd name="connsiteY1" fmla="*/ 2637066 h 5274130"/>
              <a:gd name="connsiteX2" fmla="*/ 2637064 w 5274129"/>
              <a:gd name="connsiteY2" fmla="*/ 5274130 h 5274130"/>
              <a:gd name="connsiteX3" fmla="*/ 0 w 5274129"/>
              <a:gd name="connsiteY3" fmla="*/ 2637066 h 5274130"/>
            </a:gdLst>
            <a:ahLst/>
            <a:cxnLst>
              <a:cxn ang="0">
                <a:pos x="connsiteX0" y="connsiteY0"/>
              </a:cxn>
              <a:cxn ang="0">
                <a:pos x="connsiteX1" y="connsiteY1"/>
              </a:cxn>
              <a:cxn ang="0">
                <a:pos x="connsiteX2" y="connsiteY2"/>
              </a:cxn>
              <a:cxn ang="0">
                <a:pos x="connsiteX3" y="connsiteY3"/>
              </a:cxn>
            </a:cxnLst>
            <a:rect l="l" t="t" r="r" b="b"/>
            <a:pathLst>
              <a:path w="5274129" h="5274130">
                <a:moveTo>
                  <a:pt x="2637064" y="0"/>
                </a:moveTo>
                <a:lnTo>
                  <a:pt x="5274129" y="2637066"/>
                </a:lnTo>
                <a:lnTo>
                  <a:pt x="2637064" y="5274130"/>
                </a:lnTo>
                <a:lnTo>
                  <a:pt x="0" y="2637066"/>
                </a:lnTo>
                <a:close/>
              </a:path>
            </a:pathLst>
          </a:custGeom>
        </p:spPr>
        <p:txBody>
          <a:bodyPr wrap="square">
            <a:noAutofit/>
          </a:bodyPr>
          <a:lstStyle/>
          <a:p>
            <a:endParaRPr lang="en-US"/>
          </a:p>
        </p:txBody>
      </p:sp>
    </p:spTree>
    <p:extLst>
      <p:ext uri="{BB962C8B-B14F-4D97-AF65-F5344CB8AC3E}">
        <p14:creationId xmlns:p14="http://schemas.microsoft.com/office/powerpoint/2010/main" val="14591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1" y="0"/>
            <a:ext cx="6662057" cy="4103914"/>
          </a:xfrm>
          <a:custGeom>
            <a:avLst/>
            <a:gdLst>
              <a:gd name="connsiteX0" fmla="*/ 0 w 6662057"/>
              <a:gd name="connsiteY0" fmla="*/ 0 h 4103914"/>
              <a:gd name="connsiteX1" fmla="*/ 6662057 w 6662057"/>
              <a:gd name="connsiteY1" fmla="*/ 0 h 4103914"/>
              <a:gd name="connsiteX2" fmla="*/ 6662057 w 6662057"/>
              <a:gd name="connsiteY2" fmla="*/ 4103914 h 4103914"/>
              <a:gd name="connsiteX3" fmla="*/ 0 w 6662057"/>
              <a:gd name="connsiteY3" fmla="*/ 4103914 h 4103914"/>
            </a:gdLst>
            <a:ahLst/>
            <a:cxnLst>
              <a:cxn ang="0">
                <a:pos x="connsiteX0" y="connsiteY0"/>
              </a:cxn>
              <a:cxn ang="0">
                <a:pos x="connsiteX1" y="connsiteY1"/>
              </a:cxn>
              <a:cxn ang="0">
                <a:pos x="connsiteX2" y="connsiteY2"/>
              </a:cxn>
              <a:cxn ang="0">
                <a:pos x="connsiteX3" y="connsiteY3"/>
              </a:cxn>
            </a:cxnLst>
            <a:rect l="l" t="t" r="r" b="b"/>
            <a:pathLst>
              <a:path w="6662057" h="4103914">
                <a:moveTo>
                  <a:pt x="0" y="0"/>
                </a:moveTo>
                <a:lnTo>
                  <a:pt x="6662057" y="0"/>
                </a:lnTo>
                <a:lnTo>
                  <a:pt x="6662057" y="4103914"/>
                </a:lnTo>
                <a:lnTo>
                  <a:pt x="0" y="4103914"/>
                </a:lnTo>
                <a:close/>
              </a:path>
            </a:pathLst>
          </a:custGeom>
        </p:spPr>
        <p:txBody>
          <a:bodyPr wrap="square">
            <a:noAutofit/>
          </a:bodyPr>
          <a:lstStyle/>
          <a:p>
            <a:endParaRPr lang="en-US"/>
          </a:p>
        </p:txBody>
      </p:sp>
      <p:sp>
        <p:nvSpPr>
          <p:cNvPr id="12" name="Picture Placeholder 11"/>
          <p:cNvSpPr>
            <a:spLocks noGrp="1"/>
          </p:cNvSpPr>
          <p:nvPr>
            <p:ph type="pic" sz="quarter" idx="11"/>
          </p:nvPr>
        </p:nvSpPr>
        <p:spPr>
          <a:xfrm>
            <a:off x="7020403" y="358346"/>
            <a:ext cx="4813251" cy="2929140"/>
          </a:xfrm>
          <a:custGeom>
            <a:avLst/>
            <a:gdLst>
              <a:gd name="connsiteX0" fmla="*/ 0 w 4813251"/>
              <a:gd name="connsiteY0" fmla="*/ 0 h 2929140"/>
              <a:gd name="connsiteX1" fmla="*/ 4813251 w 4813251"/>
              <a:gd name="connsiteY1" fmla="*/ 0 h 2929140"/>
              <a:gd name="connsiteX2" fmla="*/ 4813251 w 4813251"/>
              <a:gd name="connsiteY2" fmla="*/ 2929140 h 2929140"/>
              <a:gd name="connsiteX3" fmla="*/ 0 w 4813251"/>
              <a:gd name="connsiteY3" fmla="*/ 2929140 h 2929140"/>
            </a:gdLst>
            <a:ahLst/>
            <a:cxnLst>
              <a:cxn ang="0">
                <a:pos x="connsiteX0" y="connsiteY0"/>
              </a:cxn>
              <a:cxn ang="0">
                <a:pos x="connsiteX1" y="connsiteY1"/>
              </a:cxn>
              <a:cxn ang="0">
                <a:pos x="connsiteX2" y="connsiteY2"/>
              </a:cxn>
              <a:cxn ang="0">
                <a:pos x="connsiteX3" y="connsiteY3"/>
              </a:cxn>
            </a:cxnLst>
            <a:rect l="l" t="t" r="r" b="b"/>
            <a:pathLst>
              <a:path w="4813251" h="2929140">
                <a:moveTo>
                  <a:pt x="0" y="0"/>
                </a:moveTo>
                <a:lnTo>
                  <a:pt x="4813251" y="0"/>
                </a:lnTo>
                <a:lnTo>
                  <a:pt x="4813251" y="2929140"/>
                </a:lnTo>
                <a:lnTo>
                  <a:pt x="0" y="2929140"/>
                </a:lnTo>
                <a:close/>
              </a:path>
            </a:pathLst>
          </a:custGeom>
        </p:spPr>
        <p:txBody>
          <a:bodyPr wrap="square">
            <a:noAutofit/>
          </a:bodyPr>
          <a:lstStyle/>
          <a:p>
            <a:endParaRPr lang="en-US"/>
          </a:p>
        </p:txBody>
      </p:sp>
    </p:spTree>
    <p:extLst>
      <p:ext uri="{BB962C8B-B14F-4D97-AF65-F5344CB8AC3E}">
        <p14:creationId xmlns:p14="http://schemas.microsoft.com/office/powerpoint/2010/main" val="18465565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680858" y="1915886"/>
            <a:ext cx="7511142" cy="4147457"/>
          </a:xfrm>
          <a:custGeom>
            <a:avLst/>
            <a:gdLst>
              <a:gd name="connsiteX0" fmla="*/ 0 w 7511142"/>
              <a:gd name="connsiteY0" fmla="*/ 0 h 4147457"/>
              <a:gd name="connsiteX1" fmla="*/ 7511142 w 7511142"/>
              <a:gd name="connsiteY1" fmla="*/ 0 h 4147457"/>
              <a:gd name="connsiteX2" fmla="*/ 7511142 w 7511142"/>
              <a:gd name="connsiteY2" fmla="*/ 4147457 h 4147457"/>
              <a:gd name="connsiteX3" fmla="*/ 0 w 7511142"/>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7511142" h="4147457">
                <a:moveTo>
                  <a:pt x="0" y="0"/>
                </a:moveTo>
                <a:lnTo>
                  <a:pt x="7511142" y="0"/>
                </a:lnTo>
                <a:lnTo>
                  <a:pt x="7511142" y="4147457"/>
                </a:lnTo>
                <a:lnTo>
                  <a:pt x="0" y="4147457"/>
                </a:lnTo>
                <a:close/>
              </a:path>
            </a:pathLst>
          </a:custGeom>
        </p:spPr>
        <p:txBody>
          <a:bodyPr wrap="square">
            <a:noAutofit/>
          </a:bodyPr>
          <a:lstStyle/>
          <a:p>
            <a:endParaRPr lang="en-US"/>
          </a:p>
        </p:txBody>
      </p:sp>
    </p:spTree>
    <p:extLst>
      <p:ext uri="{BB962C8B-B14F-4D97-AF65-F5344CB8AC3E}">
        <p14:creationId xmlns:p14="http://schemas.microsoft.com/office/powerpoint/2010/main" val="211624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243944" y="0"/>
            <a:ext cx="8948056" cy="3298372"/>
          </a:xfrm>
          <a:custGeom>
            <a:avLst/>
            <a:gdLst>
              <a:gd name="connsiteX0" fmla="*/ 0 w 8948056"/>
              <a:gd name="connsiteY0" fmla="*/ 0 h 3298372"/>
              <a:gd name="connsiteX1" fmla="*/ 8948056 w 8948056"/>
              <a:gd name="connsiteY1" fmla="*/ 0 h 3298372"/>
              <a:gd name="connsiteX2" fmla="*/ 8948056 w 8948056"/>
              <a:gd name="connsiteY2" fmla="*/ 3298372 h 3298372"/>
              <a:gd name="connsiteX3" fmla="*/ 0 w 8948056"/>
              <a:gd name="connsiteY3" fmla="*/ 3298372 h 3298372"/>
            </a:gdLst>
            <a:ahLst/>
            <a:cxnLst>
              <a:cxn ang="0">
                <a:pos x="connsiteX0" y="connsiteY0"/>
              </a:cxn>
              <a:cxn ang="0">
                <a:pos x="connsiteX1" y="connsiteY1"/>
              </a:cxn>
              <a:cxn ang="0">
                <a:pos x="connsiteX2" y="connsiteY2"/>
              </a:cxn>
              <a:cxn ang="0">
                <a:pos x="connsiteX3" y="connsiteY3"/>
              </a:cxn>
            </a:cxnLst>
            <a:rect l="l" t="t" r="r" b="b"/>
            <a:pathLst>
              <a:path w="8948056" h="3298372">
                <a:moveTo>
                  <a:pt x="0" y="0"/>
                </a:moveTo>
                <a:lnTo>
                  <a:pt x="8948056" y="0"/>
                </a:lnTo>
                <a:lnTo>
                  <a:pt x="8948056" y="3298372"/>
                </a:lnTo>
                <a:lnTo>
                  <a:pt x="0" y="3298372"/>
                </a:lnTo>
                <a:close/>
              </a:path>
            </a:pathLst>
          </a:custGeom>
        </p:spPr>
        <p:txBody>
          <a:bodyPr wrap="square">
            <a:noAutofit/>
          </a:bodyPr>
          <a:lstStyle/>
          <a:p>
            <a:endParaRPr lang="en-US"/>
          </a:p>
        </p:txBody>
      </p:sp>
    </p:spTree>
    <p:extLst>
      <p:ext uri="{BB962C8B-B14F-4D97-AF65-F5344CB8AC3E}">
        <p14:creationId xmlns:p14="http://schemas.microsoft.com/office/powerpoint/2010/main" val="3003060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761121" y="1528356"/>
            <a:ext cx="5741820" cy="3627121"/>
          </a:xfrm>
          <a:custGeom>
            <a:avLst/>
            <a:gdLst>
              <a:gd name="connsiteX0" fmla="*/ 0 w 5741820"/>
              <a:gd name="connsiteY0" fmla="*/ 0 h 3627121"/>
              <a:gd name="connsiteX1" fmla="*/ 5741820 w 5741820"/>
              <a:gd name="connsiteY1" fmla="*/ 0 h 3627121"/>
              <a:gd name="connsiteX2" fmla="*/ 5741820 w 5741820"/>
              <a:gd name="connsiteY2" fmla="*/ 3627121 h 3627121"/>
              <a:gd name="connsiteX3" fmla="*/ 0 w 5741820"/>
              <a:gd name="connsiteY3" fmla="*/ 3627121 h 3627121"/>
            </a:gdLst>
            <a:ahLst/>
            <a:cxnLst>
              <a:cxn ang="0">
                <a:pos x="connsiteX0" y="connsiteY0"/>
              </a:cxn>
              <a:cxn ang="0">
                <a:pos x="connsiteX1" y="connsiteY1"/>
              </a:cxn>
              <a:cxn ang="0">
                <a:pos x="connsiteX2" y="connsiteY2"/>
              </a:cxn>
              <a:cxn ang="0">
                <a:pos x="connsiteX3" y="connsiteY3"/>
              </a:cxn>
            </a:cxnLst>
            <a:rect l="l" t="t" r="r" b="b"/>
            <a:pathLst>
              <a:path w="5741820" h="3627121">
                <a:moveTo>
                  <a:pt x="0" y="0"/>
                </a:moveTo>
                <a:lnTo>
                  <a:pt x="5741820" y="0"/>
                </a:lnTo>
                <a:lnTo>
                  <a:pt x="5741820" y="3627121"/>
                </a:lnTo>
                <a:lnTo>
                  <a:pt x="0" y="3627121"/>
                </a:lnTo>
                <a:close/>
              </a:path>
            </a:pathLst>
          </a:custGeom>
        </p:spPr>
        <p:txBody>
          <a:bodyPr wrap="square">
            <a:noAutofit/>
          </a:bodyPr>
          <a:lstStyle/>
          <a:p>
            <a:endParaRPr lang="en-US"/>
          </a:p>
        </p:txBody>
      </p:sp>
    </p:spTree>
    <p:extLst>
      <p:ext uri="{BB962C8B-B14F-4D97-AF65-F5344CB8AC3E}">
        <p14:creationId xmlns:p14="http://schemas.microsoft.com/office/powerpoint/2010/main" val="177908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7069489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514133" y="-1019312"/>
            <a:ext cx="4291243" cy="5924310"/>
          </a:xfrm>
          <a:custGeom>
            <a:avLst/>
            <a:gdLst>
              <a:gd name="connsiteX0" fmla="*/ 9022 w 4291243"/>
              <a:gd name="connsiteY0" fmla="*/ 0 h 5924310"/>
              <a:gd name="connsiteX1" fmla="*/ 4285227 w 4291243"/>
              <a:gd name="connsiteY1" fmla="*/ 0 h 5924310"/>
              <a:gd name="connsiteX2" fmla="*/ 4291243 w 4291243"/>
              <a:gd name="connsiteY2" fmla="*/ 6616 h 5924310"/>
              <a:gd name="connsiteX3" fmla="*/ 4288235 w 4291243"/>
              <a:gd name="connsiteY3" fmla="*/ 5917694 h 5924310"/>
              <a:gd name="connsiteX4" fmla="*/ 4282220 w 4291243"/>
              <a:gd name="connsiteY4" fmla="*/ 5924310 h 5924310"/>
              <a:gd name="connsiteX5" fmla="*/ 6015 w 4291243"/>
              <a:gd name="connsiteY5" fmla="*/ 5924310 h 5924310"/>
              <a:gd name="connsiteX6" fmla="*/ 0 w 4291243"/>
              <a:gd name="connsiteY6" fmla="*/ 5917694 h 5924310"/>
              <a:gd name="connsiteX7" fmla="*/ 3007 w 4291243"/>
              <a:gd name="connsiteY7" fmla="*/ 6616 h 5924310"/>
              <a:gd name="connsiteX8" fmla="*/ 9022 w 4291243"/>
              <a:gd name="connsiteY8" fmla="*/ 0 h 59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1243" h="5924310">
                <a:moveTo>
                  <a:pt x="9022" y="0"/>
                </a:moveTo>
                <a:cubicBezTo>
                  <a:pt x="4285227" y="0"/>
                  <a:pt x="4285227" y="0"/>
                  <a:pt x="4285227" y="0"/>
                </a:cubicBezTo>
                <a:cubicBezTo>
                  <a:pt x="4288235" y="0"/>
                  <a:pt x="4291243" y="3308"/>
                  <a:pt x="4291243" y="6616"/>
                </a:cubicBezTo>
                <a:lnTo>
                  <a:pt x="4288235" y="5917694"/>
                </a:lnTo>
                <a:cubicBezTo>
                  <a:pt x="4288235" y="5921002"/>
                  <a:pt x="4285227" y="5924310"/>
                  <a:pt x="4282220" y="5924310"/>
                </a:cubicBezTo>
                <a:cubicBezTo>
                  <a:pt x="6015" y="5924310"/>
                  <a:pt x="6015" y="5924310"/>
                  <a:pt x="6015" y="5924310"/>
                </a:cubicBezTo>
                <a:cubicBezTo>
                  <a:pt x="3007" y="5924310"/>
                  <a:pt x="0" y="5921002"/>
                  <a:pt x="0" y="5917694"/>
                </a:cubicBezTo>
                <a:cubicBezTo>
                  <a:pt x="3007" y="6616"/>
                  <a:pt x="3007" y="6616"/>
                  <a:pt x="3007" y="6616"/>
                </a:cubicBezTo>
                <a:cubicBezTo>
                  <a:pt x="3007" y="3308"/>
                  <a:pt x="6015" y="0"/>
                  <a:pt x="902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2710439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545884" y="2212489"/>
            <a:ext cx="3109057" cy="5451108"/>
          </a:xfrm>
          <a:custGeom>
            <a:avLst/>
            <a:gdLst>
              <a:gd name="connsiteX0" fmla="*/ 0 w 3109057"/>
              <a:gd name="connsiteY0" fmla="*/ 0 h 5451108"/>
              <a:gd name="connsiteX1" fmla="*/ 3109057 w 3109057"/>
              <a:gd name="connsiteY1" fmla="*/ 0 h 5451108"/>
              <a:gd name="connsiteX2" fmla="*/ 3109057 w 3109057"/>
              <a:gd name="connsiteY2" fmla="*/ 5451108 h 5451108"/>
              <a:gd name="connsiteX3" fmla="*/ 0 w 3109057"/>
              <a:gd name="connsiteY3" fmla="*/ 5451108 h 5451108"/>
            </a:gdLst>
            <a:ahLst/>
            <a:cxnLst>
              <a:cxn ang="0">
                <a:pos x="connsiteX0" y="connsiteY0"/>
              </a:cxn>
              <a:cxn ang="0">
                <a:pos x="connsiteX1" y="connsiteY1"/>
              </a:cxn>
              <a:cxn ang="0">
                <a:pos x="connsiteX2" y="connsiteY2"/>
              </a:cxn>
              <a:cxn ang="0">
                <a:pos x="connsiteX3" y="connsiteY3"/>
              </a:cxn>
            </a:cxnLst>
            <a:rect l="l" t="t" r="r" b="b"/>
            <a:pathLst>
              <a:path w="3109057" h="5451108">
                <a:moveTo>
                  <a:pt x="0" y="0"/>
                </a:moveTo>
                <a:lnTo>
                  <a:pt x="3109057" y="0"/>
                </a:lnTo>
                <a:lnTo>
                  <a:pt x="3109057" y="5451108"/>
                </a:lnTo>
                <a:lnTo>
                  <a:pt x="0" y="5451108"/>
                </a:lnTo>
                <a:close/>
              </a:path>
            </a:pathLst>
          </a:custGeom>
        </p:spPr>
        <p:txBody>
          <a:bodyPr wrap="square">
            <a:noAutofit/>
          </a:bodyPr>
          <a:lstStyle/>
          <a:p>
            <a:endParaRPr lang="en-US"/>
          </a:p>
        </p:txBody>
      </p:sp>
    </p:spTree>
    <p:extLst>
      <p:ext uri="{BB962C8B-B14F-4D97-AF65-F5344CB8AC3E}">
        <p14:creationId xmlns:p14="http://schemas.microsoft.com/office/powerpoint/2010/main" val="18548577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081696" y="2295220"/>
            <a:ext cx="1931297" cy="2258365"/>
          </a:xfrm>
          <a:custGeom>
            <a:avLst/>
            <a:gdLst>
              <a:gd name="connsiteX0" fmla="*/ 280782 w 1931297"/>
              <a:gd name="connsiteY0" fmla="*/ 0 h 2258365"/>
              <a:gd name="connsiteX1" fmla="*/ 1641418 w 1931297"/>
              <a:gd name="connsiteY1" fmla="*/ 0 h 2258365"/>
              <a:gd name="connsiteX2" fmla="*/ 1931297 w 1931297"/>
              <a:gd name="connsiteY2" fmla="*/ 261783 h 2258365"/>
              <a:gd name="connsiteX3" fmla="*/ 1931297 w 1931297"/>
              <a:gd name="connsiteY3" fmla="*/ 1991518 h 2258365"/>
              <a:gd name="connsiteX4" fmla="*/ 1655433 w 1931297"/>
              <a:gd name="connsiteY4" fmla="*/ 2257972 h 2258365"/>
              <a:gd name="connsiteX5" fmla="*/ 266521 w 1931297"/>
              <a:gd name="connsiteY5" fmla="*/ 2257972 h 2258365"/>
              <a:gd name="connsiteX6" fmla="*/ 0 w 1931297"/>
              <a:gd name="connsiteY6" fmla="*/ 1977507 h 2258365"/>
              <a:gd name="connsiteX7" fmla="*/ 0 w 1931297"/>
              <a:gd name="connsiteY7" fmla="*/ 313402 h 2258365"/>
              <a:gd name="connsiteX8" fmla="*/ 280782 w 1931297"/>
              <a:gd name="connsiteY8" fmla="*/ 0 h 225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297" h="2258365">
                <a:moveTo>
                  <a:pt x="280782" y="0"/>
                </a:moveTo>
                <a:cubicBezTo>
                  <a:pt x="1641418" y="0"/>
                  <a:pt x="1641418" y="0"/>
                  <a:pt x="1641418" y="0"/>
                </a:cubicBezTo>
                <a:cubicBezTo>
                  <a:pt x="1861225" y="0"/>
                  <a:pt x="1931297" y="163706"/>
                  <a:pt x="1931297" y="261783"/>
                </a:cubicBezTo>
                <a:cubicBezTo>
                  <a:pt x="1931297" y="1991518"/>
                  <a:pt x="1931297" y="1991518"/>
                  <a:pt x="1931297" y="1991518"/>
                </a:cubicBezTo>
                <a:cubicBezTo>
                  <a:pt x="1931297" y="2183247"/>
                  <a:pt x="1805167" y="2257972"/>
                  <a:pt x="1655433" y="2257972"/>
                </a:cubicBezTo>
                <a:cubicBezTo>
                  <a:pt x="266521" y="2257972"/>
                  <a:pt x="266521" y="2257972"/>
                  <a:pt x="266521" y="2257972"/>
                </a:cubicBezTo>
                <a:cubicBezTo>
                  <a:pt x="103019" y="2267312"/>
                  <a:pt x="0" y="2108522"/>
                  <a:pt x="0" y="1977507"/>
                </a:cubicBezTo>
                <a:cubicBezTo>
                  <a:pt x="0" y="1561358"/>
                  <a:pt x="0" y="313402"/>
                  <a:pt x="0" y="313402"/>
                </a:cubicBezTo>
                <a:cubicBezTo>
                  <a:pt x="0" y="168377"/>
                  <a:pt x="89004" y="0"/>
                  <a:pt x="28078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94283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7263FD0-43C3-4BD8-AB2F-3994A24C35C2}" type="slidenum">
              <a:rPr lang="en-US"/>
              <a:pPr/>
              <a:t>‹#›</a:t>
            </a:fld>
            <a:endParaRPr lang="en-US"/>
          </a:p>
        </p:txBody>
      </p:sp>
    </p:spTree>
    <p:extLst>
      <p:ext uri="{BB962C8B-B14F-4D97-AF65-F5344CB8AC3E}">
        <p14:creationId xmlns:p14="http://schemas.microsoft.com/office/powerpoint/2010/main" val="2799570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1048878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94658" y="794658"/>
            <a:ext cx="10602685" cy="5268685"/>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txBody>
          <a:bodyPr wrap="square">
            <a:noAutofit/>
          </a:bodyPr>
          <a:lstStyle/>
          <a:p>
            <a:endParaRPr lang="en-US"/>
          </a:p>
        </p:txBody>
      </p:sp>
    </p:spTree>
    <p:extLst>
      <p:ext uri="{BB962C8B-B14F-4D97-AF65-F5344CB8AC3E}">
        <p14:creationId xmlns:p14="http://schemas.microsoft.com/office/powerpoint/2010/main" val="935452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7" name="Picture Placeholder 16"/>
          <p:cNvSpPr>
            <a:spLocks noGrp="1"/>
          </p:cNvSpPr>
          <p:nvPr>
            <p:ph type="pic" sz="quarter" idx="11"/>
          </p:nvPr>
        </p:nvSpPr>
        <p:spPr>
          <a:xfrm>
            <a:off x="609600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0"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5" name="Picture Placeholder 14"/>
          <p:cNvSpPr>
            <a:spLocks noGrp="1"/>
          </p:cNvSpPr>
          <p:nvPr>
            <p:ph type="pic" sz="quarter" idx="13"/>
          </p:nvPr>
        </p:nvSpPr>
        <p:spPr>
          <a:xfrm>
            <a:off x="6096000"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1795361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09600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283862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1846879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09600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7" name="Picture Placeholder 6"/>
          <p:cNvSpPr>
            <a:spLocks noGrp="1"/>
          </p:cNvSpPr>
          <p:nvPr>
            <p:ph type="pic" sz="quarter" idx="13"/>
          </p:nvPr>
        </p:nvSpPr>
        <p:spPr>
          <a:xfrm>
            <a:off x="6096000"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22389925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800" b="0" i="0">
                <a:solidFill>
                  <a:schemeClr val="tx1">
                    <a:lumMod val="65000"/>
                    <a:lumOff val="35000"/>
                  </a:schemeClr>
                </a:solidFill>
                <a:latin typeface="Roboto Light"/>
                <a:ea typeface="Roboto Light"/>
                <a:cs typeface="Roboto Light"/>
              </a:defRPr>
            </a:lvl1pPr>
          </a:lstStyle>
          <a:p>
            <a:fld id="{1D04B088-393E-434A-BA8E-C930C681F838}" type="datetimeFigureOut">
              <a:rPr lang="en-US" smtClean="0"/>
              <a:pPr/>
              <a:t>5/6/19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800" b="0" i="0">
                <a:solidFill>
                  <a:schemeClr val="tx1">
                    <a:lumMod val="65000"/>
                    <a:lumOff val="35000"/>
                  </a:schemeClr>
                </a:solidFill>
                <a:latin typeface="Roboto Light"/>
                <a:ea typeface="Roboto Light"/>
                <a:cs typeface="Roboto Light"/>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b="0" i="0">
                <a:solidFill>
                  <a:schemeClr val="tx1">
                    <a:lumMod val="65000"/>
                    <a:lumOff val="35000"/>
                  </a:schemeClr>
                </a:solidFill>
                <a:latin typeface="Roboto Light"/>
                <a:ea typeface="Roboto Light"/>
                <a:cs typeface="Roboto Light"/>
              </a:defRPr>
            </a:lvl1pPr>
          </a:lstStyle>
          <a:p>
            <a:fld id="{F3BDBCB1-AAE6-2947-A82E-4EA4E39F932F}" type="slidenum">
              <a:rPr lang="en-US" smtClean="0"/>
              <a:pPr/>
              <a:t>‹#›</a:t>
            </a:fld>
            <a:endParaRPr lang="en-US" dirty="0"/>
          </a:p>
        </p:txBody>
      </p:sp>
      <p:sp>
        <p:nvSpPr>
          <p:cNvPr id="7" name="TextBox 6"/>
          <p:cNvSpPr txBox="1"/>
          <p:nvPr userDrawn="1"/>
        </p:nvSpPr>
        <p:spPr>
          <a:xfrm>
            <a:off x="358346" y="6301947"/>
            <a:ext cx="736099" cy="246221"/>
          </a:xfrm>
          <a:prstGeom prst="rect">
            <a:avLst/>
          </a:prstGeom>
          <a:noFill/>
        </p:spPr>
        <p:txBody>
          <a:bodyPr wrap="none" rtlCol="0">
            <a:spAutoFit/>
          </a:bodyPr>
          <a:lstStyle/>
          <a:p>
            <a:r>
              <a:rPr lang="en-US" sz="1000" dirty="0">
                <a:solidFill>
                  <a:schemeClr val="tx1">
                    <a:lumMod val="75000"/>
                    <a:lumOff val="25000"/>
                  </a:schemeClr>
                </a:solidFill>
                <a:latin typeface="Roboto Medium" charset="0"/>
                <a:ea typeface="Roboto Medium" charset="0"/>
                <a:cs typeface="Roboto Medium" charset="0"/>
              </a:rPr>
              <a:t>Slide / </a:t>
            </a:r>
            <a:fld id="{68F9B295-94DC-584C-A1FA-1C50BE176DD9}" type="slidenum">
              <a:rPr lang="en-US" sz="1000" smtClean="0">
                <a:solidFill>
                  <a:schemeClr val="tx1">
                    <a:lumMod val="75000"/>
                    <a:lumOff val="25000"/>
                  </a:schemeClr>
                </a:solidFill>
                <a:latin typeface="Roboto Light"/>
                <a:ea typeface="Roboto Light"/>
                <a:cs typeface="Roboto Light"/>
              </a:rPr>
              <a:t>‹#›</a:t>
            </a:fld>
            <a:endParaRPr lang="en-US" sz="1000" dirty="0">
              <a:solidFill>
                <a:schemeClr val="tx1">
                  <a:lumMod val="75000"/>
                  <a:lumOff val="25000"/>
                </a:schemeClr>
              </a:solidFill>
              <a:latin typeface="Roboto Light"/>
              <a:ea typeface="Roboto Light"/>
              <a:cs typeface="Roboto Light"/>
            </a:endParaRPr>
          </a:p>
        </p:txBody>
      </p:sp>
    </p:spTree>
    <p:extLst>
      <p:ext uri="{BB962C8B-B14F-4D97-AF65-F5344CB8AC3E}">
        <p14:creationId xmlns:p14="http://schemas.microsoft.com/office/powerpoint/2010/main" val="6751794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71" r:id="rId4"/>
    <p:sldLayoutId id="2147483656" r:id="rId5"/>
    <p:sldLayoutId id="2147483662" r:id="rId6"/>
    <p:sldLayoutId id="2147483664" r:id="rId7"/>
    <p:sldLayoutId id="2147483666" r:id="rId8"/>
    <p:sldLayoutId id="2147483663" r:id="rId9"/>
    <p:sldLayoutId id="2147483665" r:id="rId10"/>
    <p:sldLayoutId id="2147483655" r:id="rId11"/>
    <p:sldLayoutId id="2147483651" r:id="rId12"/>
    <p:sldLayoutId id="2147483657" r:id="rId13"/>
    <p:sldLayoutId id="2147483675" r:id="rId14"/>
    <p:sldLayoutId id="2147483674" r:id="rId15"/>
    <p:sldLayoutId id="2147483652" r:id="rId16"/>
    <p:sldLayoutId id="2147483653" r:id="rId17"/>
    <p:sldLayoutId id="2147483654" r:id="rId18"/>
    <p:sldLayoutId id="2147483659" r:id="rId19"/>
    <p:sldLayoutId id="2147483673" r:id="rId20"/>
    <p:sldLayoutId id="2147483658" r:id="rId21"/>
    <p:sldLayoutId id="2147483660" r:id="rId22"/>
    <p:sldLayoutId id="2147483670" r:id="rId23"/>
    <p:sldLayoutId id="2147483672" r:id="rId24"/>
    <p:sldLayoutId id="2147483676" r:id="rId25"/>
    <p:sldLayoutId id="2147483667" r:id="rId26"/>
    <p:sldLayoutId id="2147483668" r:id="rId27"/>
    <p:sldLayoutId id="2147483669" r:id="rId28"/>
    <p:sldLayoutId id="2147483677" r:id="rId29"/>
    <p:sldLayoutId id="2147483678" r:id="rId30"/>
    <p:sldLayoutId id="2147483679" r:id="rId31"/>
    <p:sldLayoutId id="2147483680" r:id="rId32"/>
    <p:sldLayoutId id="2147483682" r:id="rId33"/>
  </p:sldLayoutIdLst>
  <p:txStyles>
    <p:titleStyle>
      <a:lvl1pPr algn="l" defTabSz="914400" rtl="0" eaLnBrk="1" latinLnBrk="0" hangingPunct="1">
        <a:lnSpc>
          <a:spcPct val="90000"/>
        </a:lnSpc>
        <a:spcBef>
          <a:spcPct val="0"/>
        </a:spcBef>
        <a:buNone/>
        <a:defRPr sz="2400" b="0" i="0" kern="1200">
          <a:solidFill>
            <a:schemeClr val="tx1">
              <a:lumMod val="65000"/>
              <a:lumOff val="35000"/>
            </a:schemeClr>
          </a:solidFill>
          <a:latin typeface="Roboto Light"/>
          <a:ea typeface="Roboto Light"/>
          <a:cs typeface="Roboto Light"/>
        </a:defRPr>
      </a:lvl1pPr>
    </p:titleStyle>
    <p:bodyStyle>
      <a:lvl1pPr marL="0" indent="0" algn="l" defTabSz="914400" rtl="0" eaLnBrk="1" latinLnBrk="0" hangingPunct="1">
        <a:lnSpc>
          <a:spcPct val="90000"/>
        </a:lnSpc>
        <a:spcBef>
          <a:spcPts val="1000"/>
        </a:spcBef>
        <a:buFont typeface="Arial"/>
        <a:buNone/>
        <a:defRPr sz="1200" b="0" i="0" kern="1200">
          <a:solidFill>
            <a:schemeClr val="tx1">
              <a:lumMod val="65000"/>
              <a:lumOff val="35000"/>
            </a:schemeClr>
          </a:solidFill>
          <a:latin typeface="Roboto Light"/>
          <a:ea typeface="Roboto Light"/>
          <a:cs typeface="Roboto Light"/>
        </a:defRPr>
      </a:lvl1pPr>
      <a:lvl2pPr marL="685800" indent="-228600" algn="l" defTabSz="914400" rtl="0" eaLnBrk="1" latinLnBrk="0" hangingPunct="1">
        <a:lnSpc>
          <a:spcPct val="90000"/>
        </a:lnSpc>
        <a:spcBef>
          <a:spcPts val="500"/>
        </a:spcBef>
        <a:buFont typeface="Arial"/>
        <a:buChar char="•"/>
        <a:defRPr sz="800" b="0" i="0" kern="1200">
          <a:solidFill>
            <a:schemeClr val="tx1">
              <a:lumMod val="65000"/>
              <a:lumOff val="35000"/>
            </a:schemeClr>
          </a:solidFill>
          <a:latin typeface="Roboto Thin" charset="0"/>
          <a:ea typeface="Roboto Thin" charset="0"/>
          <a:cs typeface="Roboto Thin" charset="0"/>
        </a:defRPr>
      </a:lvl2pPr>
      <a:lvl3pPr marL="1143000" indent="-228600" algn="l" defTabSz="914400" rtl="0" eaLnBrk="1" latinLnBrk="0" hangingPunct="1">
        <a:lnSpc>
          <a:spcPct val="90000"/>
        </a:lnSpc>
        <a:spcBef>
          <a:spcPts val="500"/>
        </a:spcBef>
        <a:buFont typeface="Arial"/>
        <a:buChar char="•"/>
        <a:defRPr sz="800" b="0" i="0" kern="1200">
          <a:solidFill>
            <a:schemeClr val="tx1">
              <a:lumMod val="65000"/>
              <a:lumOff val="35000"/>
            </a:schemeClr>
          </a:solidFill>
          <a:latin typeface="Roboto Thin" charset="0"/>
          <a:ea typeface="Roboto Thin" charset="0"/>
          <a:cs typeface="Roboto Thin" charset="0"/>
        </a:defRPr>
      </a:lvl3pPr>
      <a:lvl4pPr marL="1600200" indent="-228600" algn="l" defTabSz="914400" rtl="0" eaLnBrk="1" latinLnBrk="0" hangingPunct="1">
        <a:lnSpc>
          <a:spcPct val="90000"/>
        </a:lnSpc>
        <a:spcBef>
          <a:spcPts val="500"/>
        </a:spcBef>
        <a:buFont typeface="Arial"/>
        <a:buChar char="•"/>
        <a:defRPr sz="800" b="0" i="0" kern="1200">
          <a:solidFill>
            <a:schemeClr val="tx1">
              <a:lumMod val="65000"/>
              <a:lumOff val="35000"/>
            </a:schemeClr>
          </a:solidFill>
          <a:latin typeface="Roboto Thin" charset="0"/>
          <a:ea typeface="Roboto Thin" charset="0"/>
          <a:cs typeface="Roboto Thin" charset="0"/>
        </a:defRPr>
      </a:lvl4pPr>
      <a:lvl5pPr marL="2057400" indent="-228600" algn="l" defTabSz="914400" rtl="0" eaLnBrk="1" latinLnBrk="0" hangingPunct="1">
        <a:lnSpc>
          <a:spcPct val="90000"/>
        </a:lnSpc>
        <a:spcBef>
          <a:spcPts val="500"/>
        </a:spcBef>
        <a:buFont typeface="Arial"/>
        <a:buChar char="•"/>
        <a:defRPr sz="800" b="0" i="0" kern="1200">
          <a:solidFill>
            <a:schemeClr val="tx1">
              <a:lumMod val="65000"/>
              <a:lumOff val="35000"/>
            </a:schemeClr>
          </a:solidFill>
          <a:latin typeface="Roboto Thin" charset="0"/>
          <a:ea typeface="Roboto Thin" charset="0"/>
          <a:cs typeface="Roboto Thi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6.gif"/></Relationships>
</file>

<file path=ppt/slides/_rels/slide1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4.gif"/></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hyperlink" Target="https://creativecommons.org/licenses/by-nc/2.5/" TargetMode="External"/><Relationship Id="rId5" Type="http://schemas.openxmlformats.org/officeDocument/2006/relationships/hyperlink" Target="http://www.revisemri.com/tutorials/" TargetMode="External"/><Relationship Id="rId4" Type="http://schemas.openxmlformats.org/officeDocument/2006/relationships/image" Target="../media/image17.png"/><Relationship Id="rId9"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hyperlink" Target="https://creativecommons.org/licenses/by-nc/2.5/" TargetMode="External"/><Relationship Id="rId5" Type="http://schemas.openxmlformats.org/officeDocument/2006/relationships/hyperlink" Target="http://www.revisemri.com/tutorials/" TargetMode="External"/><Relationship Id="rId4" Type="http://schemas.openxmlformats.org/officeDocument/2006/relationships/image" Target="../media/image21.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3.gif"/><Relationship Id="rId7" Type="http://schemas.openxmlformats.org/officeDocument/2006/relationships/image" Target="../media/image19.png"/><Relationship Id="rId2" Type="http://schemas.openxmlformats.org/officeDocument/2006/relationships/image" Target="../media/image22.gif"/><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hyperlink" Target="https://creativecommons.org/licenses/by-nc/2.5/" TargetMode="External"/><Relationship Id="rId10" Type="http://schemas.openxmlformats.org/officeDocument/2006/relationships/image" Target="../media/image25.gif"/><Relationship Id="rId4" Type="http://schemas.openxmlformats.org/officeDocument/2006/relationships/hyperlink" Target="http://www.revisemri.com/tutorials/" TargetMode="External"/><Relationship Id="rId9" Type="http://schemas.openxmlformats.org/officeDocument/2006/relationships/image" Target="../media/image24.gif"/></Relationships>
</file>

<file path=ppt/slides/_rels/slide25.xml.rels><?xml version="1.0" encoding="UTF-8" standalone="yes"?>
<Relationships xmlns="http://schemas.openxmlformats.org/package/2006/relationships"><Relationship Id="rId3" Type="http://schemas.openxmlformats.org/officeDocument/2006/relationships/hyperlink" Target="http://www.revisemri.com/tutorials/" TargetMode="External"/><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creativecommons.org/licenses/by-nc/2.5/"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www.revisemri.com/tutorials/" TargetMode="External"/><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creativecommons.org/licenses/by-nc/2.5/"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5.gif"/><Relationship Id="rId7" Type="http://schemas.openxmlformats.org/officeDocument/2006/relationships/image" Target="../media/image19.png"/><Relationship Id="rId2" Type="http://schemas.openxmlformats.org/officeDocument/2006/relationships/image" Target="../media/image23.gif"/><Relationship Id="rId1" Type="http://schemas.openxmlformats.org/officeDocument/2006/relationships/slideLayout" Target="../slideLayouts/slideLayout21.xml"/><Relationship Id="rId6" Type="http://schemas.openxmlformats.org/officeDocument/2006/relationships/image" Target="../media/image18.png"/><Relationship Id="rId5" Type="http://schemas.openxmlformats.org/officeDocument/2006/relationships/hyperlink" Target="https://creativecommons.org/licenses/by-nc/2.5/" TargetMode="External"/><Relationship Id="rId4" Type="http://schemas.openxmlformats.org/officeDocument/2006/relationships/hyperlink" Target="http://www.revisemri.com/tutorial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creativecommons.org/licenses/by-nc/2.5/" TargetMode="External"/><Relationship Id="rId7" Type="http://schemas.openxmlformats.org/officeDocument/2006/relationships/image" Target="../media/image26.jpeg"/><Relationship Id="rId2" Type="http://schemas.openxmlformats.org/officeDocument/2006/relationships/hyperlink" Target="http://www.revisemri.com/tutorials/" TargetMode="External"/><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hyperlink" Target="http://www.revisemri.com/tutorials/" TargetMode="External"/><Relationship Id="rId7" Type="http://schemas.openxmlformats.org/officeDocument/2006/relationships/image" Target="../media/image20.png"/><Relationship Id="rId2" Type="http://schemas.openxmlformats.org/officeDocument/2006/relationships/image" Target="../media/image25.gif"/><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creativecommons.org/licenses/by-nc/2.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revisemri.com/tutorials/" TargetMode="External"/><Relationship Id="rId7" Type="http://schemas.openxmlformats.org/officeDocument/2006/relationships/image" Target="../media/image20.png"/><Relationship Id="rId2" Type="http://schemas.openxmlformats.org/officeDocument/2006/relationships/image" Target="../media/image28.jpeg"/><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creativecommons.org/licenses/by-nc/2.5/"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hyperlink" Target="http://www.revisemri.com/tutorials/" TargetMode="External"/><Relationship Id="rId7" Type="http://schemas.openxmlformats.org/officeDocument/2006/relationships/image" Target="../media/image20.png"/><Relationship Id="rId2" Type="http://schemas.openxmlformats.org/officeDocument/2006/relationships/image" Target="../media/image25.gif"/><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creativecommons.org/licenses/by-nc/2.5/"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www.revisemri.com/tutorials/" TargetMode="External"/><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creativecommons.org/licenses/by-nc/2.5/"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creativecommons.org/licenses/by-nc/2.5/" TargetMode="External"/><Relationship Id="rId2" Type="http://schemas.openxmlformats.org/officeDocument/2006/relationships/hyperlink" Target="http://www.revisemri.com/tutorials/" TargetMode="Externa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hyperlink" Target="https://creativecommons.org/licenses/by-nc/2.5/" TargetMode="External"/><Relationship Id="rId2" Type="http://schemas.openxmlformats.org/officeDocument/2006/relationships/hyperlink" Target="http://www.revisemri.com/tutorials/" TargetMode="Externa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hyperlink" Target="https://creativecommons.org/licenses/by-nc/2.5/" TargetMode="External"/><Relationship Id="rId2" Type="http://schemas.openxmlformats.org/officeDocument/2006/relationships/hyperlink" Target="http://www.revisemri.com/tutorials/" TargetMode="Externa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hyperlink" Target="https://creativecommons.org/licenses/by-nc/2.5/" TargetMode="External"/><Relationship Id="rId2" Type="http://schemas.openxmlformats.org/officeDocument/2006/relationships/hyperlink" Target="http://www.revisemri.com/tutorials/" TargetMode="External"/><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hyperlink" Target="https://creativecommons.org/licenses/by-nc/2.5/" TargetMode="External"/><Relationship Id="rId2" Type="http://schemas.openxmlformats.org/officeDocument/2006/relationships/hyperlink" Target="http://www.revisemri.com/tutorials/" TargetMode="External"/><Relationship Id="rId1" Type="http://schemas.openxmlformats.org/officeDocument/2006/relationships/slideLayout" Target="../slideLayouts/slideLayout2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hyperlink" Target="https://creativecommons.org/licenses/by-nc/2.5/" TargetMode="External"/><Relationship Id="rId2" Type="http://schemas.openxmlformats.org/officeDocument/2006/relationships/hyperlink" Target="http://www.revisemri.com/tutorials/" TargetMode="Externa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5.gif"/><Relationship Id="rId7" Type="http://schemas.openxmlformats.org/officeDocument/2006/relationships/image" Target="../media/image19.png"/><Relationship Id="rId2" Type="http://schemas.openxmlformats.org/officeDocument/2006/relationships/image" Target="../media/image23.gif"/><Relationship Id="rId1" Type="http://schemas.openxmlformats.org/officeDocument/2006/relationships/slideLayout" Target="../slideLayouts/slideLayout21.xml"/><Relationship Id="rId6" Type="http://schemas.openxmlformats.org/officeDocument/2006/relationships/image" Target="../media/image18.png"/><Relationship Id="rId5" Type="http://schemas.openxmlformats.org/officeDocument/2006/relationships/hyperlink" Target="https://creativecommons.org/licenses/by-nc/2.5/" TargetMode="External"/><Relationship Id="rId4" Type="http://schemas.openxmlformats.org/officeDocument/2006/relationships/hyperlink" Target="http://www.revisemri.com/tutorials/"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creativecommons.org/licenses/by-nc/2.5/" TargetMode="External"/><Relationship Id="rId3" Type="http://schemas.openxmlformats.org/officeDocument/2006/relationships/image" Target="../media/image30.gif"/><Relationship Id="rId7" Type="http://schemas.openxmlformats.org/officeDocument/2006/relationships/hyperlink" Target="http://www.revisemri.com/tutorials/" TargetMode="External"/><Relationship Id="rId2" Type="http://schemas.openxmlformats.org/officeDocument/2006/relationships/notesSlide" Target="../notesSlides/notesSlide17.xml"/><Relationship Id="rId1" Type="http://schemas.openxmlformats.org/officeDocument/2006/relationships/slideLayout" Target="../slideLayouts/slideLayout33.xml"/><Relationship Id="rId6" Type="http://schemas.openxmlformats.org/officeDocument/2006/relationships/image" Target="../media/image33.gif"/><Relationship Id="rId11" Type="http://schemas.openxmlformats.org/officeDocument/2006/relationships/image" Target="../media/image20.png"/><Relationship Id="rId5" Type="http://schemas.openxmlformats.org/officeDocument/2006/relationships/image" Target="../media/image32.gif"/><Relationship Id="rId10" Type="http://schemas.openxmlformats.org/officeDocument/2006/relationships/image" Target="../media/image19.png"/><Relationship Id="rId4" Type="http://schemas.openxmlformats.org/officeDocument/2006/relationships/image" Target="../media/image31.gif"/><Relationship Id="rId9"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0.png"/><Relationship Id="rId2" Type="http://schemas.openxmlformats.org/officeDocument/2006/relationships/hyperlink" Target="http://creativecommons.org/licenses/by-nc-sa/4.0/"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5.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4912457" y="4648134"/>
            <a:ext cx="2367086" cy="3049340"/>
            <a:chOff x="4421757" y="3739789"/>
            <a:chExt cx="3352918" cy="4319315"/>
          </a:xfrm>
        </p:grpSpPr>
        <p:sp>
          <p:nvSpPr>
            <p:cNvPr id="9" name="Rectangle 8"/>
            <p:cNvSpPr/>
            <p:nvPr/>
          </p:nvSpPr>
          <p:spPr>
            <a:xfrm rot="18900000" flipV="1">
              <a:off x="4421757" y="3739789"/>
              <a:ext cx="3352918" cy="335291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8900000" flipV="1">
              <a:off x="5501887" y="5138345"/>
              <a:ext cx="1192658" cy="1192658"/>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900000" flipV="1">
              <a:off x="4912474" y="5687620"/>
              <a:ext cx="2371484" cy="2371484"/>
            </a:xfrm>
            <a:prstGeom prst="rect">
              <a:avLst/>
            </a:prstGeom>
            <a:noFill/>
            <a:ln w="254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p:cNvSpPr txBox="1"/>
          <p:nvPr/>
        </p:nvSpPr>
        <p:spPr>
          <a:xfrm>
            <a:off x="3113647" y="1698095"/>
            <a:ext cx="5964709" cy="1200329"/>
          </a:xfrm>
          <a:prstGeom prst="rect">
            <a:avLst/>
          </a:prstGeom>
          <a:noFill/>
        </p:spPr>
        <p:txBody>
          <a:bodyPr wrap="none" rtlCol="0">
            <a:spAutoFit/>
          </a:bodyPr>
          <a:lstStyle/>
          <a:p>
            <a:pPr algn="ctr"/>
            <a:r>
              <a:rPr lang="en-US" sz="7200" dirty="0">
                <a:solidFill>
                  <a:schemeClr val="bg1"/>
                </a:solidFill>
                <a:latin typeface="Nexa Bold" charset="0"/>
                <a:ea typeface="Nexa Bold" charset="0"/>
                <a:cs typeface="Nexa Bold" charset="0"/>
              </a:rPr>
              <a:t>MR PHYSICS</a:t>
            </a:r>
          </a:p>
        </p:txBody>
      </p:sp>
      <p:sp>
        <p:nvSpPr>
          <p:cNvPr id="12" name="Right Triangle 11"/>
          <p:cNvSpPr/>
          <p:nvPr/>
        </p:nvSpPr>
        <p:spPr>
          <a:xfrm rot="18900000">
            <a:off x="5867076" y="2775359"/>
            <a:ext cx="457848" cy="457848"/>
          </a:xfrm>
          <a:prstGeom prst="rtTriangle">
            <a:avLst/>
          </a:prstGeom>
          <a:solidFill>
            <a:srgbClr val="FF9F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788204" y="6044328"/>
            <a:ext cx="385592"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77333" y="6111982"/>
            <a:ext cx="1918151" cy="430887"/>
          </a:xfrm>
          <a:prstGeom prst="rect">
            <a:avLst/>
          </a:prstGeom>
          <a:noFill/>
        </p:spPr>
        <p:txBody>
          <a:bodyPr wrap="none" rtlCol="0">
            <a:spAutoFit/>
          </a:bodyPr>
          <a:lstStyle/>
          <a:p>
            <a:r>
              <a:rPr lang="en-US" sz="1100" i="1" spc="600" dirty="0">
                <a:solidFill>
                  <a:schemeClr val="bg1"/>
                </a:solidFill>
                <a:latin typeface="Roboto Light" charset="0"/>
                <a:ea typeface="Roboto Light" charset="0"/>
                <a:cs typeface="Roboto Light" charset="0"/>
              </a:rPr>
              <a:t>Lynne J. Williams, Ph.D.</a:t>
            </a:r>
          </a:p>
          <a:p>
            <a:r>
              <a:rPr lang="en-US" sz="1100" i="1" spc="600" dirty="0">
                <a:solidFill>
                  <a:schemeClr val="bg1"/>
                </a:solidFill>
                <a:latin typeface="Roboto Light" charset="0"/>
                <a:ea typeface="Roboto Light" charset="0"/>
                <a:cs typeface="Roboto Light" charset="0"/>
              </a:rPr>
              <a:t>BCCH MRI Research Facility</a:t>
            </a:r>
          </a:p>
        </p:txBody>
      </p:sp>
      <p:cxnSp>
        <p:nvCxnSpPr>
          <p:cNvPr id="16" name="Straight Connector 15"/>
          <p:cNvCxnSpPr/>
          <p:nvPr/>
        </p:nvCxnSpPr>
        <p:spPr>
          <a:xfrm>
            <a:off x="11100604" y="6044328"/>
            <a:ext cx="385592"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789617" y="6111982"/>
            <a:ext cx="1879041" cy="261610"/>
          </a:xfrm>
          <a:prstGeom prst="rect">
            <a:avLst/>
          </a:prstGeom>
          <a:noFill/>
        </p:spPr>
        <p:txBody>
          <a:bodyPr wrap="none" rtlCol="0">
            <a:spAutoFit/>
          </a:bodyPr>
          <a:lstStyle/>
          <a:p>
            <a:pPr algn="r"/>
            <a:r>
              <a:rPr lang="en-US" sz="1100" i="1" spc="600" dirty="0">
                <a:solidFill>
                  <a:schemeClr val="bg1"/>
                </a:solidFill>
                <a:latin typeface="Roboto Light" charset="0"/>
                <a:ea typeface="Roboto Light" charset="0"/>
                <a:cs typeface="Roboto Light" charset="0"/>
              </a:rPr>
              <a:t>May 7,  2019</a:t>
            </a:r>
          </a:p>
        </p:txBody>
      </p:sp>
    </p:spTree>
    <p:extLst>
      <p:ext uri="{BB962C8B-B14F-4D97-AF65-F5344CB8AC3E}">
        <p14:creationId xmlns:p14="http://schemas.microsoft.com/office/powerpoint/2010/main" val="1946890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443184" y="-312580"/>
            <a:ext cx="2413497" cy="3443542"/>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096000" y="0"/>
            <a:ext cx="6096000"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Placeholder 15" descr="zpin_8001127_orig_4_reversed.gif"/>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617" r="2617"/>
          <a:stretch>
            <a:fillRect/>
          </a:stretch>
        </p:blipFill>
        <p:spPr>
          <a:xfrm flipH="1" flipV="1">
            <a:off x="6640286" y="555172"/>
            <a:ext cx="3037115" cy="3657600"/>
          </a:xfrm>
        </p:spPr>
      </p:pic>
      <p:sp>
        <p:nvSpPr>
          <p:cNvPr id="17" name="Up Arrow 16"/>
          <p:cNvSpPr/>
          <p:nvPr/>
        </p:nvSpPr>
        <p:spPr>
          <a:xfrm rot="1806144">
            <a:off x="5101157" y="1673815"/>
            <a:ext cx="481319" cy="3837669"/>
          </a:xfrm>
          <a:custGeom>
            <a:avLst/>
            <a:gdLst/>
            <a:ahLst/>
            <a:cxnLst/>
            <a:rect l="l" t="t" r="r" b="b"/>
            <a:pathLst>
              <a:path w="481319" h="3837669">
                <a:moveTo>
                  <a:pt x="0" y="0"/>
                </a:moveTo>
                <a:lnTo>
                  <a:pt x="481319" y="830239"/>
                </a:lnTo>
                <a:lnTo>
                  <a:pt x="481319" y="3837669"/>
                </a:lnTo>
                <a:lnTo>
                  <a:pt x="0" y="3837669"/>
                </a:lnTo>
                <a:close/>
              </a:path>
            </a:pathLst>
          </a:custGeom>
          <a:solidFill>
            <a:schemeClr val="bg1">
              <a:lumMod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Up Arrow 7"/>
          <p:cNvSpPr/>
          <p:nvPr/>
        </p:nvSpPr>
        <p:spPr>
          <a:xfrm rot="1806144">
            <a:off x="6179505" y="-205209"/>
            <a:ext cx="962639" cy="3082576"/>
          </a:xfrm>
          <a:custGeom>
            <a:avLst/>
            <a:gdLst/>
            <a:ahLst/>
            <a:cxnLst/>
            <a:rect l="l" t="t" r="r" b="b"/>
            <a:pathLst>
              <a:path w="962639" h="3082576">
                <a:moveTo>
                  <a:pt x="481320" y="0"/>
                </a:moveTo>
                <a:lnTo>
                  <a:pt x="962639" y="481320"/>
                </a:lnTo>
                <a:lnTo>
                  <a:pt x="721979" y="481320"/>
                </a:lnTo>
                <a:lnTo>
                  <a:pt x="721979" y="3082576"/>
                </a:lnTo>
                <a:lnTo>
                  <a:pt x="240660" y="2252337"/>
                </a:lnTo>
                <a:lnTo>
                  <a:pt x="240660" y="481320"/>
                </a:lnTo>
                <a:lnTo>
                  <a:pt x="0" y="481320"/>
                </a:lnTo>
                <a:close/>
              </a:path>
            </a:pathLst>
          </a:custGeom>
          <a:solidFill>
            <a:schemeClr val="tx1">
              <a:lumMod val="75000"/>
              <a:lumOff val="2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2410012" y="4664865"/>
            <a:ext cx="3353840" cy="1815882"/>
          </a:xfrm>
          <a:prstGeom prst="rect">
            <a:avLst/>
          </a:prstGeom>
          <a:noFill/>
        </p:spPr>
        <p:txBody>
          <a:bodyPr wrap="none" rtlCol="0">
            <a:spAutoFit/>
          </a:bodyPr>
          <a:lstStyle/>
          <a:p>
            <a:r>
              <a:rPr lang="en-US" sz="2800" dirty="0">
                <a:solidFill>
                  <a:srgbClr val="FF9F1B"/>
                </a:solidFill>
                <a:latin typeface="Nexa Bold" charset="0"/>
                <a:ea typeface="Nexa Bold" charset="0"/>
                <a:cs typeface="Nexa Bold" charset="0"/>
              </a:rPr>
              <a:t>WHAT HAPPENS</a:t>
            </a:r>
          </a:p>
          <a:p>
            <a:r>
              <a:rPr lang="en-US" sz="2800" dirty="0">
                <a:solidFill>
                  <a:srgbClr val="454545"/>
                </a:solidFill>
                <a:latin typeface="Nexa Bold" charset="0"/>
                <a:ea typeface="Nexa Bold" charset="0"/>
                <a:cs typeface="Nexa Bold" charset="0"/>
              </a:rPr>
              <a:t>WHEN YOU PUT</a:t>
            </a:r>
          </a:p>
          <a:p>
            <a:r>
              <a:rPr lang="en-US" sz="2800" dirty="0">
                <a:solidFill>
                  <a:srgbClr val="454545"/>
                </a:solidFill>
                <a:latin typeface="Nexa Bold" charset="0"/>
                <a:ea typeface="Nexa Bold" charset="0"/>
                <a:cs typeface="Nexa Bold" charset="0"/>
              </a:rPr>
              <a:t>FERMIONS IN A </a:t>
            </a:r>
          </a:p>
          <a:p>
            <a:r>
              <a:rPr lang="en-US" sz="2800" dirty="0">
                <a:solidFill>
                  <a:srgbClr val="454545"/>
                </a:solidFill>
                <a:latin typeface="Nexa Bold" charset="0"/>
                <a:ea typeface="Nexa Bold" charset="0"/>
                <a:cs typeface="Nexa Bold" charset="0"/>
              </a:rPr>
              <a:t>MAGNETIC FIELD?</a:t>
            </a:r>
          </a:p>
        </p:txBody>
      </p:sp>
      <p:pic>
        <p:nvPicPr>
          <p:cNvPr id="6" name="Picture Placeholder 5" descr="zpin_8001127_orig_4.gif"/>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617" r="2617"/>
          <a:stretch>
            <a:fillRect/>
          </a:stretch>
        </p:blipFill>
        <p:spPr/>
      </p:pic>
      <p:sp>
        <p:nvSpPr>
          <p:cNvPr id="12" name="TextBox 11"/>
          <p:cNvSpPr txBox="1"/>
          <p:nvPr/>
        </p:nvSpPr>
        <p:spPr>
          <a:xfrm>
            <a:off x="6587991" y="4664865"/>
            <a:ext cx="3830173" cy="1200329"/>
          </a:xfrm>
          <a:prstGeom prst="rect">
            <a:avLst/>
          </a:prstGeom>
          <a:noFill/>
        </p:spPr>
        <p:txBody>
          <a:bodyPr wrap="square" rtlCol="0">
            <a:spAutoFit/>
          </a:bodyPr>
          <a:lstStyle/>
          <a:p>
            <a:r>
              <a:rPr lang="en-US" sz="2400" dirty="0">
                <a:solidFill>
                  <a:srgbClr val="FFFFFF"/>
                </a:solidFill>
                <a:latin typeface="Roboto Light"/>
                <a:ea typeface="Nexa Bold" charset="0"/>
                <a:cs typeface="Roboto Light"/>
              </a:rPr>
              <a:t>Particles align with B</a:t>
            </a:r>
            <a:r>
              <a:rPr lang="en-US" sz="2400" baseline="-25000" dirty="0">
                <a:solidFill>
                  <a:srgbClr val="FFFFFF"/>
                </a:solidFill>
                <a:latin typeface="Roboto Light"/>
                <a:ea typeface="Nexa Bold" charset="0"/>
                <a:cs typeface="Roboto Light"/>
              </a:rPr>
              <a:t>0</a:t>
            </a:r>
            <a:r>
              <a:rPr lang="en-US" sz="2400" dirty="0">
                <a:solidFill>
                  <a:srgbClr val="FFFFFF"/>
                </a:solidFill>
                <a:latin typeface="Roboto Light"/>
                <a:ea typeface="Nexa Bold" charset="0"/>
                <a:cs typeface="Roboto Light"/>
              </a:rPr>
              <a:t> in either </a:t>
            </a:r>
            <a:r>
              <a:rPr lang="en-US" sz="2400" dirty="0">
                <a:solidFill>
                  <a:srgbClr val="FFFFFF"/>
                </a:solidFill>
                <a:latin typeface="Roboto Medium"/>
                <a:ea typeface="Nexa Bold" charset="0"/>
                <a:cs typeface="Roboto Medium"/>
              </a:rPr>
              <a:t>spin up</a:t>
            </a:r>
            <a:r>
              <a:rPr lang="en-US" sz="2400" dirty="0">
                <a:solidFill>
                  <a:srgbClr val="FFFFFF"/>
                </a:solidFill>
                <a:latin typeface="Roboto Light"/>
                <a:ea typeface="Nexa Bold" charset="0"/>
                <a:cs typeface="Roboto Light"/>
              </a:rPr>
              <a:t> or </a:t>
            </a:r>
            <a:r>
              <a:rPr lang="en-US" sz="2400" dirty="0">
                <a:solidFill>
                  <a:srgbClr val="FFFFFF"/>
                </a:solidFill>
                <a:latin typeface="Roboto Medium"/>
                <a:ea typeface="Nexa Bold" charset="0"/>
                <a:cs typeface="Roboto Medium"/>
              </a:rPr>
              <a:t>spin</a:t>
            </a:r>
            <a:r>
              <a:rPr lang="en-US" sz="2400" dirty="0">
                <a:solidFill>
                  <a:schemeClr val="tx1">
                    <a:lumMod val="75000"/>
                    <a:lumOff val="25000"/>
                  </a:schemeClr>
                </a:solidFill>
                <a:latin typeface="Roboto Medium"/>
                <a:ea typeface="Nexa Bold" charset="0"/>
                <a:cs typeface="Roboto Medium"/>
              </a:rPr>
              <a:t> </a:t>
            </a:r>
            <a:r>
              <a:rPr lang="en-US" sz="2400" dirty="0">
                <a:solidFill>
                  <a:srgbClr val="FFFFFF"/>
                </a:solidFill>
                <a:latin typeface="Roboto Medium"/>
                <a:ea typeface="Nexa Bold" charset="0"/>
                <a:cs typeface="Roboto Medium"/>
              </a:rPr>
              <a:t>down</a:t>
            </a:r>
            <a:r>
              <a:rPr lang="en-US" sz="2400" dirty="0">
                <a:solidFill>
                  <a:srgbClr val="FFFFFF"/>
                </a:solidFill>
                <a:latin typeface="Roboto Light"/>
                <a:ea typeface="Nexa Bold" charset="0"/>
                <a:cs typeface="Roboto Light"/>
              </a:rPr>
              <a:t> orientations</a:t>
            </a:r>
          </a:p>
        </p:txBody>
      </p:sp>
    </p:spTree>
    <p:extLst>
      <p:ext uri="{BB962C8B-B14F-4D97-AF65-F5344CB8AC3E}">
        <p14:creationId xmlns:p14="http://schemas.microsoft.com/office/powerpoint/2010/main" val="155563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5" descr="zpin_8001127_orig_4.gif"/>
          <p:cNvPicPr>
            <a:picLocks noChangeAspect="1"/>
          </p:cNvPicPr>
          <p:nvPr/>
        </p:nvPicPr>
        <p:blipFill>
          <a:blip r:embed="rId2">
            <a:extLst>
              <a:ext uri="{28A0092B-C50C-407E-A947-70E740481C1C}">
                <a14:useLocalDpi xmlns:a14="http://schemas.microsoft.com/office/drawing/2010/main" val="0"/>
              </a:ext>
            </a:extLst>
          </a:blip>
          <a:srcRect l="2617" r="2617"/>
          <a:stretch>
            <a:fillRect/>
          </a:stretch>
        </p:blipFill>
        <p:spPr>
          <a:xfrm>
            <a:off x="6968225" y="1209117"/>
            <a:ext cx="1046228" cy="1259987"/>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sp>
        <p:nvSpPr>
          <p:cNvPr id="3" name="Up Arrow 2"/>
          <p:cNvSpPr/>
          <p:nvPr/>
        </p:nvSpPr>
        <p:spPr>
          <a:xfrm rot="1860000">
            <a:off x="2294095" y="-693090"/>
            <a:ext cx="1957294" cy="9709321"/>
          </a:xfrm>
          <a:prstGeom prst="upArrow">
            <a:avLst/>
          </a:prstGeom>
          <a:solidFill>
            <a:srgbClr val="454545"/>
          </a:solidFill>
          <a:ln>
            <a:solidFill>
              <a:srgbClr val="45454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Placeholder 5" descr="zpin_8001127_orig_4.gif"/>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617" r="2617"/>
          <a:stretch>
            <a:fillRect/>
          </a:stretch>
        </p:blipFill>
        <p:spPr>
          <a:xfrm>
            <a:off x="2410066" y="1466590"/>
            <a:ext cx="1046228" cy="1259987"/>
          </a:xfrm>
        </p:spPr>
      </p:pic>
      <p:pic>
        <p:nvPicPr>
          <p:cNvPr id="12" name="Picture Placeholder 5" descr="zpin_8001127_orig_4.gif"/>
          <p:cNvPicPr>
            <a:picLocks noChangeAspect="1"/>
          </p:cNvPicPr>
          <p:nvPr/>
        </p:nvPicPr>
        <p:blipFill>
          <a:blip r:embed="rId2">
            <a:extLst>
              <a:ext uri="{28A0092B-C50C-407E-A947-70E740481C1C}">
                <a14:useLocalDpi xmlns:a14="http://schemas.microsoft.com/office/drawing/2010/main" val="0"/>
              </a:ext>
            </a:extLst>
          </a:blip>
          <a:srcRect l="2617" r="2617"/>
          <a:stretch>
            <a:fillRect/>
          </a:stretch>
        </p:blipFill>
        <p:spPr>
          <a:xfrm>
            <a:off x="1232702" y="1947696"/>
            <a:ext cx="1046228" cy="1259987"/>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pic>
        <p:nvPicPr>
          <p:cNvPr id="13" name="Picture Placeholder 5" descr="zpin_8001127_orig_4.gif"/>
          <p:cNvPicPr>
            <a:picLocks noChangeAspect="1"/>
          </p:cNvPicPr>
          <p:nvPr/>
        </p:nvPicPr>
        <p:blipFill>
          <a:blip r:embed="rId2">
            <a:extLst>
              <a:ext uri="{28A0092B-C50C-407E-A947-70E740481C1C}">
                <a14:useLocalDpi xmlns:a14="http://schemas.microsoft.com/office/drawing/2010/main" val="0"/>
              </a:ext>
            </a:extLst>
          </a:blip>
          <a:srcRect l="2617" r="2617"/>
          <a:stretch>
            <a:fillRect/>
          </a:stretch>
        </p:blipFill>
        <p:spPr>
          <a:xfrm>
            <a:off x="1755816" y="2930769"/>
            <a:ext cx="1046228" cy="1259987"/>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pic>
        <p:nvPicPr>
          <p:cNvPr id="14" name="Picture Placeholder 5" descr="zpin_8001127_orig_4.gif"/>
          <p:cNvPicPr>
            <a:picLocks noChangeAspect="1"/>
          </p:cNvPicPr>
          <p:nvPr/>
        </p:nvPicPr>
        <p:blipFill>
          <a:blip r:embed="rId2">
            <a:extLst>
              <a:ext uri="{28A0092B-C50C-407E-A947-70E740481C1C}">
                <a14:useLocalDpi xmlns:a14="http://schemas.microsoft.com/office/drawing/2010/main" val="0"/>
              </a:ext>
            </a:extLst>
          </a:blip>
          <a:srcRect l="2617" r="2617"/>
          <a:stretch>
            <a:fillRect/>
          </a:stretch>
        </p:blipFill>
        <p:spPr>
          <a:xfrm>
            <a:off x="186474" y="3058272"/>
            <a:ext cx="1046228" cy="1259987"/>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pic>
        <p:nvPicPr>
          <p:cNvPr id="15" name="Picture Placeholder 5" descr="zpin_8001127_orig_4.gif"/>
          <p:cNvPicPr>
            <a:picLocks noChangeAspect="1"/>
          </p:cNvPicPr>
          <p:nvPr/>
        </p:nvPicPr>
        <p:blipFill>
          <a:blip r:embed="rId2">
            <a:extLst>
              <a:ext uri="{28A0092B-C50C-407E-A947-70E740481C1C}">
                <a14:useLocalDpi xmlns:a14="http://schemas.microsoft.com/office/drawing/2010/main" val="0"/>
              </a:ext>
            </a:extLst>
          </a:blip>
          <a:srcRect l="2617" r="2617"/>
          <a:stretch>
            <a:fillRect/>
          </a:stretch>
        </p:blipFill>
        <p:spPr>
          <a:xfrm rot="10800000">
            <a:off x="1805148" y="483876"/>
            <a:ext cx="1046228" cy="1259987"/>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pic>
        <p:nvPicPr>
          <p:cNvPr id="16" name="Picture Placeholder 5" descr="zpin_8001127_orig_4.gif"/>
          <p:cNvPicPr>
            <a:picLocks noChangeAspect="1"/>
          </p:cNvPicPr>
          <p:nvPr/>
        </p:nvPicPr>
        <p:blipFill>
          <a:blip r:embed="rId2">
            <a:extLst>
              <a:ext uri="{28A0092B-C50C-407E-A947-70E740481C1C}">
                <a14:useLocalDpi xmlns:a14="http://schemas.microsoft.com/office/drawing/2010/main" val="0"/>
              </a:ext>
            </a:extLst>
          </a:blip>
          <a:srcRect l="2617" r="2617"/>
          <a:stretch>
            <a:fillRect/>
          </a:stretch>
        </p:blipFill>
        <p:spPr>
          <a:xfrm>
            <a:off x="2933180" y="211946"/>
            <a:ext cx="1046228" cy="1259987"/>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pic>
        <p:nvPicPr>
          <p:cNvPr id="17" name="Picture Placeholder 5" descr="zpin_8001127_orig_4.gif"/>
          <p:cNvPicPr>
            <a:picLocks noChangeAspect="1"/>
          </p:cNvPicPr>
          <p:nvPr/>
        </p:nvPicPr>
        <p:blipFill>
          <a:blip r:embed="rId2">
            <a:extLst>
              <a:ext uri="{28A0092B-C50C-407E-A947-70E740481C1C}">
                <a14:useLocalDpi xmlns:a14="http://schemas.microsoft.com/office/drawing/2010/main" val="0"/>
              </a:ext>
            </a:extLst>
          </a:blip>
          <a:srcRect l="2617" r="2617"/>
          <a:stretch>
            <a:fillRect/>
          </a:stretch>
        </p:blipFill>
        <p:spPr>
          <a:xfrm>
            <a:off x="709588" y="4467670"/>
            <a:ext cx="1046228" cy="1259987"/>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pic>
        <p:nvPicPr>
          <p:cNvPr id="18" name="Picture Placeholder 5" descr="zpin_8001127_orig_4.gif"/>
          <p:cNvPicPr>
            <a:picLocks noChangeAspect="1"/>
          </p:cNvPicPr>
          <p:nvPr/>
        </p:nvPicPr>
        <p:blipFill>
          <a:blip r:embed="rId2">
            <a:extLst>
              <a:ext uri="{28A0092B-C50C-407E-A947-70E740481C1C}">
                <a14:useLocalDpi xmlns:a14="http://schemas.microsoft.com/office/drawing/2010/main" val="0"/>
              </a:ext>
            </a:extLst>
          </a:blip>
          <a:srcRect l="2617" r="2617"/>
          <a:stretch>
            <a:fillRect/>
          </a:stretch>
        </p:blipFill>
        <p:spPr>
          <a:xfrm rot="10800000">
            <a:off x="-336640" y="4592284"/>
            <a:ext cx="1046228" cy="1259987"/>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pic>
        <p:nvPicPr>
          <p:cNvPr id="19" name="Picture Placeholder 5" descr="zpin_8001127_orig_4.gif"/>
          <p:cNvPicPr>
            <a:picLocks noChangeAspect="1"/>
          </p:cNvPicPr>
          <p:nvPr/>
        </p:nvPicPr>
        <p:blipFill>
          <a:blip r:embed="rId2">
            <a:extLst>
              <a:ext uri="{28A0092B-C50C-407E-A947-70E740481C1C}">
                <a14:useLocalDpi xmlns:a14="http://schemas.microsoft.com/office/drawing/2010/main" val="0"/>
              </a:ext>
            </a:extLst>
          </a:blip>
          <a:srcRect l="2617" r="2617"/>
          <a:stretch>
            <a:fillRect/>
          </a:stretch>
        </p:blipFill>
        <p:spPr>
          <a:xfrm>
            <a:off x="758920" y="883774"/>
            <a:ext cx="1046228" cy="1259987"/>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pic>
        <p:nvPicPr>
          <p:cNvPr id="20" name="Picture Placeholder 5" descr="zpin_8001127_orig_4.gif"/>
          <p:cNvPicPr>
            <a:picLocks noChangeAspect="1"/>
          </p:cNvPicPr>
          <p:nvPr/>
        </p:nvPicPr>
        <p:blipFill>
          <a:blip r:embed="rId2">
            <a:extLst>
              <a:ext uri="{28A0092B-C50C-407E-A947-70E740481C1C}">
                <a14:useLocalDpi xmlns:a14="http://schemas.microsoft.com/office/drawing/2010/main" val="0"/>
              </a:ext>
            </a:extLst>
          </a:blip>
          <a:srcRect l="2617" r="2617"/>
          <a:stretch>
            <a:fillRect/>
          </a:stretch>
        </p:blipFill>
        <p:spPr>
          <a:xfrm>
            <a:off x="-589572" y="1798285"/>
            <a:ext cx="1046228" cy="1259987"/>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pic>
        <p:nvPicPr>
          <p:cNvPr id="21" name="Picture Placeholder 5" descr="zpin_8001127_orig_4.gif"/>
          <p:cNvPicPr>
            <a:picLocks noChangeAspect="1"/>
          </p:cNvPicPr>
          <p:nvPr/>
        </p:nvPicPr>
        <p:blipFill>
          <a:blip r:embed="rId2">
            <a:extLst>
              <a:ext uri="{28A0092B-C50C-407E-A947-70E740481C1C}">
                <a14:useLocalDpi xmlns:a14="http://schemas.microsoft.com/office/drawing/2010/main" val="0"/>
              </a:ext>
            </a:extLst>
          </a:blip>
          <a:srcRect l="2617" r="2617"/>
          <a:stretch>
            <a:fillRect/>
          </a:stretch>
        </p:blipFill>
        <p:spPr>
          <a:xfrm rot="10800000">
            <a:off x="0" y="57715"/>
            <a:ext cx="1046228" cy="1259987"/>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pic>
        <p:nvPicPr>
          <p:cNvPr id="23" name="Picture Placeholder 5" descr="zpin_8001127_orig_4.gif"/>
          <p:cNvPicPr>
            <a:picLocks noChangeAspect="1"/>
          </p:cNvPicPr>
          <p:nvPr/>
        </p:nvPicPr>
        <p:blipFill>
          <a:blip r:embed="rId2">
            <a:extLst>
              <a:ext uri="{28A0092B-C50C-407E-A947-70E740481C1C}">
                <a14:useLocalDpi xmlns:a14="http://schemas.microsoft.com/office/drawing/2010/main" val="0"/>
              </a:ext>
            </a:extLst>
          </a:blip>
          <a:srcRect l="2617" r="2617"/>
          <a:stretch>
            <a:fillRect/>
          </a:stretch>
        </p:blipFill>
        <p:spPr>
          <a:xfrm>
            <a:off x="6088828" y="4728896"/>
            <a:ext cx="1046228" cy="1259987"/>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pic>
        <p:nvPicPr>
          <p:cNvPr id="24" name="Picture Placeholder 5" descr="zpin_8001127_orig_4.gif"/>
          <p:cNvPicPr>
            <a:picLocks noChangeAspect="1"/>
          </p:cNvPicPr>
          <p:nvPr/>
        </p:nvPicPr>
        <p:blipFill>
          <a:blip r:embed="rId2">
            <a:extLst>
              <a:ext uri="{28A0092B-C50C-407E-A947-70E740481C1C}">
                <a14:useLocalDpi xmlns:a14="http://schemas.microsoft.com/office/drawing/2010/main" val="0"/>
              </a:ext>
            </a:extLst>
          </a:blip>
          <a:srcRect l="2617" r="2617"/>
          <a:stretch>
            <a:fillRect/>
          </a:stretch>
        </p:blipFill>
        <p:spPr>
          <a:xfrm>
            <a:off x="5431172" y="1317702"/>
            <a:ext cx="1046228" cy="1259987"/>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pic>
        <p:nvPicPr>
          <p:cNvPr id="25" name="Picture Placeholder 5" descr="zpin_8001127_orig_4.gif"/>
          <p:cNvPicPr>
            <a:picLocks noChangeAspect="1"/>
          </p:cNvPicPr>
          <p:nvPr/>
        </p:nvPicPr>
        <p:blipFill>
          <a:blip r:embed="rId2">
            <a:extLst>
              <a:ext uri="{28A0092B-C50C-407E-A947-70E740481C1C}">
                <a14:useLocalDpi xmlns:a14="http://schemas.microsoft.com/office/drawing/2010/main" val="0"/>
              </a:ext>
            </a:extLst>
          </a:blip>
          <a:srcRect l="2617" r="2617"/>
          <a:stretch>
            <a:fillRect/>
          </a:stretch>
        </p:blipFill>
        <p:spPr>
          <a:xfrm rot="10800000">
            <a:off x="5296701" y="2577689"/>
            <a:ext cx="1046228" cy="1259987"/>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pic>
        <p:nvPicPr>
          <p:cNvPr id="26" name="Picture Placeholder 5" descr="zpin_8001127_orig_4.gif"/>
          <p:cNvPicPr>
            <a:picLocks noChangeAspect="1"/>
          </p:cNvPicPr>
          <p:nvPr/>
        </p:nvPicPr>
        <p:blipFill>
          <a:blip r:embed="rId2">
            <a:extLst>
              <a:ext uri="{28A0092B-C50C-407E-A947-70E740481C1C}">
                <a14:useLocalDpi xmlns:a14="http://schemas.microsoft.com/office/drawing/2010/main" val="0"/>
              </a:ext>
            </a:extLst>
          </a:blip>
          <a:srcRect l="2617" r="2617"/>
          <a:stretch>
            <a:fillRect/>
          </a:stretch>
        </p:blipFill>
        <p:spPr>
          <a:xfrm>
            <a:off x="4250473" y="3093755"/>
            <a:ext cx="1046228" cy="1259987"/>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pic>
        <p:nvPicPr>
          <p:cNvPr id="27" name="Picture Placeholder 5" descr="zpin_8001127_orig_4.gif"/>
          <p:cNvPicPr>
            <a:picLocks noChangeAspect="1"/>
          </p:cNvPicPr>
          <p:nvPr/>
        </p:nvPicPr>
        <p:blipFill>
          <a:blip r:embed="rId2">
            <a:extLst>
              <a:ext uri="{28A0092B-C50C-407E-A947-70E740481C1C}">
                <a14:useLocalDpi xmlns:a14="http://schemas.microsoft.com/office/drawing/2010/main" val="0"/>
              </a:ext>
            </a:extLst>
          </a:blip>
          <a:srcRect l="2617" r="2617"/>
          <a:stretch>
            <a:fillRect/>
          </a:stretch>
        </p:blipFill>
        <p:spPr>
          <a:xfrm rot="10800000">
            <a:off x="5155133" y="3837676"/>
            <a:ext cx="1046228" cy="1259987"/>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pic>
        <p:nvPicPr>
          <p:cNvPr id="28" name="Picture Placeholder 5" descr="zpin_8001127_orig_4.gif"/>
          <p:cNvPicPr>
            <a:picLocks noChangeAspect="1"/>
          </p:cNvPicPr>
          <p:nvPr/>
        </p:nvPicPr>
        <p:blipFill>
          <a:blip r:embed="rId2">
            <a:extLst>
              <a:ext uri="{28A0092B-C50C-407E-A947-70E740481C1C}">
                <a14:useLocalDpi xmlns:a14="http://schemas.microsoft.com/office/drawing/2010/main" val="0"/>
              </a:ext>
            </a:extLst>
          </a:blip>
          <a:srcRect l="2617" r="2617"/>
          <a:stretch>
            <a:fillRect/>
          </a:stretch>
        </p:blipFill>
        <p:spPr>
          <a:xfrm>
            <a:off x="3593235" y="4341007"/>
            <a:ext cx="1046228" cy="1259987"/>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pic>
        <p:nvPicPr>
          <p:cNvPr id="29" name="Picture Placeholder 5" descr="zpin_8001127_orig_4.gif"/>
          <p:cNvPicPr>
            <a:picLocks noChangeAspect="1"/>
          </p:cNvPicPr>
          <p:nvPr/>
        </p:nvPicPr>
        <p:blipFill>
          <a:blip r:embed="rId2">
            <a:extLst>
              <a:ext uri="{28A0092B-C50C-407E-A947-70E740481C1C}">
                <a14:useLocalDpi xmlns:a14="http://schemas.microsoft.com/office/drawing/2010/main" val="0"/>
              </a:ext>
            </a:extLst>
          </a:blip>
          <a:srcRect l="2617" r="2617"/>
          <a:stretch>
            <a:fillRect/>
          </a:stretch>
        </p:blipFill>
        <p:spPr>
          <a:xfrm>
            <a:off x="4474990" y="5182382"/>
            <a:ext cx="1046228" cy="1259987"/>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pic>
        <p:nvPicPr>
          <p:cNvPr id="30" name="Picture Placeholder 5" descr="zpin_8001127_orig_4.gif"/>
          <p:cNvPicPr>
            <a:picLocks noChangeAspect="1"/>
          </p:cNvPicPr>
          <p:nvPr/>
        </p:nvPicPr>
        <p:blipFill>
          <a:blip r:embed="rId2">
            <a:extLst>
              <a:ext uri="{28A0092B-C50C-407E-A947-70E740481C1C}">
                <a14:useLocalDpi xmlns:a14="http://schemas.microsoft.com/office/drawing/2010/main" val="0"/>
              </a:ext>
            </a:extLst>
          </a:blip>
          <a:srcRect l="2617" r="2617"/>
          <a:stretch>
            <a:fillRect/>
          </a:stretch>
        </p:blipFill>
        <p:spPr>
          <a:xfrm>
            <a:off x="3316849" y="5598013"/>
            <a:ext cx="1046228" cy="1259987"/>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pic>
        <p:nvPicPr>
          <p:cNvPr id="31" name="Picture Placeholder 5" descr="zpin_8001127_orig_4.gif"/>
          <p:cNvPicPr>
            <a:picLocks noChangeAspect="1"/>
          </p:cNvPicPr>
          <p:nvPr/>
        </p:nvPicPr>
        <p:blipFill>
          <a:blip r:embed="rId2">
            <a:extLst>
              <a:ext uri="{28A0092B-C50C-407E-A947-70E740481C1C}">
                <a14:useLocalDpi xmlns:a14="http://schemas.microsoft.com/office/drawing/2010/main" val="0"/>
              </a:ext>
            </a:extLst>
          </a:blip>
          <a:srcRect l="2617" r="2617"/>
          <a:stretch>
            <a:fillRect/>
          </a:stretch>
        </p:blipFill>
        <p:spPr>
          <a:xfrm>
            <a:off x="6342929" y="2463761"/>
            <a:ext cx="1046228" cy="1259987"/>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pic>
        <p:nvPicPr>
          <p:cNvPr id="32" name="Picture Placeholder 5" descr="zpin_8001127_orig_4.gif"/>
          <p:cNvPicPr>
            <a:picLocks noChangeAspect="1"/>
          </p:cNvPicPr>
          <p:nvPr/>
        </p:nvPicPr>
        <p:blipFill>
          <a:blip r:embed="rId2">
            <a:extLst>
              <a:ext uri="{28A0092B-C50C-407E-A947-70E740481C1C}">
                <a14:useLocalDpi xmlns:a14="http://schemas.microsoft.com/office/drawing/2010/main" val="0"/>
              </a:ext>
            </a:extLst>
          </a:blip>
          <a:srcRect l="2617" r="2617"/>
          <a:stretch>
            <a:fillRect/>
          </a:stretch>
        </p:blipFill>
        <p:spPr>
          <a:xfrm>
            <a:off x="6265980" y="3560763"/>
            <a:ext cx="1046228" cy="1259987"/>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sp>
        <p:nvSpPr>
          <p:cNvPr id="33" name="TextBox 32"/>
          <p:cNvSpPr txBox="1"/>
          <p:nvPr/>
        </p:nvSpPr>
        <p:spPr>
          <a:xfrm>
            <a:off x="8014453" y="1767850"/>
            <a:ext cx="3936975" cy="2400657"/>
          </a:xfrm>
          <a:prstGeom prst="rect">
            <a:avLst/>
          </a:prstGeom>
          <a:solidFill>
            <a:schemeClr val="bg1"/>
          </a:solidFill>
        </p:spPr>
        <p:txBody>
          <a:bodyPr wrap="none" rtlCol="0">
            <a:spAutoFit/>
          </a:bodyPr>
          <a:lstStyle/>
          <a:p>
            <a:r>
              <a:rPr lang="en-US" sz="4400" dirty="0">
                <a:latin typeface="Nexa Light"/>
                <a:ea typeface="Nexa Bold" charset="0"/>
                <a:cs typeface="Nexa Light"/>
              </a:rPr>
              <a:t>EVERYONE IS </a:t>
            </a:r>
          </a:p>
          <a:p>
            <a:r>
              <a:rPr lang="en-US" sz="4400" dirty="0">
                <a:latin typeface="Nexa Light"/>
                <a:ea typeface="Nexa Bold" charset="0"/>
                <a:cs typeface="Nexa Light"/>
              </a:rPr>
              <a:t>LINED UP</a:t>
            </a:r>
          </a:p>
          <a:p>
            <a:endParaRPr lang="en-US" dirty="0">
              <a:solidFill>
                <a:srgbClr val="FF9F1B"/>
              </a:solidFill>
              <a:latin typeface="Nexa Bold" charset="0"/>
              <a:ea typeface="Nexa Bold" charset="0"/>
              <a:cs typeface="Nexa Bold" charset="0"/>
            </a:endParaRPr>
          </a:p>
          <a:p>
            <a:r>
              <a:rPr lang="en-US" sz="4400" dirty="0">
                <a:solidFill>
                  <a:srgbClr val="FF9F1B"/>
                </a:solidFill>
                <a:latin typeface="Nexa Bold" charset="0"/>
                <a:ea typeface="Nexa Bold" charset="0"/>
                <a:cs typeface="Nexa Bold" charset="0"/>
              </a:rPr>
              <a:t>NOW WHAT?</a:t>
            </a:r>
            <a:endParaRPr lang="en-US" sz="4400" dirty="0">
              <a:solidFill>
                <a:schemeClr val="tx1">
                  <a:lumMod val="75000"/>
                  <a:lumOff val="25000"/>
                </a:schemeClr>
              </a:solidFill>
              <a:latin typeface="Nexa Bold" charset="0"/>
              <a:ea typeface="Nexa Bold" charset="0"/>
              <a:cs typeface="Nexa Bold" charset="0"/>
            </a:endParaRPr>
          </a:p>
        </p:txBody>
      </p:sp>
      <p:pic>
        <p:nvPicPr>
          <p:cNvPr id="34" name="Picture Placeholder 5" descr="zpin_8001127_orig_4.gif"/>
          <p:cNvPicPr>
            <a:picLocks noChangeAspect="1"/>
          </p:cNvPicPr>
          <p:nvPr/>
        </p:nvPicPr>
        <p:blipFill>
          <a:blip r:embed="rId2">
            <a:extLst>
              <a:ext uri="{28A0092B-C50C-407E-A947-70E740481C1C}">
                <a14:useLocalDpi xmlns:a14="http://schemas.microsoft.com/office/drawing/2010/main" val="0"/>
              </a:ext>
            </a:extLst>
          </a:blip>
          <a:srcRect l="2617" r="2617"/>
          <a:stretch>
            <a:fillRect/>
          </a:stretch>
        </p:blipFill>
        <p:spPr>
          <a:xfrm>
            <a:off x="6342929" y="253780"/>
            <a:ext cx="1046228" cy="1259987"/>
          </a:xfrm>
          <a:custGeom>
            <a:avLst/>
            <a:gdLst>
              <a:gd name="connsiteX0" fmla="*/ 0 w 10602685"/>
              <a:gd name="connsiteY0" fmla="*/ 0 h 5268685"/>
              <a:gd name="connsiteX1" fmla="*/ 10602685 w 10602685"/>
              <a:gd name="connsiteY1" fmla="*/ 0 h 5268685"/>
              <a:gd name="connsiteX2" fmla="*/ 10602685 w 10602685"/>
              <a:gd name="connsiteY2" fmla="*/ 5268685 h 5268685"/>
              <a:gd name="connsiteX3" fmla="*/ 0 w 10602685"/>
              <a:gd name="connsiteY3" fmla="*/ 5268685 h 5268685"/>
            </a:gdLst>
            <a:ahLst/>
            <a:cxnLst>
              <a:cxn ang="0">
                <a:pos x="connsiteX0" y="connsiteY0"/>
              </a:cxn>
              <a:cxn ang="0">
                <a:pos x="connsiteX1" y="connsiteY1"/>
              </a:cxn>
              <a:cxn ang="0">
                <a:pos x="connsiteX2" y="connsiteY2"/>
              </a:cxn>
              <a:cxn ang="0">
                <a:pos x="connsiteX3" y="connsiteY3"/>
              </a:cxn>
            </a:cxnLst>
            <a:rect l="l" t="t" r="r" b="b"/>
            <a:pathLst>
              <a:path w="10602685" h="5268685">
                <a:moveTo>
                  <a:pt x="0" y="0"/>
                </a:moveTo>
                <a:lnTo>
                  <a:pt x="10602685" y="0"/>
                </a:lnTo>
                <a:lnTo>
                  <a:pt x="10602685" y="5268685"/>
                </a:lnTo>
                <a:lnTo>
                  <a:pt x="0" y="5268685"/>
                </a:lnTo>
                <a:close/>
              </a:path>
            </a:pathLst>
          </a:custGeom>
        </p:spPr>
      </p:pic>
    </p:spTree>
    <p:extLst>
      <p:ext uri="{BB962C8B-B14F-4D97-AF65-F5344CB8AC3E}">
        <p14:creationId xmlns:p14="http://schemas.microsoft.com/office/powerpoint/2010/main" val="310470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309607" y="661086"/>
            <a:ext cx="2805036" cy="1637969"/>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613647" y="1164328"/>
            <a:ext cx="5124875" cy="1077218"/>
          </a:xfrm>
          <a:prstGeom prst="rect">
            <a:avLst/>
          </a:prstGeom>
          <a:noFill/>
        </p:spPr>
        <p:txBody>
          <a:bodyPr wrap="square" rtlCol="0">
            <a:spAutoFit/>
          </a:bodyPr>
          <a:lstStyle/>
          <a:p>
            <a:r>
              <a:rPr lang="en-US" sz="3200" dirty="0">
                <a:solidFill>
                  <a:srgbClr val="FF9F1B"/>
                </a:solidFill>
                <a:latin typeface="Nexa Bold" charset="0"/>
                <a:ea typeface="Nexa Bold" charset="0"/>
                <a:cs typeface="Nexa Bold" charset="0"/>
              </a:rPr>
              <a:t>THE WORLD</a:t>
            </a:r>
          </a:p>
          <a:p>
            <a:r>
              <a:rPr lang="en-US" sz="3200" dirty="0">
                <a:solidFill>
                  <a:schemeClr val="tx1">
                    <a:lumMod val="75000"/>
                    <a:lumOff val="25000"/>
                  </a:schemeClr>
                </a:solidFill>
                <a:latin typeface="Nexa Bold" charset="0"/>
                <a:ea typeface="Nexa Bold" charset="0"/>
                <a:cs typeface="Nexa Bold" charset="0"/>
              </a:rPr>
              <a:t>STARTS TO WOBBLE</a:t>
            </a:r>
          </a:p>
        </p:txBody>
      </p:sp>
      <p:sp>
        <p:nvSpPr>
          <p:cNvPr id="6" name="Rectangle 5"/>
          <p:cNvSpPr/>
          <p:nvPr/>
        </p:nvSpPr>
        <p:spPr>
          <a:xfrm>
            <a:off x="1613647" y="2870640"/>
            <a:ext cx="6887882" cy="1569660"/>
          </a:xfrm>
          <a:prstGeom prst="rect">
            <a:avLst/>
          </a:prstGeom>
        </p:spPr>
        <p:txBody>
          <a:bodyPr wrap="square">
            <a:spAutoFit/>
          </a:bodyPr>
          <a:lstStyle/>
          <a:p>
            <a:r>
              <a:rPr lang="en-US" sz="2400" dirty="0">
                <a:latin typeface="Roboto Light"/>
                <a:cs typeface="Roboto Light"/>
              </a:rPr>
              <a:t>Magnetic fields create torque acting perpendicular to the field and the direction of spin. Motion is then deflected into a circular path perpendicular to the field.  This circular path is called </a:t>
            </a:r>
            <a:r>
              <a:rPr lang="en-US" sz="2400" dirty="0">
                <a:latin typeface="Roboto Medium"/>
                <a:cs typeface="Roboto Medium"/>
              </a:rPr>
              <a:t>precession.</a:t>
            </a:r>
            <a:r>
              <a:rPr lang="en-US" sz="2400" dirty="0">
                <a:latin typeface="Roboto Light"/>
                <a:cs typeface="Roboto Light"/>
              </a:rPr>
              <a:t> </a:t>
            </a:r>
          </a:p>
        </p:txBody>
      </p:sp>
      <p:cxnSp>
        <p:nvCxnSpPr>
          <p:cNvPr id="10" name="Straight Connector 9"/>
          <p:cNvCxnSpPr/>
          <p:nvPr/>
        </p:nvCxnSpPr>
        <p:spPr>
          <a:xfrm flipH="1">
            <a:off x="2433102" y="5459213"/>
            <a:ext cx="691764"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8346" y="6301947"/>
            <a:ext cx="723275" cy="246221"/>
          </a:xfrm>
          <a:prstGeom prst="rect">
            <a:avLst/>
          </a:prstGeom>
          <a:noFill/>
        </p:spPr>
        <p:txBody>
          <a:bodyPr wrap="none" rtlCol="0">
            <a:spAutoFit/>
          </a:bodyPr>
          <a:lstStyle/>
          <a:p>
            <a:r>
              <a:rPr lang="en-US" sz="1000" dirty="0">
                <a:solidFill>
                  <a:schemeClr val="tx1">
                    <a:lumMod val="75000"/>
                    <a:lumOff val="25000"/>
                  </a:schemeClr>
                </a:solidFill>
                <a:latin typeface="Roboto Medium" charset="0"/>
                <a:ea typeface="Roboto Medium" charset="0"/>
                <a:cs typeface="Roboto Medium" charset="0"/>
              </a:rPr>
              <a:t>Slide / </a:t>
            </a:r>
            <a:r>
              <a:rPr lang="en-US" sz="1000" dirty="0">
                <a:solidFill>
                  <a:schemeClr val="tx1">
                    <a:lumMod val="75000"/>
                    <a:lumOff val="25000"/>
                  </a:schemeClr>
                </a:solidFill>
                <a:latin typeface="Roboto Light"/>
                <a:ea typeface="Roboto Light"/>
                <a:cs typeface="Roboto Light"/>
              </a:rPr>
              <a:t>01</a:t>
            </a:r>
          </a:p>
        </p:txBody>
      </p:sp>
      <p:pic>
        <p:nvPicPr>
          <p:cNvPr id="15" name="Picture Placeholder 14" descr="precession3.gif"/>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358" r="-10358"/>
          <a:stretch>
            <a:fillRect/>
          </a:stretch>
        </p:blipFill>
        <p:spPr/>
      </p:pic>
    </p:spTree>
    <p:extLst>
      <p:ext uri="{BB962C8B-B14F-4D97-AF65-F5344CB8AC3E}">
        <p14:creationId xmlns:p14="http://schemas.microsoft.com/office/powerpoint/2010/main" val="36576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48348" y="-1847653"/>
            <a:ext cx="3695307" cy="3695307"/>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195755" y="331440"/>
            <a:ext cx="1800493" cy="707886"/>
          </a:xfrm>
          <a:prstGeom prst="rect">
            <a:avLst/>
          </a:prstGeom>
          <a:noFill/>
        </p:spPr>
        <p:txBody>
          <a:bodyPr wrap="none" rtlCol="0">
            <a:spAutoFit/>
          </a:bodyPr>
          <a:lstStyle/>
          <a:p>
            <a:pPr algn="ctr"/>
            <a:r>
              <a:rPr lang="en-US" sz="2000" dirty="0">
                <a:solidFill>
                  <a:schemeClr val="bg1"/>
                </a:solidFill>
                <a:latin typeface="Nexa Bold" charset="0"/>
                <a:ea typeface="Nexa Bold" charset="0"/>
                <a:cs typeface="Nexa Bold" charset="0"/>
              </a:rPr>
              <a:t>WEEK 1</a:t>
            </a:r>
          </a:p>
          <a:p>
            <a:pPr algn="ctr"/>
            <a:r>
              <a:rPr lang="en-US" sz="2000" dirty="0">
                <a:solidFill>
                  <a:schemeClr val="bg1"/>
                </a:solidFill>
                <a:latin typeface="Nexa Bold" charset="0"/>
                <a:ea typeface="Nexa Bold" charset="0"/>
                <a:cs typeface="Nexa Bold" charset="0"/>
              </a:rPr>
              <a:t>MR PHYSICS</a:t>
            </a:r>
          </a:p>
        </p:txBody>
      </p:sp>
      <p:cxnSp>
        <p:nvCxnSpPr>
          <p:cNvPr id="16" name="Straight Connector 15"/>
          <p:cNvCxnSpPr/>
          <p:nvPr/>
        </p:nvCxnSpPr>
        <p:spPr>
          <a:xfrm>
            <a:off x="5813728" y="123048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041311" y="3888672"/>
            <a:ext cx="8109398" cy="707886"/>
          </a:xfrm>
          <a:prstGeom prst="rect">
            <a:avLst/>
          </a:prstGeom>
          <a:noFill/>
        </p:spPr>
        <p:txBody>
          <a:bodyPr wrap="none" rtlCol="0">
            <a:spAutoFit/>
          </a:bodyPr>
          <a:lstStyle/>
          <a:p>
            <a:pPr algn="ctr"/>
            <a:r>
              <a:rPr lang="en-US" sz="4000" spc="600" dirty="0">
                <a:solidFill>
                  <a:schemeClr val="bg1"/>
                </a:solidFill>
                <a:latin typeface="Nexa Bold" charset="0"/>
                <a:ea typeface="Nexa Bold" charset="0"/>
                <a:cs typeface="Nexa Bold" charset="0"/>
              </a:rPr>
              <a:t>R is for RESONANCE (B</a:t>
            </a:r>
            <a:r>
              <a:rPr lang="en-US" sz="4000" spc="600" baseline="-25000" dirty="0">
                <a:solidFill>
                  <a:schemeClr val="bg1"/>
                </a:solidFill>
                <a:latin typeface="Nexa Bold" charset="0"/>
                <a:ea typeface="Nexa Bold" charset="0"/>
                <a:cs typeface="Nexa Bold" charset="0"/>
              </a:rPr>
              <a:t>1</a:t>
            </a:r>
            <a:r>
              <a:rPr lang="en-US" sz="4000" spc="600" dirty="0">
                <a:solidFill>
                  <a:schemeClr val="bg1"/>
                </a:solidFill>
                <a:latin typeface="Nexa Bold" charset="0"/>
                <a:ea typeface="Nexa Bold" charset="0"/>
                <a:cs typeface="Nexa Bold" charset="0"/>
              </a:rPr>
              <a:t>)</a:t>
            </a:r>
          </a:p>
        </p:txBody>
      </p:sp>
      <p:sp>
        <p:nvSpPr>
          <p:cNvPr id="18" name="TextBox 17"/>
          <p:cNvSpPr txBox="1"/>
          <p:nvPr/>
        </p:nvSpPr>
        <p:spPr>
          <a:xfrm>
            <a:off x="5147195" y="3698761"/>
            <a:ext cx="1897612" cy="276999"/>
          </a:xfrm>
          <a:prstGeom prst="rect">
            <a:avLst/>
          </a:prstGeom>
          <a:noFill/>
        </p:spPr>
        <p:txBody>
          <a:bodyPr wrap="none" rtlCol="0">
            <a:spAutoFit/>
          </a:bodyPr>
          <a:lstStyle/>
          <a:p>
            <a:pPr algn="ctr"/>
            <a:r>
              <a:rPr lang="en-US" sz="1200" i="1" spc="600" dirty="0">
                <a:solidFill>
                  <a:schemeClr val="bg1"/>
                </a:solidFill>
                <a:latin typeface="Roboto Light"/>
                <a:ea typeface="Roboto Light"/>
                <a:cs typeface="Roboto Light"/>
              </a:rPr>
              <a:t>MRI PHYSICS</a:t>
            </a:r>
          </a:p>
        </p:txBody>
      </p:sp>
      <p:cxnSp>
        <p:nvCxnSpPr>
          <p:cNvPr id="12" name="Straight Connector 11"/>
          <p:cNvCxnSpPr/>
          <p:nvPr/>
        </p:nvCxnSpPr>
        <p:spPr>
          <a:xfrm>
            <a:off x="788204" y="6044328"/>
            <a:ext cx="38559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100604" y="6044328"/>
            <a:ext cx="38559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900225" y="6111982"/>
            <a:ext cx="1768433" cy="261610"/>
          </a:xfrm>
          <a:prstGeom prst="rect">
            <a:avLst/>
          </a:prstGeom>
          <a:noFill/>
        </p:spPr>
        <p:txBody>
          <a:bodyPr wrap="none" rtlCol="0">
            <a:spAutoFit/>
          </a:bodyPr>
          <a:lstStyle/>
          <a:p>
            <a:pPr algn="r"/>
            <a:r>
              <a:rPr lang="en-US" sz="1100" i="1" spc="600" dirty="0">
                <a:solidFill>
                  <a:schemeClr val="bg1"/>
                </a:solidFill>
                <a:latin typeface="Roboto Light" charset="0"/>
                <a:ea typeface="Roboto Light" charset="0"/>
                <a:cs typeface="Roboto Light" charset="0"/>
              </a:rPr>
              <a:t>May 7, 2019</a:t>
            </a:r>
          </a:p>
        </p:txBody>
      </p:sp>
      <p:sp>
        <p:nvSpPr>
          <p:cNvPr id="21" name="TextBox 20"/>
          <p:cNvSpPr txBox="1"/>
          <p:nvPr/>
        </p:nvSpPr>
        <p:spPr>
          <a:xfrm>
            <a:off x="677333" y="6111982"/>
            <a:ext cx="1918151" cy="430887"/>
          </a:xfrm>
          <a:prstGeom prst="rect">
            <a:avLst/>
          </a:prstGeom>
          <a:noFill/>
        </p:spPr>
        <p:txBody>
          <a:bodyPr wrap="none" rtlCol="0">
            <a:spAutoFit/>
          </a:bodyPr>
          <a:lstStyle/>
          <a:p>
            <a:r>
              <a:rPr lang="en-US" sz="1100" i="1" spc="600" dirty="0">
                <a:solidFill>
                  <a:schemeClr val="bg1"/>
                </a:solidFill>
                <a:latin typeface="Roboto Light" charset="0"/>
                <a:ea typeface="Roboto Light" charset="0"/>
                <a:cs typeface="Roboto Light" charset="0"/>
              </a:rPr>
              <a:t>Lynne J. Williams, Ph.D.</a:t>
            </a:r>
          </a:p>
          <a:p>
            <a:r>
              <a:rPr lang="en-US" sz="1100" i="1" spc="600" dirty="0">
                <a:solidFill>
                  <a:schemeClr val="bg1"/>
                </a:solidFill>
                <a:latin typeface="Roboto Light" charset="0"/>
                <a:ea typeface="Roboto Light" charset="0"/>
                <a:cs typeface="Roboto Light" charset="0"/>
              </a:rPr>
              <a:t>BCCH MRI Research Facility</a:t>
            </a:r>
          </a:p>
        </p:txBody>
      </p:sp>
    </p:spTree>
    <p:extLst>
      <p:ext uri="{BB962C8B-B14F-4D97-AF65-F5344CB8AC3E}">
        <p14:creationId xmlns:p14="http://schemas.microsoft.com/office/powerpoint/2010/main" val="158510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021625" y="3854824"/>
            <a:ext cx="2198253" cy="1833568"/>
          </a:xfrm>
          <a:prstGeom prst="rect">
            <a:avLst/>
          </a:prstGeom>
          <a:noFill/>
          <a:ln w="114300">
            <a:solidFill>
              <a:srgbClr val="0082FF">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737624" y="661086"/>
            <a:ext cx="1702087" cy="1637969"/>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678901" y="1135936"/>
            <a:ext cx="3712028" cy="3109489"/>
          </a:xfrm>
          <a:prstGeom prst="rect">
            <a:avLst/>
          </a:prstGeom>
          <a:noFill/>
          <a:ln w="1905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MRIpicture-01.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8497" r="-18497"/>
          <a:stretch>
            <a:fillRect/>
          </a:stretch>
        </p:blipFill>
        <p:spPr>
          <a:solidFill>
            <a:schemeClr val="bg1"/>
          </a:solidFill>
          <a:ln w="114300">
            <a:solidFill>
              <a:srgbClr val="37333B"/>
            </a:solidFill>
          </a:ln>
        </p:spPr>
      </p:pic>
      <p:sp>
        <p:nvSpPr>
          <p:cNvPr id="12" name="TextBox 11"/>
          <p:cNvSpPr txBox="1"/>
          <p:nvPr/>
        </p:nvSpPr>
        <p:spPr>
          <a:xfrm>
            <a:off x="1783895" y="1415829"/>
            <a:ext cx="2803828" cy="2431435"/>
          </a:xfrm>
          <a:prstGeom prst="rect">
            <a:avLst/>
          </a:prstGeom>
          <a:noFill/>
        </p:spPr>
        <p:txBody>
          <a:bodyPr wrap="square" rtlCol="0">
            <a:spAutoFit/>
          </a:bodyPr>
          <a:lstStyle/>
          <a:p>
            <a:r>
              <a:rPr lang="en-US" sz="3200" dirty="0">
                <a:solidFill>
                  <a:srgbClr val="0082FF"/>
                </a:solidFill>
                <a:latin typeface="Nexa Heavy"/>
                <a:ea typeface="Nexa Bold" charset="0"/>
                <a:cs typeface="Nexa Heavy"/>
              </a:rPr>
              <a:t>B</a:t>
            </a:r>
            <a:r>
              <a:rPr lang="en-US" sz="3200" baseline="-25000" dirty="0">
                <a:solidFill>
                  <a:srgbClr val="0082FF"/>
                </a:solidFill>
                <a:latin typeface="Nexa Heavy"/>
                <a:ea typeface="Nexa Bold" charset="0"/>
                <a:cs typeface="Nexa Heavy"/>
              </a:rPr>
              <a:t>1</a:t>
            </a:r>
            <a:r>
              <a:rPr lang="en-US" sz="3200" baseline="-25000" dirty="0">
                <a:solidFill>
                  <a:srgbClr val="FF9F1B"/>
                </a:solidFill>
                <a:latin typeface="Nexa Bold" charset="0"/>
                <a:ea typeface="Nexa Bold" charset="0"/>
                <a:cs typeface="Nexa Bold" charset="0"/>
              </a:rPr>
              <a:t> </a:t>
            </a:r>
            <a:r>
              <a:rPr lang="en-US" sz="2400" dirty="0">
                <a:solidFill>
                  <a:schemeClr val="tx1">
                    <a:lumMod val="75000"/>
                    <a:lumOff val="25000"/>
                  </a:schemeClr>
                </a:solidFill>
                <a:latin typeface="Nexa Bold" charset="0"/>
                <a:ea typeface="Nexa Bold" charset="0"/>
                <a:cs typeface="Nexa Bold" charset="0"/>
              </a:rPr>
              <a:t>IS A MAGNETIC FIELD </a:t>
            </a:r>
          </a:p>
          <a:p>
            <a:r>
              <a:rPr lang="en-US" sz="2400" dirty="0">
                <a:solidFill>
                  <a:schemeClr val="tx1">
                    <a:lumMod val="75000"/>
                    <a:lumOff val="25000"/>
                  </a:schemeClr>
                </a:solidFill>
                <a:latin typeface="Nexa Bold" charset="0"/>
                <a:ea typeface="Nexa Bold" charset="0"/>
                <a:cs typeface="Nexa Bold" charset="0"/>
              </a:rPr>
              <a:t>GENERATED BY  RADIO FREQUENCY WAVES</a:t>
            </a:r>
          </a:p>
        </p:txBody>
      </p:sp>
      <p:sp>
        <p:nvSpPr>
          <p:cNvPr id="30" name="Rectangle 29"/>
          <p:cNvSpPr/>
          <p:nvPr/>
        </p:nvSpPr>
        <p:spPr>
          <a:xfrm>
            <a:off x="3021626" y="4364953"/>
            <a:ext cx="1659234" cy="1323439"/>
          </a:xfrm>
          <a:prstGeom prst="rect">
            <a:avLst/>
          </a:prstGeom>
        </p:spPr>
        <p:txBody>
          <a:bodyPr wrap="square">
            <a:spAutoFit/>
          </a:bodyPr>
          <a:lstStyle/>
          <a:p>
            <a:r>
              <a:rPr lang="en-US" sz="2000" dirty="0">
                <a:solidFill>
                  <a:srgbClr val="0082FF"/>
                </a:solidFill>
                <a:latin typeface="Roboto Medium"/>
                <a:cs typeface="Roboto Medium"/>
              </a:rPr>
              <a:t>B</a:t>
            </a:r>
            <a:r>
              <a:rPr lang="en-US" sz="2000" baseline="-25000" dirty="0">
                <a:solidFill>
                  <a:srgbClr val="0082FF"/>
                </a:solidFill>
                <a:latin typeface="Roboto Medium"/>
                <a:cs typeface="Roboto Medium"/>
              </a:rPr>
              <a:t>1</a:t>
            </a:r>
            <a:r>
              <a:rPr lang="en-US" sz="2000" dirty="0">
                <a:latin typeface="Roboto Light"/>
                <a:cs typeface="Roboto Light"/>
              </a:rPr>
              <a:t> is the </a:t>
            </a:r>
          </a:p>
          <a:p>
            <a:r>
              <a:rPr lang="en-US" sz="2000" dirty="0">
                <a:latin typeface="Roboto Medium"/>
                <a:cs typeface="Roboto Medium"/>
              </a:rPr>
              <a:t>Resonance (</a:t>
            </a:r>
            <a:r>
              <a:rPr lang="en-US" sz="2000" dirty="0" err="1">
                <a:latin typeface="Roboto Medium"/>
                <a:cs typeface="Roboto Medium"/>
              </a:rPr>
              <a:t>Larmor</a:t>
            </a:r>
            <a:r>
              <a:rPr lang="en-US" sz="2000" dirty="0">
                <a:latin typeface="Roboto Medium"/>
                <a:cs typeface="Roboto Medium"/>
              </a:rPr>
              <a:t>) Frequency</a:t>
            </a:r>
          </a:p>
        </p:txBody>
      </p:sp>
      <p:sp>
        <p:nvSpPr>
          <p:cNvPr id="4" name="Rounded Rectangle 3"/>
          <p:cNvSpPr/>
          <p:nvPr/>
        </p:nvSpPr>
        <p:spPr>
          <a:xfrm rot="240000">
            <a:off x="6716922" y="3339918"/>
            <a:ext cx="1181647" cy="205175"/>
          </a:xfrm>
          <a:prstGeom prst="roundRect">
            <a:avLst/>
          </a:prstGeom>
          <a:solidFill>
            <a:srgbClr val="454545">
              <a:alpha val="10000"/>
            </a:srgbClr>
          </a:solidFill>
          <a:ln w="50800">
            <a:solidFill>
              <a:srgbClr val="454545"/>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6272181" y="3060036"/>
            <a:ext cx="1527518" cy="1102281"/>
            <a:chOff x="6272181" y="3060036"/>
            <a:chExt cx="1527518" cy="1102281"/>
          </a:xfrm>
        </p:grpSpPr>
        <p:grpSp>
          <p:nvGrpSpPr>
            <p:cNvPr id="6" name="Group 5"/>
            <p:cNvGrpSpPr/>
            <p:nvPr/>
          </p:nvGrpSpPr>
          <p:grpSpPr>
            <a:xfrm rot="300000">
              <a:off x="6805888" y="3442321"/>
              <a:ext cx="993811" cy="719996"/>
              <a:chOff x="9171309" y="706317"/>
              <a:chExt cx="993811" cy="719996"/>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901311" y="976315"/>
                <a:ext cx="719996" cy="17999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9104764" y="976315"/>
                <a:ext cx="719996" cy="17999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9308217" y="976315"/>
                <a:ext cx="719996" cy="179999"/>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9511670" y="976315"/>
                <a:ext cx="719996" cy="179999"/>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9715123" y="976315"/>
                <a:ext cx="719996" cy="179999"/>
              </a:xfrm>
              <a:prstGeom prst="rect">
                <a:avLst/>
              </a:prstGeom>
            </p:spPr>
          </p:pic>
        </p:grpSp>
        <p:sp>
          <p:nvSpPr>
            <p:cNvPr id="7" name="TextBox 6"/>
            <p:cNvSpPr txBox="1"/>
            <p:nvPr/>
          </p:nvSpPr>
          <p:spPr>
            <a:xfrm>
              <a:off x="6272181" y="3060036"/>
              <a:ext cx="454588" cy="400110"/>
            </a:xfrm>
            <a:prstGeom prst="rect">
              <a:avLst/>
            </a:prstGeom>
            <a:noFill/>
          </p:spPr>
          <p:txBody>
            <a:bodyPr wrap="none" rtlCol="0">
              <a:spAutoFit/>
            </a:bodyPr>
            <a:lstStyle/>
            <a:p>
              <a:r>
                <a:rPr lang="en-US" sz="2000" b="1" dirty="0">
                  <a:solidFill>
                    <a:srgbClr val="0082FF"/>
                  </a:solidFill>
                  <a:latin typeface="Open Sans"/>
                  <a:cs typeface="Open Sans"/>
                </a:rPr>
                <a:t>B</a:t>
              </a:r>
              <a:r>
                <a:rPr lang="en-US" sz="2000" b="1" baseline="-25000" dirty="0">
                  <a:solidFill>
                    <a:srgbClr val="0082FF"/>
                  </a:solidFill>
                  <a:latin typeface="Open Sans"/>
                  <a:cs typeface="Open Sans"/>
                </a:rPr>
                <a:t>1</a:t>
              </a:r>
            </a:p>
          </p:txBody>
        </p:sp>
      </p:grpSp>
      <p:sp>
        <p:nvSpPr>
          <p:cNvPr id="16" name="TextBox 15"/>
          <p:cNvSpPr txBox="1"/>
          <p:nvPr/>
        </p:nvSpPr>
        <p:spPr>
          <a:xfrm>
            <a:off x="9467046" y="6301947"/>
            <a:ext cx="2264061" cy="246221"/>
          </a:xfrm>
          <a:prstGeom prst="rect">
            <a:avLst/>
          </a:prstGeom>
          <a:noFill/>
        </p:spPr>
        <p:txBody>
          <a:bodyPr wrap="none" rtlCol="0">
            <a:spAutoFit/>
          </a:bodyPr>
          <a:lstStyle/>
          <a:p>
            <a:pPr algn="r"/>
            <a:r>
              <a:rPr lang="en-US" sz="1000" dirty="0"/>
              <a:t>Arrows from https://</a:t>
            </a:r>
            <a:r>
              <a:rPr lang="en-US" sz="1000" dirty="0" err="1"/>
              <a:t>smart.servier.com</a:t>
            </a:r>
            <a:r>
              <a:rPr lang="en-US" sz="1000" dirty="0"/>
              <a:t>/</a:t>
            </a:r>
          </a:p>
        </p:txBody>
      </p:sp>
    </p:spTree>
    <p:extLst>
      <p:ext uri="{BB962C8B-B14F-4D97-AF65-F5344CB8AC3E}">
        <p14:creationId xmlns:p14="http://schemas.microsoft.com/office/powerpoint/2010/main" val="303686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79746" y="-367008"/>
            <a:ext cx="4682038" cy="3443542"/>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7755" y="1495878"/>
            <a:ext cx="4272143" cy="1446550"/>
          </a:xfrm>
          <a:prstGeom prst="rect">
            <a:avLst/>
          </a:prstGeom>
          <a:noFill/>
        </p:spPr>
        <p:txBody>
          <a:bodyPr wrap="none" rtlCol="0">
            <a:spAutoFit/>
          </a:bodyPr>
          <a:lstStyle/>
          <a:p>
            <a:r>
              <a:rPr lang="en-US" sz="4400" dirty="0">
                <a:solidFill>
                  <a:srgbClr val="FF9F1B"/>
                </a:solidFill>
                <a:latin typeface="Nexa Bold" charset="0"/>
                <a:ea typeface="Nexa Bold" charset="0"/>
                <a:cs typeface="Nexa Bold" charset="0"/>
              </a:rPr>
              <a:t>RESONANCE</a:t>
            </a:r>
          </a:p>
          <a:p>
            <a:r>
              <a:rPr lang="en-US" sz="4400" dirty="0">
                <a:solidFill>
                  <a:schemeClr val="tx1">
                    <a:lumMod val="75000"/>
                    <a:lumOff val="25000"/>
                  </a:schemeClr>
                </a:solidFill>
                <a:latin typeface="Nexa Bold" charset="0"/>
                <a:ea typeface="Nexa Bold" charset="0"/>
                <a:cs typeface="Nexa Bold" charset="0"/>
              </a:rPr>
              <a:t>FREQUENCIES</a:t>
            </a:r>
          </a:p>
        </p:txBody>
      </p:sp>
      <p:sp>
        <p:nvSpPr>
          <p:cNvPr id="7" name="Rectangle 6"/>
          <p:cNvSpPr/>
          <p:nvPr/>
        </p:nvSpPr>
        <p:spPr>
          <a:xfrm>
            <a:off x="6565442" y="3395421"/>
            <a:ext cx="4779389" cy="1569660"/>
          </a:xfrm>
          <a:prstGeom prst="rect">
            <a:avLst/>
          </a:prstGeom>
        </p:spPr>
        <p:txBody>
          <a:bodyPr wrap="square">
            <a:spAutoFit/>
          </a:bodyPr>
          <a:lstStyle/>
          <a:p>
            <a:pPr algn="ctr"/>
            <a:r>
              <a:rPr lang="en-US" sz="2400" dirty="0">
                <a:latin typeface="Roboto Light"/>
                <a:cs typeface="Roboto Light"/>
              </a:rPr>
              <a:t>Precession causes </a:t>
            </a:r>
            <a:r>
              <a:rPr lang="en-US" sz="2400" dirty="0">
                <a:latin typeface="Roboto Medium"/>
                <a:cs typeface="Roboto Medium"/>
              </a:rPr>
              <a:t>oscillations</a:t>
            </a:r>
            <a:r>
              <a:rPr lang="en-US" sz="2400" dirty="0">
                <a:latin typeface="Roboto Light"/>
                <a:cs typeface="Roboto Light"/>
              </a:rPr>
              <a:t> in the local magnetic field at a known frequency, called the </a:t>
            </a:r>
          </a:p>
          <a:p>
            <a:pPr algn="ctr"/>
            <a:r>
              <a:rPr lang="en-US" sz="2400" dirty="0">
                <a:latin typeface="Roboto Medium"/>
                <a:cs typeface="Roboto Medium"/>
              </a:rPr>
              <a:t>resonance frequency</a:t>
            </a:r>
            <a:r>
              <a:rPr lang="en-US" sz="2400" dirty="0">
                <a:latin typeface="Roboto Light"/>
                <a:cs typeface="Roboto Light"/>
              </a:rPr>
              <a:t>.</a:t>
            </a:r>
            <a:r>
              <a:rPr lang="en-US" sz="2000" dirty="0">
                <a:latin typeface="Roboto Light"/>
                <a:cs typeface="Roboto Light"/>
              </a:rPr>
              <a:t> </a:t>
            </a:r>
          </a:p>
        </p:txBody>
      </p:sp>
      <p:pic>
        <p:nvPicPr>
          <p:cNvPr id="12" name="Picture Placeholder 12" descr="precession3_noB0line.gif"/>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19551" b="19551"/>
          <a:stretch>
            <a:fillRect/>
          </a:stretch>
        </p:blipFill>
        <p:spPr>
          <a:xfrm>
            <a:off x="1279294" y="3908860"/>
            <a:ext cx="1440000" cy="1620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pic>
      <p:sp>
        <p:nvSpPr>
          <p:cNvPr id="13" name="Up Arrow 12"/>
          <p:cNvSpPr/>
          <p:nvPr/>
        </p:nvSpPr>
        <p:spPr>
          <a:xfrm>
            <a:off x="2667000" y="3106104"/>
            <a:ext cx="612588" cy="4035778"/>
          </a:xfrm>
          <a:prstGeom prst="upArrow">
            <a:avLst/>
          </a:prstGeom>
          <a:solidFill>
            <a:srgbClr val="454545"/>
          </a:solidFill>
          <a:ln>
            <a:solidFill>
              <a:srgbClr val="45454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7938873" y="1749793"/>
            <a:ext cx="2047469" cy="1356311"/>
            <a:chOff x="7129665" y="1749793"/>
            <a:chExt cx="2047469" cy="1356311"/>
          </a:xfrm>
        </p:grpSpPr>
        <p:sp>
          <p:nvSpPr>
            <p:cNvPr id="16" name="Rectangle 15"/>
            <p:cNvSpPr/>
            <p:nvPr/>
          </p:nvSpPr>
          <p:spPr>
            <a:xfrm>
              <a:off x="7515141" y="1749793"/>
              <a:ext cx="1661993" cy="1323439"/>
            </a:xfrm>
            <a:prstGeom prst="rect">
              <a:avLst/>
            </a:prstGeom>
          </p:spPr>
          <p:txBody>
            <a:bodyPr vert="vert" wrap="none">
              <a:spAutoFit/>
            </a:bodyPr>
            <a:lstStyle/>
            <a:p>
              <a:pPr algn="ctr"/>
              <a:r>
                <a:rPr lang="en-US" sz="9600" dirty="0">
                  <a:solidFill>
                    <a:srgbClr val="FF9F1B"/>
                  </a:solidFill>
                  <a:latin typeface="Pe-icon-7-stroke"/>
                  <a:cs typeface="Pe-icon-7-stroke"/>
                </a:rPr>
                <a:t></a:t>
              </a:r>
              <a:endParaRPr lang="en-US" sz="11500" dirty="0">
                <a:solidFill>
                  <a:srgbClr val="FF9F1B"/>
                </a:solidFill>
                <a:latin typeface="Pe-icon-7-stroke"/>
                <a:cs typeface="Pe-icon-7-stroke"/>
              </a:endParaRPr>
            </a:p>
          </p:txBody>
        </p:sp>
        <p:sp>
          <p:nvSpPr>
            <p:cNvPr id="17" name="Rectangle 16"/>
            <p:cNvSpPr/>
            <p:nvPr/>
          </p:nvSpPr>
          <p:spPr>
            <a:xfrm>
              <a:off x="7129665" y="1782665"/>
              <a:ext cx="1661993" cy="1323439"/>
            </a:xfrm>
            <a:prstGeom prst="rect">
              <a:avLst/>
            </a:prstGeom>
          </p:spPr>
          <p:txBody>
            <a:bodyPr vert="vert270" wrap="none">
              <a:spAutoFit/>
            </a:bodyPr>
            <a:lstStyle/>
            <a:p>
              <a:pPr algn="ctr"/>
              <a:r>
                <a:rPr lang="en-US" sz="9600" dirty="0">
                  <a:solidFill>
                    <a:srgbClr val="FF9F1B"/>
                  </a:solidFill>
                  <a:latin typeface="Pe-icon-7-stroke"/>
                  <a:cs typeface="Pe-icon-7-stroke"/>
                </a:rPr>
                <a:t></a:t>
              </a:r>
              <a:endParaRPr lang="en-US" sz="11500" dirty="0">
                <a:solidFill>
                  <a:srgbClr val="FF9F1B"/>
                </a:solidFill>
                <a:latin typeface="Pe-icon-7-stroke"/>
                <a:cs typeface="Pe-icon-7-stroke"/>
              </a:endParaRPr>
            </a:p>
          </p:txBody>
        </p:sp>
      </p:grpSp>
    </p:spTree>
    <p:extLst>
      <p:ext uri="{BB962C8B-B14F-4D97-AF65-F5344CB8AC3E}">
        <p14:creationId xmlns:p14="http://schemas.microsoft.com/office/powerpoint/2010/main" val="17642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580382" y="3025030"/>
            <a:ext cx="4788000" cy="3416320"/>
          </a:xfrm>
          <a:prstGeom prst="rect">
            <a:avLst/>
          </a:prstGeom>
        </p:spPr>
        <p:txBody>
          <a:bodyPr wrap="square">
            <a:spAutoFit/>
          </a:bodyPr>
          <a:lstStyle/>
          <a:p>
            <a:pPr algn="ctr"/>
            <a:r>
              <a:rPr lang="en-US" sz="2400" dirty="0">
                <a:latin typeface="Roboto Light"/>
                <a:cs typeface="Roboto Light"/>
              </a:rPr>
              <a:t>The frequency of precession is proportional to B</a:t>
            </a:r>
            <a:r>
              <a:rPr lang="en-US" sz="2400" baseline="-25000" dirty="0">
                <a:latin typeface="Roboto Light"/>
                <a:cs typeface="Roboto Light"/>
              </a:rPr>
              <a:t>0</a:t>
            </a:r>
            <a:r>
              <a:rPr lang="en-US" sz="2400" dirty="0">
                <a:latin typeface="Roboto Light"/>
                <a:cs typeface="Roboto Light"/>
              </a:rPr>
              <a:t>.</a:t>
            </a:r>
          </a:p>
          <a:p>
            <a:pPr algn="ctr">
              <a:spcBef>
                <a:spcPts val="1200"/>
              </a:spcBef>
              <a:spcAft>
                <a:spcPts val="1200"/>
              </a:spcAft>
            </a:pPr>
            <a:r>
              <a:rPr lang="el-GR" sz="2800" dirty="0">
                <a:latin typeface="Roboto Medium"/>
                <a:cs typeface="Roboto Medium"/>
              </a:rPr>
              <a:t>ω = γB</a:t>
            </a:r>
            <a:endParaRPr lang="en-US" sz="2000" dirty="0">
              <a:latin typeface="Roboto Light"/>
              <a:cs typeface="Roboto Light"/>
            </a:endParaRPr>
          </a:p>
          <a:p>
            <a:pPr algn="ctr"/>
            <a:r>
              <a:rPr lang="en-US" sz="2400" dirty="0">
                <a:latin typeface="Roboto Light"/>
                <a:cs typeface="Roboto Light"/>
              </a:rPr>
              <a:t>where, </a:t>
            </a:r>
            <a:r>
              <a:rPr lang="el-GR" sz="2400" dirty="0">
                <a:latin typeface="Roboto Light"/>
                <a:cs typeface="Roboto Light"/>
              </a:rPr>
              <a:t>ω </a:t>
            </a:r>
            <a:r>
              <a:rPr lang="en-US" sz="2400" dirty="0">
                <a:latin typeface="Roboto Light"/>
                <a:cs typeface="Roboto Light"/>
              </a:rPr>
              <a:t>is the resonance (or </a:t>
            </a:r>
            <a:r>
              <a:rPr lang="en-US" sz="2400" dirty="0" err="1">
                <a:latin typeface="Roboto Light"/>
                <a:cs typeface="Roboto Light"/>
              </a:rPr>
              <a:t>Larmor</a:t>
            </a:r>
            <a:r>
              <a:rPr lang="en-US" sz="2400" dirty="0">
                <a:latin typeface="Roboto Light"/>
                <a:cs typeface="Roboto Light"/>
              </a:rPr>
              <a:t>) frequency,  </a:t>
            </a:r>
            <a:r>
              <a:rPr lang="el-GR" sz="2400" dirty="0">
                <a:latin typeface="Roboto Light"/>
                <a:cs typeface="Roboto Light"/>
              </a:rPr>
              <a:t>γ</a:t>
            </a:r>
            <a:r>
              <a:rPr lang="en-US" sz="2400" dirty="0">
                <a:latin typeface="Roboto Light"/>
                <a:cs typeface="Roboto Light"/>
              </a:rPr>
              <a:t> is a nucleus specific gyromagnetic ratio, and </a:t>
            </a:r>
            <a:r>
              <a:rPr lang="el-GR" sz="2400" dirty="0">
                <a:latin typeface="Roboto Light"/>
                <a:cs typeface="Roboto Light"/>
              </a:rPr>
              <a:t>B</a:t>
            </a:r>
            <a:r>
              <a:rPr lang="en-US" sz="2400" dirty="0">
                <a:latin typeface="Roboto Light"/>
                <a:cs typeface="Roboto Light"/>
              </a:rPr>
              <a:t> is the strength of the external magnetic field.</a:t>
            </a:r>
          </a:p>
        </p:txBody>
      </p:sp>
      <p:sp>
        <p:nvSpPr>
          <p:cNvPr id="11" name="Rectangle 10"/>
          <p:cNvSpPr/>
          <p:nvPr/>
        </p:nvSpPr>
        <p:spPr>
          <a:xfrm>
            <a:off x="2379746" y="-367008"/>
            <a:ext cx="4682038" cy="3443542"/>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7755" y="1495878"/>
            <a:ext cx="4272143" cy="1446550"/>
          </a:xfrm>
          <a:prstGeom prst="rect">
            <a:avLst/>
          </a:prstGeom>
          <a:noFill/>
        </p:spPr>
        <p:txBody>
          <a:bodyPr wrap="none" rtlCol="0">
            <a:spAutoFit/>
          </a:bodyPr>
          <a:lstStyle/>
          <a:p>
            <a:r>
              <a:rPr lang="en-US" sz="4400" dirty="0">
                <a:solidFill>
                  <a:srgbClr val="FF9F1B"/>
                </a:solidFill>
                <a:latin typeface="Nexa Bold" charset="0"/>
                <a:ea typeface="Nexa Bold" charset="0"/>
                <a:cs typeface="Nexa Bold" charset="0"/>
              </a:rPr>
              <a:t>RESONANCE</a:t>
            </a:r>
          </a:p>
          <a:p>
            <a:r>
              <a:rPr lang="en-US" sz="4400" dirty="0">
                <a:solidFill>
                  <a:schemeClr val="tx1">
                    <a:lumMod val="75000"/>
                    <a:lumOff val="25000"/>
                  </a:schemeClr>
                </a:solidFill>
                <a:latin typeface="Nexa Bold" charset="0"/>
                <a:ea typeface="Nexa Bold" charset="0"/>
                <a:cs typeface="Nexa Bold" charset="0"/>
              </a:rPr>
              <a:t>FREQUENCIES</a:t>
            </a:r>
          </a:p>
        </p:txBody>
      </p:sp>
      <p:pic>
        <p:nvPicPr>
          <p:cNvPr id="16" name="Picture Placeholder 12" descr="precession3_noB0line.gif"/>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19551" b="19551"/>
          <a:stretch>
            <a:fillRect/>
          </a:stretch>
        </p:blipFill>
        <p:spPr>
          <a:xfrm>
            <a:off x="1279294" y="3908860"/>
            <a:ext cx="1440000" cy="1620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pic>
      <p:sp>
        <p:nvSpPr>
          <p:cNvPr id="17" name="Up Arrow 16"/>
          <p:cNvSpPr/>
          <p:nvPr/>
        </p:nvSpPr>
        <p:spPr>
          <a:xfrm>
            <a:off x="2667000" y="3106104"/>
            <a:ext cx="612588" cy="4035778"/>
          </a:xfrm>
          <a:prstGeom prst="upArrow">
            <a:avLst/>
          </a:prstGeom>
          <a:solidFill>
            <a:srgbClr val="454545"/>
          </a:solidFill>
          <a:ln>
            <a:solidFill>
              <a:srgbClr val="45454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15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3060727886"/>
              </p:ext>
            </p:extLst>
          </p:nvPr>
        </p:nvGraphicFramePr>
        <p:xfrm>
          <a:off x="6572913" y="4352085"/>
          <a:ext cx="4779389" cy="2192149"/>
        </p:xfrm>
        <a:graphic>
          <a:graphicData uri="http://schemas.openxmlformats.org/drawingml/2006/table">
            <a:tbl>
              <a:tblPr firstRow="1" bandRow="1">
                <a:tableStyleId>{2D5ABB26-0587-4C30-8999-92F81FD0307C}</a:tableStyleId>
              </a:tblPr>
              <a:tblGrid>
                <a:gridCol w="875807">
                  <a:extLst>
                    <a:ext uri="{9D8B030D-6E8A-4147-A177-3AD203B41FA5}">
                      <a16:colId xmlns:a16="http://schemas.microsoft.com/office/drawing/2014/main" val="20000"/>
                    </a:ext>
                  </a:extLst>
                </a:gridCol>
                <a:gridCol w="3903582">
                  <a:extLst>
                    <a:ext uri="{9D8B030D-6E8A-4147-A177-3AD203B41FA5}">
                      <a16:colId xmlns:a16="http://schemas.microsoft.com/office/drawing/2014/main" val="20001"/>
                    </a:ext>
                  </a:extLst>
                </a:gridCol>
              </a:tblGrid>
              <a:tr h="762640">
                <a:tc>
                  <a:txBody>
                    <a:bodyPr/>
                    <a:lstStyle/>
                    <a:p>
                      <a:pPr algn="ctr"/>
                      <a:endParaRPr lang="en-US" sz="2000" b="0" i="0" dirty="0">
                        <a:solidFill>
                          <a:srgbClr val="595959"/>
                        </a:solidFill>
                        <a:latin typeface="Open Sans Semibold"/>
                        <a:cs typeface="Open Sans Semibold"/>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9F1B"/>
                    </a:solidFill>
                  </a:tcPr>
                </a:tc>
                <a:tc>
                  <a:txBody>
                    <a:bodyPr/>
                    <a:lstStyle/>
                    <a:p>
                      <a:pPr algn="ctr"/>
                      <a:r>
                        <a:rPr lang="en-CA" sz="2000" b="0" i="0" dirty="0">
                          <a:solidFill>
                            <a:srgbClr val="595959"/>
                          </a:solidFill>
                          <a:latin typeface="Open Sans Semibold"/>
                          <a:cs typeface="Open Sans Semibold"/>
                        </a:rPr>
                        <a:t>Resonance</a:t>
                      </a:r>
                      <a:r>
                        <a:rPr lang="en-CA" sz="2000" b="0" i="0" baseline="0" dirty="0">
                          <a:solidFill>
                            <a:srgbClr val="595959"/>
                          </a:solidFill>
                          <a:latin typeface="Open Sans Semibold"/>
                          <a:cs typeface="Open Sans Semibold"/>
                        </a:rPr>
                        <a:t> Frequency at 1T</a:t>
                      </a:r>
                      <a:endParaRPr lang="en-US" sz="2000" b="0" i="0" dirty="0">
                        <a:solidFill>
                          <a:srgbClr val="595959"/>
                        </a:solidFill>
                        <a:latin typeface="Open Sans Semibold"/>
                        <a:cs typeface="Open Sans Semibold"/>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9F1B"/>
                    </a:solidFill>
                  </a:tcPr>
                </a:tc>
                <a:extLst>
                  <a:ext uri="{0D108BD9-81ED-4DB2-BD59-A6C34878D82A}">
                    <a16:rowId xmlns:a16="http://schemas.microsoft.com/office/drawing/2014/main" val="10000"/>
                  </a:ext>
                </a:extLst>
              </a:tr>
              <a:tr h="476503">
                <a:tc>
                  <a:txBody>
                    <a:bodyPr/>
                    <a:lstStyle/>
                    <a:p>
                      <a:r>
                        <a:rPr lang="en-US" sz="2000" baseline="30000" dirty="0">
                          <a:solidFill>
                            <a:srgbClr val="000000"/>
                          </a:solidFill>
                          <a:latin typeface="Open Sans Light"/>
                          <a:cs typeface="Open Sans Light"/>
                        </a:rPr>
                        <a:t>1</a:t>
                      </a:r>
                      <a:r>
                        <a:rPr lang="en-US" sz="2000" dirty="0">
                          <a:solidFill>
                            <a:srgbClr val="000000"/>
                          </a:solidFill>
                          <a:latin typeface="Open Sans Light"/>
                          <a:cs typeface="Open Sans Light"/>
                        </a:rPr>
                        <a:t>H</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82FF">
                        <a:alpha val="25000"/>
                      </a:srgbClr>
                    </a:solidFill>
                  </a:tcPr>
                </a:tc>
                <a:tc>
                  <a:txBody>
                    <a:bodyPr/>
                    <a:lstStyle/>
                    <a:p>
                      <a:pPr algn="ctr"/>
                      <a:r>
                        <a:rPr lang="en-US" sz="2000" dirty="0">
                          <a:latin typeface="Open Sans Light"/>
                          <a:cs typeface="Open Sans Light"/>
                        </a:rPr>
                        <a:t>42.58 MHz</a:t>
                      </a:r>
                      <a:endParaRPr lang="en-US" sz="2000" dirty="0">
                        <a:solidFill>
                          <a:srgbClr val="000000"/>
                        </a:solidFill>
                        <a:latin typeface="Open Sans Light"/>
                        <a:cs typeface="Open Sans Light"/>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82FF">
                        <a:alpha val="25000"/>
                      </a:srgbClr>
                    </a:solidFill>
                  </a:tcPr>
                </a:tc>
                <a:extLst>
                  <a:ext uri="{0D108BD9-81ED-4DB2-BD59-A6C34878D82A}">
                    <a16:rowId xmlns:a16="http://schemas.microsoft.com/office/drawing/2014/main" val="10001"/>
                  </a:ext>
                </a:extLst>
              </a:tr>
              <a:tr h="476503">
                <a:tc>
                  <a:txBody>
                    <a:bodyPr/>
                    <a:lstStyle/>
                    <a:p>
                      <a:r>
                        <a:rPr lang="en-US" sz="2000" baseline="30000" dirty="0">
                          <a:solidFill>
                            <a:srgbClr val="000000"/>
                          </a:solidFill>
                          <a:latin typeface="Open Sans Light"/>
                          <a:cs typeface="Open Sans Light"/>
                        </a:rPr>
                        <a:t>39</a:t>
                      </a:r>
                      <a:r>
                        <a:rPr lang="en-US" sz="2000" dirty="0">
                          <a:solidFill>
                            <a:srgbClr val="000000"/>
                          </a:solidFill>
                          <a:latin typeface="Open Sans Light"/>
                          <a:cs typeface="Open Sans Light"/>
                        </a:rPr>
                        <a:t>K</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2000" dirty="0">
                          <a:solidFill>
                            <a:srgbClr val="000000"/>
                          </a:solidFill>
                          <a:latin typeface="Open Sans Light"/>
                          <a:cs typeface="Open Sans Light"/>
                        </a:rPr>
                        <a:t>1.99 MHz</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76503">
                <a:tc>
                  <a:txBody>
                    <a:bodyPr/>
                    <a:lstStyle/>
                    <a:p>
                      <a:r>
                        <a:rPr lang="en-US" sz="2000" baseline="30000" dirty="0">
                          <a:solidFill>
                            <a:srgbClr val="000000"/>
                          </a:solidFill>
                          <a:latin typeface="Open Sans Light"/>
                          <a:cs typeface="Open Sans Light"/>
                        </a:rPr>
                        <a:t>23</a:t>
                      </a:r>
                      <a:r>
                        <a:rPr lang="en-US" sz="2000" dirty="0">
                          <a:solidFill>
                            <a:srgbClr val="000000"/>
                          </a:solidFill>
                          <a:latin typeface="Open Sans Light"/>
                          <a:cs typeface="Open Sans Light"/>
                        </a:rPr>
                        <a:t>Na</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2000" dirty="0">
                          <a:solidFill>
                            <a:srgbClr val="000000"/>
                          </a:solidFill>
                          <a:latin typeface="Open Sans Light"/>
                          <a:cs typeface="Open Sans Light"/>
                        </a:rPr>
                        <a:t>11.262 MHz</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379746" y="-367008"/>
            <a:ext cx="4682038" cy="3443542"/>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7755" y="1495878"/>
            <a:ext cx="4272143" cy="1446550"/>
          </a:xfrm>
          <a:prstGeom prst="rect">
            <a:avLst/>
          </a:prstGeom>
          <a:noFill/>
        </p:spPr>
        <p:txBody>
          <a:bodyPr wrap="none" rtlCol="0">
            <a:spAutoFit/>
          </a:bodyPr>
          <a:lstStyle/>
          <a:p>
            <a:r>
              <a:rPr lang="en-US" sz="4400" dirty="0">
                <a:solidFill>
                  <a:srgbClr val="FF9F1B"/>
                </a:solidFill>
                <a:latin typeface="Nexa Bold" charset="0"/>
                <a:ea typeface="Nexa Bold" charset="0"/>
                <a:cs typeface="Nexa Bold" charset="0"/>
              </a:rPr>
              <a:t>RESONANCE</a:t>
            </a:r>
          </a:p>
          <a:p>
            <a:r>
              <a:rPr lang="en-US" sz="4400" dirty="0">
                <a:solidFill>
                  <a:schemeClr val="tx1">
                    <a:lumMod val="75000"/>
                    <a:lumOff val="25000"/>
                  </a:schemeClr>
                </a:solidFill>
                <a:latin typeface="Nexa Bold" charset="0"/>
                <a:ea typeface="Nexa Bold" charset="0"/>
                <a:cs typeface="Nexa Bold" charset="0"/>
              </a:rPr>
              <a:t>FREQUENCIES</a:t>
            </a:r>
          </a:p>
        </p:txBody>
      </p:sp>
      <p:sp>
        <p:nvSpPr>
          <p:cNvPr id="7" name="Rectangle 6"/>
          <p:cNvSpPr/>
          <p:nvPr/>
        </p:nvSpPr>
        <p:spPr>
          <a:xfrm>
            <a:off x="6572913" y="3143722"/>
            <a:ext cx="4779389" cy="830997"/>
          </a:xfrm>
          <a:prstGeom prst="rect">
            <a:avLst/>
          </a:prstGeom>
        </p:spPr>
        <p:txBody>
          <a:bodyPr wrap="square">
            <a:spAutoFit/>
          </a:bodyPr>
          <a:lstStyle/>
          <a:p>
            <a:pPr algn="ctr"/>
            <a:r>
              <a:rPr lang="en-US" sz="2400" dirty="0">
                <a:latin typeface="Roboto Light"/>
                <a:cs typeface="Roboto Light"/>
              </a:rPr>
              <a:t>Each particle </a:t>
            </a:r>
            <a:r>
              <a:rPr lang="en-US" sz="2400" dirty="0" err="1">
                <a:latin typeface="Roboto Light"/>
                <a:cs typeface="Roboto Light"/>
              </a:rPr>
              <a:t>precesses</a:t>
            </a:r>
            <a:r>
              <a:rPr lang="en-US" sz="2400" dirty="0">
                <a:latin typeface="Roboto Light"/>
                <a:cs typeface="Roboto Light"/>
              </a:rPr>
              <a:t> at its own resonance frequency. </a:t>
            </a:r>
          </a:p>
        </p:txBody>
      </p:sp>
      <p:graphicFrame>
        <p:nvGraphicFramePr>
          <p:cNvPr id="20" name="Table 19"/>
          <p:cNvGraphicFramePr>
            <a:graphicFrameLocks noGrp="1"/>
          </p:cNvGraphicFramePr>
          <p:nvPr>
            <p:extLst>
              <p:ext uri="{D42A27DB-BD31-4B8C-83A1-F6EECF244321}">
                <p14:modId xmlns:p14="http://schemas.microsoft.com/office/powerpoint/2010/main" val="1827637101"/>
              </p:ext>
            </p:extLst>
          </p:nvPr>
        </p:nvGraphicFramePr>
        <p:xfrm>
          <a:off x="6572913" y="4352085"/>
          <a:ext cx="4779389" cy="2192149"/>
        </p:xfrm>
        <a:graphic>
          <a:graphicData uri="http://schemas.openxmlformats.org/drawingml/2006/table">
            <a:tbl>
              <a:tblPr firstRow="1" bandRow="1">
                <a:tableStyleId>{2D5ABB26-0587-4C30-8999-92F81FD0307C}</a:tableStyleId>
              </a:tblPr>
              <a:tblGrid>
                <a:gridCol w="875807">
                  <a:extLst>
                    <a:ext uri="{9D8B030D-6E8A-4147-A177-3AD203B41FA5}">
                      <a16:colId xmlns:a16="http://schemas.microsoft.com/office/drawing/2014/main" val="20000"/>
                    </a:ext>
                  </a:extLst>
                </a:gridCol>
                <a:gridCol w="3903582">
                  <a:extLst>
                    <a:ext uri="{9D8B030D-6E8A-4147-A177-3AD203B41FA5}">
                      <a16:colId xmlns:a16="http://schemas.microsoft.com/office/drawing/2014/main" val="20001"/>
                    </a:ext>
                  </a:extLst>
                </a:gridCol>
              </a:tblGrid>
              <a:tr h="762640">
                <a:tc>
                  <a:txBody>
                    <a:bodyPr/>
                    <a:lstStyle/>
                    <a:p>
                      <a:pPr algn="ctr"/>
                      <a:endParaRPr lang="en-US" sz="1600" b="0" i="0" dirty="0">
                        <a:solidFill>
                          <a:srgbClr val="595959"/>
                        </a:solidFill>
                        <a:latin typeface="Open Sans Semibold"/>
                        <a:cs typeface="Open Sans Semibold"/>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9F1B"/>
                    </a:solidFill>
                  </a:tcPr>
                </a:tc>
                <a:tc>
                  <a:txBody>
                    <a:bodyPr/>
                    <a:lstStyle/>
                    <a:p>
                      <a:pPr algn="ctr"/>
                      <a:r>
                        <a:rPr lang="en-CA" sz="1600" b="0" i="0" dirty="0">
                          <a:solidFill>
                            <a:srgbClr val="595959"/>
                          </a:solidFill>
                          <a:latin typeface="Open Sans Semibold"/>
                          <a:cs typeface="Open Sans Semibold"/>
                        </a:rPr>
                        <a:t>Resonance</a:t>
                      </a:r>
                      <a:r>
                        <a:rPr lang="en-CA" sz="1600" b="0" i="0" baseline="0" dirty="0">
                          <a:solidFill>
                            <a:srgbClr val="595959"/>
                          </a:solidFill>
                          <a:latin typeface="Open Sans Semibold"/>
                          <a:cs typeface="Open Sans Semibold"/>
                        </a:rPr>
                        <a:t> Frequency at 1T</a:t>
                      </a:r>
                      <a:endParaRPr lang="en-US" sz="1600" b="0" i="0" dirty="0">
                        <a:solidFill>
                          <a:srgbClr val="595959"/>
                        </a:solidFill>
                        <a:latin typeface="Open Sans Semibold"/>
                        <a:cs typeface="Open Sans Semibold"/>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9F1B"/>
                    </a:solidFill>
                  </a:tcPr>
                </a:tc>
                <a:extLst>
                  <a:ext uri="{0D108BD9-81ED-4DB2-BD59-A6C34878D82A}">
                    <a16:rowId xmlns:a16="http://schemas.microsoft.com/office/drawing/2014/main" val="10000"/>
                  </a:ext>
                </a:extLst>
              </a:tr>
              <a:tr h="476503">
                <a:tc>
                  <a:txBody>
                    <a:bodyPr/>
                    <a:lstStyle/>
                    <a:p>
                      <a:r>
                        <a:rPr lang="en-US" sz="1600" baseline="30000" dirty="0">
                          <a:solidFill>
                            <a:srgbClr val="000000"/>
                          </a:solidFill>
                          <a:latin typeface="Open Sans Light"/>
                          <a:cs typeface="Open Sans Light"/>
                        </a:rPr>
                        <a:t>1</a:t>
                      </a:r>
                      <a:r>
                        <a:rPr lang="en-US" sz="1600" dirty="0">
                          <a:solidFill>
                            <a:srgbClr val="000000"/>
                          </a:solidFill>
                          <a:latin typeface="Open Sans Light"/>
                          <a:cs typeface="Open Sans Light"/>
                        </a:rPr>
                        <a:t>H</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1600" dirty="0">
                          <a:latin typeface="Open Sans Light"/>
                          <a:cs typeface="Open Sans Light"/>
                        </a:rPr>
                        <a:t>42.58 MHz</a:t>
                      </a:r>
                      <a:endParaRPr lang="en-US" sz="1600" dirty="0">
                        <a:solidFill>
                          <a:srgbClr val="000000"/>
                        </a:solidFill>
                        <a:latin typeface="Open Sans Light"/>
                        <a:cs typeface="Open Sans Light"/>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76503">
                <a:tc>
                  <a:txBody>
                    <a:bodyPr/>
                    <a:lstStyle/>
                    <a:p>
                      <a:r>
                        <a:rPr lang="en-US" sz="1600" baseline="30000" dirty="0">
                          <a:solidFill>
                            <a:srgbClr val="000000"/>
                          </a:solidFill>
                          <a:latin typeface="Open Sans Light"/>
                          <a:cs typeface="Open Sans Light"/>
                        </a:rPr>
                        <a:t>39</a:t>
                      </a:r>
                      <a:r>
                        <a:rPr lang="en-US" sz="1600" dirty="0">
                          <a:solidFill>
                            <a:srgbClr val="000000"/>
                          </a:solidFill>
                          <a:latin typeface="Open Sans Light"/>
                          <a:cs typeface="Open Sans Light"/>
                        </a:rPr>
                        <a:t>K</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1600" dirty="0">
                          <a:solidFill>
                            <a:srgbClr val="000000"/>
                          </a:solidFill>
                          <a:latin typeface="Open Sans Light"/>
                          <a:cs typeface="Open Sans Light"/>
                        </a:rPr>
                        <a:t>1.99 MHz</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76503">
                <a:tc>
                  <a:txBody>
                    <a:bodyPr/>
                    <a:lstStyle/>
                    <a:p>
                      <a:r>
                        <a:rPr lang="en-US" sz="1600" baseline="30000" dirty="0">
                          <a:solidFill>
                            <a:srgbClr val="000000"/>
                          </a:solidFill>
                          <a:latin typeface="Open Sans Light"/>
                          <a:cs typeface="Open Sans Light"/>
                        </a:rPr>
                        <a:t>23</a:t>
                      </a:r>
                      <a:r>
                        <a:rPr lang="en-US" sz="1600" dirty="0">
                          <a:solidFill>
                            <a:srgbClr val="000000"/>
                          </a:solidFill>
                          <a:latin typeface="Open Sans Light"/>
                          <a:cs typeface="Open Sans Light"/>
                        </a:rPr>
                        <a:t>Na</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1600" dirty="0">
                          <a:solidFill>
                            <a:srgbClr val="000000"/>
                          </a:solidFill>
                          <a:latin typeface="Open Sans Light"/>
                          <a:cs typeface="Open Sans Light"/>
                        </a:rPr>
                        <a:t>11.262 MHz</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pic>
        <p:nvPicPr>
          <p:cNvPr id="28" name="Picture Placeholder 12" descr="precession3_noB0line.gif"/>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19551" b="19551"/>
          <a:stretch>
            <a:fillRect/>
          </a:stretch>
        </p:blipFill>
        <p:spPr>
          <a:xfrm>
            <a:off x="1279294" y="3908860"/>
            <a:ext cx="1440000" cy="1620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pic>
      <p:sp>
        <p:nvSpPr>
          <p:cNvPr id="29" name="Up Arrow 28"/>
          <p:cNvSpPr/>
          <p:nvPr/>
        </p:nvSpPr>
        <p:spPr>
          <a:xfrm>
            <a:off x="2667000" y="3106104"/>
            <a:ext cx="612588" cy="4035778"/>
          </a:xfrm>
          <a:prstGeom prst="upArrow">
            <a:avLst/>
          </a:prstGeom>
          <a:solidFill>
            <a:srgbClr val="454545"/>
          </a:solidFill>
          <a:ln>
            <a:solidFill>
              <a:srgbClr val="45454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Placeholder 23" descr="ezgif.com-gif-maker.gif"/>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t="19551" b="19551"/>
          <a:stretch>
            <a:fillRect/>
          </a:stretch>
        </p:blipFill>
        <p:spPr>
          <a:xfrm>
            <a:off x="3227294" y="3908860"/>
            <a:ext cx="1440000" cy="1620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pic>
    </p:spTree>
    <p:extLst>
      <p:ext uri="{BB962C8B-B14F-4D97-AF65-F5344CB8AC3E}">
        <p14:creationId xmlns:p14="http://schemas.microsoft.com/office/powerpoint/2010/main" val="180983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10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Picture Placeholder 23" descr="ezgif.com-gif-maker.gif"/>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19551" b="19551"/>
          <a:stretch>
            <a:fillRect/>
          </a:stretch>
        </p:blipFill>
        <p:spPr>
          <a:xfrm rot="1860000">
            <a:off x="2147147" y="255132"/>
            <a:ext cx="1440000" cy="1620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pic>
      <p:pic>
        <p:nvPicPr>
          <p:cNvPr id="133" name="Picture Placeholder 23" descr="ezgif.com-gif-maker.gif"/>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19551" b="19551"/>
          <a:stretch>
            <a:fillRect/>
          </a:stretch>
        </p:blipFill>
        <p:spPr>
          <a:xfrm rot="1860000">
            <a:off x="595335" y="1192367"/>
            <a:ext cx="1440000" cy="1620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pic>
      <p:pic>
        <p:nvPicPr>
          <p:cNvPr id="134" name="Picture Placeholder 23" descr="ezgif.com-gif-maker.gif"/>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19551" b="19551"/>
          <a:stretch>
            <a:fillRect/>
          </a:stretch>
        </p:blipFill>
        <p:spPr>
          <a:xfrm rot="1860000">
            <a:off x="906106" y="2813724"/>
            <a:ext cx="1440000" cy="1620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pic>
      <p:sp>
        <p:nvSpPr>
          <p:cNvPr id="3" name="Up Arrow 2"/>
          <p:cNvSpPr/>
          <p:nvPr/>
        </p:nvSpPr>
        <p:spPr>
          <a:xfrm rot="1860000">
            <a:off x="2294095" y="-693090"/>
            <a:ext cx="1957294" cy="9709321"/>
          </a:xfrm>
          <a:prstGeom prst="upArrow">
            <a:avLst/>
          </a:prstGeom>
          <a:solidFill>
            <a:srgbClr val="454545"/>
          </a:solidFill>
          <a:ln>
            <a:solidFill>
              <a:srgbClr val="45454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8052144"/>
      </p:ext>
    </p:extLst>
  </p:cSld>
  <p:clrMapOvr>
    <a:masterClrMapping/>
  </p:clrMapOvr>
  <p:transition spd="slow">
    <p:strips dir="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Picture Placeholder 23" descr="ezgif.com-gif-maker.gif"/>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19551" b="19551"/>
          <a:stretch>
            <a:fillRect/>
          </a:stretch>
        </p:blipFill>
        <p:spPr>
          <a:xfrm rot="7260000">
            <a:off x="2180019" y="392591"/>
            <a:ext cx="1440000" cy="1620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pic>
      <p:pic>
        <p:nvPicPr>
          <p:cNvPr id="136" name="Picture Placeholder 23" descr="ezgif.com-gif-maker.gif"/>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19551" b="19551"/>
          <a:stretch>
            <a:fillRect/>
          </a:stretch>
        </p:blipFill>
        <p:spPr>
          <a:xfrm rot="7260000">
            <a:off x="628207" y="1329826"/>
            <a:ext cx="1440000" cy="1620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pic>
      <p:pic>
        <p:nvPicPr>
          <p:cNvPr id="137" name="Picture Placeholder 23" descr="ezgif.com-gif-maker.gif"/>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19551" b="19551"/>
          <a:stretch>
            <a:fillRect/>
          </a:stretch>
        </p:blipFill>
        <p:spPr>
          <a:xfrm rot="7260000">
            <a:off x="938978" y="2951183"/>
            <a:ext cx="1440000" cy="1620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pic>
      <p:grpSp>
        <p:nvGrpSpPr>
          <p:cNvPr id="6" name="Group 5"/>
          <p:cNvGrpSpPr/>
          <p:nvPr/>
        </p:nvGrpSpPr>
        <p:grpSpPr>
          <a:xfrm>
            <a:off x="-1484948" y="358837"/>
            <a:ext cx="5723494" cy="4330019"/>
            <a:chOff x="-1484948" y="358837"/>
            <a:chExt cx="5723494" cy="4330019"/>
          </a:xfrm>
        </p:grpSpPr>
        <p:grpSp>
          <p:nvGrpSpPr>
            <p:cNvPr id="7" name="Group 6"/>
            <p:cNvGrpSpPr/>
            <p:nvPr/>
          </p:nvGrpSpPr>
          <p:grpSpPr>
            <a:xfrm>
              <a:off x="-1484948" y="358837"/>
              <a:ext cx="5723494" cy="3056851"/>
              <a:chOff x="-1484948" y="358837"/>
              <a:chExt cx="5723494" cy="3056851"/>
            </a:xfrm>
          </p:grpSpPr>
          <p:pic>
            <p:nvPicPr>
              <p:cNvPr id="5" name="Picture 4"/>
              <p:cNvPicPr>
                <a:picLocks noChangeAspect="1"/>
              </p:cNvPicPr>
              <p:nvPr/>
            </p:nvPicPr>
            <p:blipFill>
              <a:blip r:embed="rId4">
                <a:alphaModFix amt="46000"/>
                <a:extLst>
                  <a:ext uri="{28A0092B-C50C-407E-A947-70E740481C1C}">
                    <a14:useLocalDpi xmlns:a14="http://schemas.microsoft.com/office/drawing/2010/main" val="0"/>
                  </a:ext>
                </a:extLst>
              </a:blip>
              <a:stretch>
                <a:fillRect/>
              </a:stretch>
            </p:blipFill>
            <p:spPr>
              <a:xfrm rot="2400000" flipV="1">
                <a:off x="71928" y="774153"/>
                <a:ext cx="3873782" cy="451314"/>
              </a:xfrm>
              <a:prstGeom prst="rect">
                <a:avLst/>
              </a:prstGeom>
            </p:spPr>
          </p:pic>
          <p:pic>
            <p:nvPicPr>
              <p:cNvPr id="36" name="Picture 35"/>
              <p:cNvPicPr>
                <a:picLocks noChangeAspect="1"/>
              </p:cNvPicPr>
              <p:nvPr/>
            </p:nvPicPr>
            <p:blipFill>
              <a:blip r:embed="rId4">
                <a:alphaModFix amt="52000"/>
                <a:extLst>
                  <a:ext uri="{28A0092B-C50C-407E-A947-70E740481C1C}">
                    <a14:useLocalDpi xmlns:a14="http://schemas.microsoft.com/office/drawing/2010/main" val="0"/>
                  </a:ext>
                </a:extLst>
              </a:blip>
              <a:stretch>
                <a:fillRect/>
              </a:stretch>
            </p:blipFill>
            <p:spPr>
              <a:xfrm rot="2400000" flipV="1">
                <a:off x="-277787" y="1185823"/>
                <a:ext cx="3936368" cy="458606"/>
              </a:xfrm>
              <a:prstGeom prst="rect">
                <a:avLst/>
              </a:prstGeom>
            </p:spPr>
          </p:pic>
          <p:pic>
            <p:nvPicPr>
              <p:cNvPr id="37" name="Picture 36"/>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rot="2400000" flipV="1">
                <a:off x="-732010" y="1601139"/>
                <a:ext cx="3936368" cy="458606"/>
              </a:xfrm>
              <a:prstGeom prst="rect">
                <a:avLst/>
              </a:prstGeom>
            </p:spPr>
          </p:pic>
          <p:pic>
            <p:nvPicPr>
              <p:cNvPr id="38" name="Picture 37"/>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rot="2400000" flipV="1">
                <a:off x="-905239" y="2020101"/>
                <a:ext cx="3873782" cy="451314"/>
              </a:xfrm>
              <a:prstGeom prst="rect">
                <a:avLst/>
              </a:prstGeom>
            </p:spPr>
          </p:pic>
          <p:pic>
            <p:nvPicPr>
              <p:cNvPr id="39" name="Picture 38"/>
              <p:cNvPicPr>
                <a:picLocks noChangeAspect="1"/>
              </p:cNvPicPr>
              <p:nvPr/>
            </p:nvPicPr>
            <p:blipFill>
              <a:blip r:embed="rId4">
                <a:alphaModFix amt="48000"/>
                <a:extLst>
                  <a:ext uri="{28A0092B-C50C-407E-A947-70E740481C1C}">
                    <a14:useLocalDpi xmlns:a14="http://schemas.microsoft.com/office/drawing/2010/main" val="0"/>
                  </a:ext>
                </a:extLst>
              </a:blip>
              <a:stretch>
                <a:fillRect/>
              </a:stretch>
            </p:blipFill>
            <p:spPr>
              <a:xfrm rot="2400000" flipV="1">
                <a:off x="364764" y="358837"/>
                <a:ext cx="3873782" cy="451314"/>
              </a:xfrm>
              <a:prstGeom prst="rect">
                <a:avLst/>
              </a:prstGeom>
            </p:spPr>
          </p:pic>
          <p:pic>
            <p:nvPicPr>
              <p:cNvPr id="47" name="Picture 46"/>
              <p:cNvPicPr>
                <a:picLocks noChangeAspect="1"/>
              </p:cNvPicPr>
              <p:nvPr/>
            </p:nvPicPr>
            <p:blipFill>
              <a:blip r:embed="rId4">
                <a:alphaModFix amt="46000"/>
                <a:extLst>
                  <a:ext uri="{28A0092B-C50C-407E-A947-70E740481C1C}">
                    <a14:useLocalDpi xmlns:a14="http://schemas.microsoft.com/office/drawing/2010/main" val="0"/>
                  </a:ext>
                </a:extLst>
              </a:blip>
              <a:stretch>
                <a:fillRect/>
              </a:stretch>
            </p:blipFill>
            <p:spPr>
              <a:xfrm rot="2400000" flipV="1">
                <a:off x="-1216010" y="2471321"/>
                <a:ext cx="3873782" cy="451314"/>
              </a:xfrm>
              <a:prstGeom prst="rect">
                <a:avLst/>
              </a:prstGeom>
            </p:spPr>
          </p:pic>
          <p:pic>
            <p:nvPicPr>
              <p:cNvPr id="48" name="Picture 47"/>
              <p:cNvPicPr>
                <a:picLocks noChangeAspect="1"/>
              </p:cNvPicPr>
              <p:nvPr/>
            </p:nvPicPr>
            <p:blipFill>
              <a:blip r:embed="rId4">
                <a:alphaModFix amt="46000"/>
                <a:extLst>
                  <a:ext uri="{28A0092B-C50C-407E-A947-70E740481C1C}">
                    <a14:useLocalDpi xmlns:a14="http://schemas.microsoft.com/office/drawing/2010/main" val="0"/>
                  </a:ext>
                </a:extLst>
              </a:blip>
              <a:stretch>
                <a:fillRect/>
              </a:stretch>
            </p:blipFill>
            <p:spPr>
              <a:xfrm rot="2400000" flipV="1">
                <a:off x="-1484948" y="2964374"/>
                <a:ext cx="3873782" cy="451314"/>
              </a:xfrm>
              <a:prstGeom prst="rect">
                <a:avLst/>
              </a:prstGeom>
            </p:spPr>
          </p:pic>
        </p:grpSp>
        <p:sp>
          <p:nvSpPr>
            <p:cNvPr id="8" name="TextBox 7"/>
            <p:cNvSpPr txBox="1"/>
            <p:nvPr/>
          </p:nvSpPr>
          <p:spPr>
            <a:xfrm>
              <a:off x="340626" y="4042525"/>
              <a:ext cx="659781" cy="646331"/>
            </a:xfrm>
            <a:prstGeom prst="rect">
              <a:avLst/>
            </a:prstGeom>
            <a:noFill/>
          </p:spPr>
          <p:txBody>
            <a:bodyPr wrap="none" rtlCol="0">
              <a:spAutoFit/>
            </a:bodyPr>
            <a:lstStyle/>
            <a:p>
              <a:r>
                <a:rPr lang="en-US" sz="3600" dirty="0">
                  <a:solidFill>
                    <a:srgbClr val="0082FF"/>
                  </a:solidFill>
                  <a:latin typeface="Open Sans"/>
                  <a:cs typeface="Open Sans"/>
                </a:rPr>
                <a:t>B</a:t>
              </a:r>
              <a:r>
                <a:rPr lang="en-US" sz="3600" baseline="-25000" dirty="0">
                  <a:solidFill>
                    <a:srgbClr val="0082FF"/>
                  </a:solidFill>
                  <a:latin typeface="Open Sans"/>
                  <a:cs typeface="Open Sans"/>
                </a:rPr>
                <a:t>1</a:t>
              </a:r>
            </a:p>
          </p:txBody>
        </p:sp>
      </p:grpSp>
      <p:sp>
        <p:nvSpPr>
          <p:cNvPr id="3" name="Up Arrow 2"/>
          <p:cNvSpPr/>
          <p:nvPr/>
        </p:nvSpPr>
        <p:spPr>
          <a:xfrm rot="1860000">
            <a:off x="2294095" y="-693090"/>
            <a:ext cx="1957294" cy="9709321"/>
          </a:xfrm>
          <a:prstGeom prst="upArrow">
            <a:avLst/>
          </a:prstGeom>
          <a:solidFill>
            <a:srgbClr val="454545"/>
          </a:solidFill>
          <a:ln>
            <a:solidFill>
              <a:srgbClr val="45454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6544242" y="1767850"/>
            <a:ext cx="4995710" cy="2062103"/>
          </a:xfrm>
          <a:prstGeom prst="rect">
            <a:avLst/>
          </a:prstGeom>
          <a:solidFill>
            <a:schemeClr val="bg1"/>
          </a:solidFill>
        </p:spPr>
        <p:txBody>
          <a:bodyPr wrap="square" rtlCol="0">
            <a:spAutoFit/>
          </a:bodyPr>
          <a:lstStyle/>
          <a:p>
            <a:pPr algn="ctr"/>
            <a:r>
              <a:rPr lang="en-US" sz="3200" b="1" dirty="0">
                <a:latin typeface="Nexa"/>
                <a:cs typeface="Nexa"/>
              </a:rPr>
              <a:t>A </a:t>
            </a:r>
            <a:r>
              <a:rPr lang="en-US" sz="3200" b="1" dirty="0">
                <a:solidFill>
                  <a:srgbClr val="FF9F1B"/>
                </a:solidFill>
                <a:latin typeface="Nexa"/>
                <a:cs typeface="Nexa"/>
              </a:rPr>
              <a:t>RADIO WAVE </a:t>
            </a:r>
            <a:r>
              <a:rPr lang="en-US" sz="3200" b="1" dirty="0">
                <a:latin typeface="Nexa"/>
                <a:cs typeface="Nexa"/>
              </a:rPr>
              <a:t>AT THE </a:t>
            </a:r>
            <a:r>
              <a:rPr lang="en-US" sz="3200" b="1" dirty="0">
                <a:solidFill>
                  <a:srgbClr val="0082FF"/>
                </a:solidFill>
                <a:latin typeface="Nexa"/>
                <a:cs typeface="Nexa"/>
              </a:rPr>
              <a:t>LARMOR FREQUENCY </a:t>
            </a:r>
            <a:r>
              <a:rPr lang="en-US" sz="3200" b="1" dirty="0">
                <a:latin typeface="Nexa"/>
                <a:cs typeface="Nexa"/>
              </a:rPr>
              <a:t>`KNOCKS’ OVER THE PARTICLES</a:t>
            </a:r>
          </a:p>
        </p:txBody>
      </p:sp>
    </p:spTree>
    <p:extLst>
      <p:ext uri="{BB962C8B-B14F-4D97-AF65-F5344CB8AC3E}">
        <p14:creationId xmlns:p14="http://schemas.microsoft.com/office/powerpoint/2010/main" val="496968191"/>
      </p:ext>
    </p:extLst>
  </p:cSld>
  <p:clrMapOvr>
    <a:masterClrMapping/>
  </p:clrMapOvr>
  <p:transition spd="slow">
    <p:strips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MRIpicture-01-01.pn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099" b="-16099"/>
          <a:stretch>
            <a:fillRect/>
          </a:stretch>
        </p:blipFill>
        <p:spPr>
          <a:ln>
            <a:solidFill>
              <a:srgbClr val="FF9F1B"/>
            </a:solidFill>
          </a:ln>
        </p:spPr>
      </p:pic>
      <p:sp>
        <p:nvSpPr>
          <p:cNvPr id="3" name="Picture Placeholder 2"/>
          <p:cNvSpPr>
            <a:spLocks noGrp="1"/>
          </p:cNvSpPr>
          <p:nvPr>
            <p:ph type="pic" sz="quarter" idx="11"/>
          </p:nvPr>
        </p:nvSpPr>
        <p:spPr>
          <a:solidFill>
            <a:srgbClr val="FF9F1B"/>
          </a:solidFill>
        </p:spPr>
      </p:sp>
      <p:pic>
        <p:nvPicPr>
          <p:cNvPr id="9" name="Picture Placeholder 8" descr="MRIpicture-01.png"/>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6099" b="-16099"/>
          <a:stretch>
            <a:fillRect/>
          </a:stretch>
        </p:blipFill>
        <p:spPr>
          <a:ln>
            <a:solidFill>
              <a:srgbClr val="FF9F1B"/>
            </a:solidFill>
          </a:ln>
        </p:spPr>
      </p:pic>
      <p:pic>
        <p:nvPicPr>
          <p:cNvPr id="10" name="Picture Placeholder 9" descr="MRIpicture_aligned_blackB0-01.png"/>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16099" b="-16099"/>
          <a:stretch>
            <a:fillRect/>
          </a:stretch>
        </p:blipFill>
        <p:spPr>
          <a:ln>
            <a:solidFill>
              <a:srgbClr val="FF9F1B"/>
            </a:solidFill>
          </a:ln>
        </p:spPr>
      </p:pic>
      <p:pic>
        <p:nvPicPr>
          <p:cNvPr id="11" name="Picture Placeholder 10" descr="MRIpicture_flipped-01.png"/>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t="-16099" b="-16099"/>
          <a:stretch>
            <a:fillRect/>
          </a:stretch>
        </p:blipFill>
        <p:spPr>
          <a:ln>
            <a:solidFill>
              <a:srgbClr val="FF9F1B"/>
            </a:solidFill>
          </a:ln>
        </p:spPr>
      </p:pic>
      <p:pic>
        <p:nvPicPr>
          <p:cNvPr id="12" name="Picture Placeholder 11" descr="MRIpicture_release-01.png"/>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t="-16099" b="-16099"/>
          <a:stretch>
            <a:fillRect/>
          </a:stretch>
        </p:blipFill>
        <p:spPr>
          <a:ln>
            <a:solidFill>
              <a:srgbClr val="FF9F1B"/>
            </a:solidFill>
          </a:ln>
        </p:spPr>
      </p:pic>
      <p:sp>
        <p:nvSpPr>
          <p:cNvPr id="13" name="TextBox 12"/>
          <p:cNvSpPr txBox="1"/>
          <p:nvPr/>
        </p:nvSpPr>
        <p:spPr>
          <a:xfrm>
            <a:off x="6786468" y="1670873"/>
            <a:ext cx="1506258" cy="830997"/>
          </a:xfrm>
          <a:prstGeom prst="rect">
            <a:avLst/>
          </a:prstGeom>
          <a:noFill/>
        </p:spPr>
        <p:txBody>
          <a:bodyPr wrap="none" rtlCol="0">
            <a:spAutoFit/>
          </a:bodyPr>
          <a:lstStyle/>
          <a:p>
            <a:pPr algn="ctr"/>
            <a:r>
              <a:rPr lang="en-US" sz="2400" dirty="0">
                <a:latin typeface="Nexa Bold" charset="0"/>
                <a:ea typeface="Nexa Bold" charset="0"/>
                <a:cs typeface="Nexa Bold" charset="0"/>
              </a:rPr>
              <a:t>WHAT IS</a:t>
            </a:r>
          </a:p>
          <a:p>
            <a:pPr algn="ctr"/>
            <a:r>
              <a:rPr lang="en-US" sz="2400" dirty="0">
                <a:solidFill>
                  <a:schemeClr val="bg1"/>
                </a:solidFill>
                <a:latin typeface="Nexa Bold" charset="0"/>
                <a:ea typeface="Nexa Bold" charset="0"/>
                <a:cs typeface="Nexa Bold" charset="0"/>
              </a:rPr>
              <a:t>MRI?</a:t>
            </a:r>
          </a:p>
        </p:txBody>
      </p:sp>
      <p:sp>
        <p:nvSpPr>
          <p:cNvPr id="14" name="Rectangle 13"/>
          <p:cNvSpPr/>
          <p:nvPr/>
        </p:nvSpPr>
        <p:spPr>
          <a:xfrm>
            <a:off x="1037967" y="1076335"/>
            <a:ext cx="2353679" cy="4031873"/>
          </a:xfrm>
          <a:prstGeom prst="rect">
            <a:avLst/>
          </a:prstGeom>
        </p:spPr>
        <p:txBody>
          <a:bodyPr wrap="square">
            <a:spAutoFit/>
          </a:bodyPr>
          <a:lstStyle/>
          <a:p>
            <a:r>
              <a:rPr lang="en-US" sz="1600" dirty="0">
                <a:latin typeface="Roboto Medium"/>
                <a:cs typeface="Roboto Medium"/>
              </a:rPr>
              <a:t>Magnetic Resonance Imaging </a:t>
            </a:r>
            <a:r>
              <a:rPr lang="en-US" sz="1600" dirty="0">
                <a:latin typeface="Roboto Light"/>
                <a:cs typeface="Roboto Light"/>
              </a:rPr>
              <a:t>uses a strong electromagnet to create a magnetic field. Protons within hydrogen atoms align with the magnetic field. Radio waves knock the protons out of alignment, which causes the protons to absorb the energy. As the protons return to alignment, they release the energy which is the MR signal..</a:t>
            </a:r>
          </a:p>
        </p:txBody>
      </p:sp>
      <p:cxnSp>
        <p:nvCxnSpPr>
          <p:cNvPr id="15" name="Straight Connector 14"/>
          <p:cNvCxnSpPr/>
          <p:nvPr/>
        </p:nvCxnSpPr>
        <p:spPr>
          <a:xfrm flipH="1">
            <a:off x="1136802" y="5301558"/>
            <a:ext cx="691764"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6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Picture Placeholder 23" descr="ezgif.com-gif-maker.gif"/>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19551" b="19551"/>
          <a:stretch>
            <a:fillRect/>
          </a:stretch>
        </p:blipFill>
        <p:spPr>
          <a:xfrm rot="1860000">
            <a:off x="2147147" y="255132"/>
            <a:ext cx="1440000" cy="1620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pic>
      <p:pic>
        <p:nvPicPr>
          <p:cNvPr id="133" name="Picture Placeholder 23" descr="ezgif.com-gif-maker.gif"/>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19551" b="19551"/>
          <a:stretch>
            <a:fillRect/>
          </a:stretch>
        </p:blipFill>
        <p:spPr>
          <a:xfrm rot="1860000">
            <a:off x="595335" y="1192367"/>
            <a:ext cx="1440000" cy="1620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pic>
      <p:pic>
        <p:nvPicPr>
          <p:cNvPr id="134" name="Picture Placeholder 23" descr="ezgif.com-gif-maker.gif"/>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19551" b="19551"/>
          <a:stretch>
            <a:fillRect/>
          </a:stretch>
        </p:blipFill>
        <p:spPr>
          <a:xfrm rot="1860000">
            <a:off x="906106" y="2813724"/>
            <a:ext cx="1440000" cy="1620000"/>
          </a:xfrm>
          <a:custGeom>
            <a:avLst/>
            <a:gdLst>
              <a:gd name="connsiteX0" fmla="*/ 0 w 3048000"/>
              <a:gd name="connsiteY0" fmla="*/ 0 h 3429000"/>
              <a:gd name="connsiteX1" fmla="*/ 3048000 w 3048000"/>
              <a:gd name="connsiteY1" fmla="*/ 0 h 3429000"/>
              <a:gd name="connsiteX2" fmla="*/ 3048000 w 3048000"/>
              <a:gd name="connsiteY2" fmla="*/ 3429000 h 3429000"/>
              <a:gd name="connsiteX3" fmla="*/ 0 w 304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048000" h="3429000">
                <a:moveTo>
                  <a:pt x="0" y="0"/>
                </a:moveTo>
                <a:lnTo>
                  <a:pt x="3048000" y="0"/>
                </a:lnTo>
                <a:lnTo>
                  <a:pt x="3048000" y="3429000"/>
                </a:lnTo>
                <a:lnTo>
                  <a:pt x="0" y="3429000"/>
                </a:lnTo>
                <a:close/>
              </a:path>
            </a:pathLst>
          </a:custGeom>
        </p:spPr>
      </p:pic>
      <p:sp>
        <p:nvSpPr>
          <p:cNvPr id="8" name="TextBox 7"/>
          <p:cNvSpPr txBox="1"/>
          <p:nvPr/>
        </p:nvSpPr>
        <p:spPr>
          <a:xfrm>
            <a:off x="340626" y="4042525"/>
            <a:ext cx="659781" cy="646331"/>
          </a:xfrm>
          <a:prstGeom prst="rect">
            <a:avLst/>
          </a:prstGeom>
          <a:noFill/>
        </p:spPr>
        <p:txBody>
          <a:bodyPr wrap="none" rtlCol="0">
            <a:spAutoFit/>
          </a:bodyPr>
          <a:lstStyle/>
          <a:p>
            <a:r>
              <a:rPr lang="en-US" sz="3600" dirty="0">
                <a:solidFill>
                  <a:srgbClr val="0082FF"/>
                </a:solidFill>
                <a:latin typeface="Open Sans"/>
                <a:cs typeface="Open Sans"/>
              </a:rPr>
              <a:t>B</a:t>
            </a:r>
            <a:r>
              <a:rPr lang="en-US" sz="3600" baseline="-25000" dirty="0">
                <a:solidFill>
                  <a:srgbClr val="0082FF"/>
                </a:solidFill>
                <a:latin typeface="Open Sans"/>
                <a:cs typeface="Open Sans"/>
              </a:rPr>
              <a:t>1</a:t>
            </a:r>
          </a:p>
        </p:txBody>
      </p:sp>
      <p:sp>
        <p:nvSpPr>
          <p:cNvPr id="3" name="Up Arrow 2"/>
          <p:cNvSpPr/>
          <p:nvPr/>
        </p:nvSpPr>
        <p:spPr>
          <a:xfrm rot="1860000">
            <a:off x="2294095" y="-693090"/>
            <a:ext cx="1957294" cy="9709321"/>
          </a:xfrm>
          <a:prstGeom prst="upArrow">
            <a:avLst/>
          </a:prstGeom>
          <a:solidFill>
            <a:srgbClr val="454545"/>
          </a:solidFill>
          <a:ln>
            <a:solidFill>
              <a:srgbClr val="45454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6544242" y="1767850"/>
            <a:ext cx="4995710" cy="2062103"/>
          </a:xfrm>
          <a:prstGeom prst="rect">
            <a:avLst/>
          </a:prstGeom>
          <a:solidFill>
            <a:schemeClr val="bg1"/>
          </a:solidFill>
        </p:spPr>
        <p:txBody>
          <a:bodyPr wrap="square" rtlCol="0">
            <a:spAutoFit/>
          </a:bodyPr>
          <a:lstStyle/>
          <a:p>
            <a:pPr algn="ctr"/>
            <a:r>
              <a:rPr lang="en-US" sz="3200" b="1" dirty="0">
                <a:latin typeface="Nexa"/>
                <a:cs typeface="Nexa"/>
              </a:rPr>
              <a:t>A </a:t>
            </a:r>
            <a:r>
              <a:rPr lang="en-US" sz="3200" b="1" dirty="0">
                <a:solidFill>
                  <a:srgbClr val="FF9F1B"/>
                </a:solidFill>
                <a:latin typeface="Nexa"/>
                <a:cs typeface="Nexa"/>
              </a:rPr>
              <a:t>RADIO WAVE </a:t>
            </a:r>
            <a:r>
              <a:rPr lang="en-US" sz="3200" b="1" dirty="0">
                <a:latin typeface="Nexa"/>
                <a:cs typeface="Nexa"/>
              </a:rPr>
              <a:t>AT THE </a:t>
            </a:r>
            <a:r>
              <a:rPr lang="en-US" sz="3200" b="1" dirty="0">
                <a:solidFill>
                  <a:srgbClr val="0082FF"/>
                </a:solidFill>
                <a:latin typeface="Nexa"/>
                <a:cs typeface="Nexa"/>
              </a:rPr>
              <a:t>LARMOR FREQUENCY </a:t>
            </a:r>
            <a:r>
              <a:rPr lang="en-US" sz="3200" b="1" dirty="0">
                <a:latin typeface="Nexa"/>
                <a:cs typeface="Nexa"/>
              </a:rPr>
              <a:t>`KNOCKS’ OVER THE PARTICLES</a:t>
            </a:r>
          </a:p>
        </p:txBody>
      </p:sp>
      <p:grpSp>
        <p:nvGrpSpPr>
          <p:cNvPr id="4" name="Group 3"/>
          <p:cNvGrpSpPr>
            <a:grpSpLocks noChangeAspect="1"/>
          </p:cNvGrpSpPr>
          <p:nvPr/>
        </p:nvGrpSpPr>
        <p:grpSpPr>
          <a:xfrm rot="1740000">
            <a:off x="1701043" y="394502"/>
            <a:ext cx="2712329" cy="599789"/>
            <a:chOff x="3752033" y="4891801"/>
            <a:chExt cx="3485642" cy="770795"/>
          </a:xfrm>
        </p:grpSpPr>
        <p:pic>
          <p:nvPicPr>
            <p:cNvPr id="2" name="Picture 1" descr="Fleche_05_bleu.png"/>
            <p:cNvPicPr>
              <a:picLocks noChangeAspect="1"/>
            </p:cNvPicPr>
            <p:nvPr/>
          </p:nvPicPr>
          <p:blipFill>
            <a:blip r:embed="rId4">
              <a:alphaModFix amt="61000"/>
              <a:extLst>
                <a:ext uri="{28A0092B-C50C-407E-A947-70E740481C1C}">
                  <a14:useLocalDpi xmlns:a14="http://schemas.microsoft.com/office/drawing/2010/main" val="0"/>
                </a:ext>
              </a:extLst>
            </a:blip>
            <a:stretch>
              <a:fillRect/>
            </a:stretch>
          </p:blipFill>
          <p:spPr>
            <a:xfrm>
              <a:off x="6116011" y="5354985"/>
              <a:ext cx="1121664" cy="280416"/>
            </a:xfrm>
            <a:prstGeom prst="rect">
              <a:avLst/>
            </a:prstGeom>
          </p:spPr>
        </p:pic>
        <p:pic>
          <p:nvPicPr>
            <p:cNvPr id="138" name="Picture 137" descr="Fleche_05_bleu.png"/>
            <p:cNvPicPr>
              <a:picLocks noChangeAspect="1"/>
            </p:cNvPicPr>
            <p:nvPr/>
          </p:nvPicPr>
          <p:blipFill>
            <a:blip r:embed="rId4">
              <a:alphaModFix amt="61000"/>
              <a:extLst>
                <a:ext uri="{28A0092B-C50C-407E-A947-70E740481C1C}">
                  <a14:useLocalDpi xmlns:a14="http://schemas.microsoft.com/office/drawing/2010/main" val="0"/>
                </a:ext>
              </a:extLst>
            </a:blip>
            <a:stretch>
              <a:fillRect/>
            </a:stretch>
          </p:blipFill>
          <p:spPr>
            <a:xfrm rot="10800000">
              <a:off x="3752033" y="5382179"/>
              <a:ext cx="1121664" cy="280417"/>
            </a:xfrm>
            <a:prstGeom prst="rect">
              <a:avLst/>
            </a:prstGeom>
          </p:spPr>
        </p:pic>
        <p:pic>
          <p:nvPicPr>
            <p:cNvPr id="139" name="Picture 138" descr="Fleche_05_bleu.png"/>
            <p:cNvPicPr>
              <a:picLocks noChangeAspect="1"/>
            </p:cNvPicPr>
            <p:nvPr/>
          </p:nvPicPr>
          <p:blipFill>
            <a:blip r:embed="rId4">
              <a:alphaModFix amt="61000"/>
              <a:extLst>
                <a:ext uri="{28A0092B-C50C-407E-A947-70E740481C1C}">
                  <a14:useLocalDpi xmlns:a14="http://schemas.microsoft.com/office/drawing/2010/main" val="0"/>
                </a:ext>
              </a:extLst>
            </a:blip>
            <a:stretch>
              <a:fillRect/>
            </a:stretch>
          </p:blipFill>
          <p:spPr>
            <a:xfrm rot="19800000">
              <a:off x="5904301" y="4891801"/>
              <a:ext cx="1121663" cy="280416"/>
            </a:xfrm>
            <a:prstGeom prst="rect">
              <a:avLst/>
            </a:prstGeom>
          </p:spPr>
        </p:pic>
        <p:pic>
          <p:nvPicPr>
            <p:cNvPr id="140" name="Picture 139" descr="Fleche_05_bleu.png"/>
            <p:cNvPicPr>
              <a:picLocks noChangeAspect="1"/>
            </p:cNvPicPr>
            <p:nvPr/>
          </p:nvPicPr>
          <p:blipFill>
            <a:blip r:embed="rId4">
              <a:alphaModFix amt="61000"/>
              <a:extLst>
                <a:ext uri="{28A0092B-C50C-407E-A947-70E740481C1C}">
                  <a14:useLocalDpi xmlns:a14="http://schemas.microsoft.com/office/drawing/2010/main" val="0"/>
                </a:ext>
              </a:extLst>
            </a:blip>
            <a:stretch>
              <a:fillRect/>
            </a:stretch>
          </p:blipFill>
          <p:spPr>
            <a:xfrm rot="1800000" flipH="1">
              <a:off x="3992163" y="4968603"/>
              <a:ext cx="1121663" cy="280416"/>
            </a:xfrm>
            <a:prstGeom prst="rect">
              <a:avLst/>
            </a:prstGeom>
          </p:spPr>
        </p:pic>
      </p:grpSp>
      <p:grpSp>
        <p:nvGrpSpPr>
          <p:cNvPr id="144" name="Group 143"/>
          <p:cNvGrpSpPr>
            <a:grpSpLocks noChangeAspect="1"/>
          </p:cNvGrpSpPr>
          <p:nvPr/>
        </p:nvGrpSpPr>
        <p:grpSpPr>
          <a:xfrm rot="1740000">
            <a:off x="188748" y="1302959"/>
            <a:ext cx="2712329" cy="599789"/>
            <a:chOff x="3752033" y="4891801"/>
            <a:chExt cx="3485642" cy="770795"/>
          </a:xfrm>
        </p:grpSpPr>
        <p:pic>
          <p:nvPicPr>
            <p:cNvPr id="145" name="Picture 144" descr="Fleche_05_bleu.png"/>
            <p:cNvPicPr>
              <a:picLocks noChangeAspect="1"/>
            </p:cNvPicPr>
            <p:nvPr/>
          </p:nvPicPr>
          <p:blipFill>
            <a:blip r:embed="rId4">
              <a:alphaModFix amt="61000"/>
              <a:extLst>
                <a:ext uri="{28A0092B-C50C-407E-A947-70E740481C1C}">
                  <a14:useLocalDpi xmlns:a14="http://schemas.microsoft.com/office/drawing/2010/main" val="0"/>
                </a:ext>
              </a:extLst>
            </a:blip>
            <a:stretch>
              <a:fillRect/>
            </a:stretch>
          </p:blipFill>
          <p:spPr>
            <a:xfrm>
              <a:off x="6116011" y="5354985"/>
              <a:ext cx="1121664" cy="280416"/>
            </a:xfrm>
            <a:prstGeom prst="rect">
              <a:avLst/>
            </a:prstGeom>
          </p:spPr>
        </p:pic>
        <p:pic>
          <p:nvPicPr>
            <p:cNvPr id="146" name="Picture 145" descr="Fleche_05_bleu.png"/>
            <p:cNvPicPr>
              <a:picLocks noChangeAspect="1"/>
            </p:cNvPicPr>
            <p:nvPr/>
          </p:nvPicPr>
          <p:blipFill>
            <a:blip r:embed="rId4">
              <a:alphaModFix amt="61000"/>
              <a:extLst>
                <a:ext uri="{28A0092B-C50C-407E-A947-70E740481C1C}">
                  <a14:useLocalDpi xmlns:a14="http://schemas.microsoft.com/office/drawing/2010/main" val="0"/>
                </a:ext>
              </a:extLst>
            </a:blip>
            <a:stretch>
              <a:fillRect/>
            </a:stretch>
          </p:blipFill>
          <p:spPr>
            <a:xfrm rot="10800000">
              <a:off x="3752033" y="5382179"/>
              <a:ext cx="1121664" cy="280417"/>
            </a:xfrm>
            <a:prstGeom prst="rect">
              <a:avLst/>
            </a:prstGeom>
          </p:spPr>
        </p:pic>
        <p:pic>
          <p:nvPicPr>
            <p:cNvPr id="147" name="Picture 146" descr="Fleche_05_bleu.png"/>
            <p:cNvPicPr>
              <a:picLocks noChangeAspect="1"/>
            </p:cNvPicPr>
            <p:nvPr/>
          </p:nvPicPr>
          <p:blipFill>
            <a:blip r:embed="rId4">
              <a:alphaModFix amt="61000"/>
              <a:extLst>
                <a:ext uri="{28A0092B-C50C-407E-A947-70E740481C1C}">
                  <a14:useLocalDpi xmlns:a14="http://schemas.microsoft.com/office/drawing/2010/main" val="0"/>
                </a:ext>
              </a:extLst>
            </a:blip>
            <a:stretch>
              <a:fillRect/>
            </a:stretch>
          </p:blipFill>
          <p:spPr>
            <a:xfrm rot="19800000">
              <a:off x="5904301" y="4891801"/>
              <a:ext cx="1121663" cy="280416"/>
            </a:xfrm>
            <a:prstGeom prst="rect">
              <a:avLst/>
            </a:prstGeom>
          </p:spPr>
        </p:pic>
        <p:pic>
          <p:nvPicPr>
            <p:cNvPr id="148" name="Picture 147" descr="Fleche_05_bleu.png"/>
            <p:cNvPicPr>
              <a:picLocks noChangeAspect="1"/>
            </p:cNvPicPr>
            <p:nvPr/>
          </p:nvPicPr>
          <p:blipFill>
            <a:blip r:embed="rId4">
              <a:alphaModFix amt="61000"/>
              <a:extLst>
                <a:ext uri="{28A0092B-C50C-407E-A947-70E740481C1C}">
                  <a14:useLocalDpi xmlns:a14="http://schemas.microsoft.com/office/drawing/2010/main" val="0"/>
                </a:ext>
              </a:extLst>
            </a:blip>
            <a:stretch>
              <a:fillRect/>
            </a:stretch>
          </p:blipFill>
          <p:spPr>
            <a:xfrm rot="1800000" flipH="1">
              <a:off x="3992163" y="4968603"/>
              <a:ext cx="1121663" cy="280416"/>
            </a:xfrm>
            <a:prstGeom prst="rect">
              <a:avLst/>
            </a:prstGeom>
          </p:spPr>
        </p:pic>
      </p:grpSp>
      <p:grpSp>
        <p:nvGrpSpPr>
          <p:cNvPr id="151" name="Group 150"/>
          <p:cNvGrpSpPr>
            <a:grpSpLocks noChangeAspect="1"/>
          </p:cNvGrpSpPr>
          <p:nvPr/>
        </p:nvGrpSpPr>
        <p:grpSpPr>
          <a:xfrm rot="1740000">
            <a:off x="417263" y="2988623"/>
            <a:ext cx="2712329" cy="599789"/>
            <a:chOff x="3752033" y="4891801"/>
            <a:chExt cx="3485642" cy="770795"/>
          </a:xfrm>
        </p:grpSpPr>
        <p:pic>
          <p:nvPicPr>
            <p:cNvPr id="152" name="Picture 151" descr="Fleche_05_bleu.png"/>
            <p:cNvPicPr>
              <a:picLocks noChangeAspect="1"/>
            </p:cNvPicPr>
            <p:nvPr/>
          </p:nvPicPr>
          <p:blipFill>
            <a:blip r:embed="rId4">
              <a:alphaModFix amt="61000"/>
              <a:extLst>
                <a:ext uri="{28A0092B-C50C-407E-A947-70E740481C1C}">
                  <a14:useLocalDpi xmlns:a14="http://schemas.microsoft.com/office/drawing/2010/main" val="0"/>
                </a:ext>
              </a:extLst>
            </a:blip>
            <a:stretch>
              <a:fillRect/>
            </a:stretch>
          </p:blipFill>
          <p:spPr>
            <a:xfrm>
              <a:off x="6116011" y="5354985"/>
              <a:ext cx="1121664" cy="280416"/>
            </a:xfrm>
            <a:prstGeom prst="rect">
              <a:avLst/>
            </a:prstGeom>
          </p:spPr>
        </p:pic>
        <p:pic>
          <p:nvPicPr>
            <p:cNvPr id="153" name="Picture 152" descr="Fleche_05_bleu.png"/>
            <p:cNvPicPr>
              <a:picLocks noChangeAspect="1"/>
            </p:cNvPicPr>
            <p:nvPr/>
          </p:nvPicPr>
          <p:blipFill>
            <a:blip r:embed="rId4">
              <a:alphaModFix amt="61000"/>
              <a:extLst>
                <a:ext uri="{28A0092B-C50C-407E-A947-70E740481C1C}">
                  <a14:useLocalDpi xmlns:a14="http://schemas.microsoft.com/office/drawing/2010/main" val="0"/>
                </a:ext>
              </a:extLst>
            </a:blip>
            <a:stretch>
              <a:fillRect/>
            </a:stretch>
          </p:blipFill>
          <p:spPr>
            <a:xfrm rot="10800000">
              <a:off x="3752033" y="5382179"/>
              <a:ext cx="1121664" cy="280417"/>
            </a:xfrm>
            <a:prstGeom prst="rect">
              <a:avLst/>
            </a:prstGeom>
          </p:spPr>
        </p:pic>
        <p:pic>
          <p:nvPicPr>
            <p:cNvPr id="154" name="Picture 153" descr="Fleche_05_bleu.png"/>
            <p:cNvPicPr>
              <a:picLocks noChangeAspect="1"/>
            </p:cNvPicPr>
            <p:nvPr/>
          </p:nvPicPr>
          <p:blipFill>
            <a:blip r:embed="rId4">
              <a:alphaModFix amt="61000"/>
              <a:extLst>
                <a:ext uri="{28A0092B-C50C-407E-A947-70E740481C1C}">
                  <a14:useLocalDpi xmlns:a14="http://schemas.microsoft.com/office/drawing/2010/main" val="0"/>
                </a:ext>
              </a:extLst>
            </a:blip>
            <a:stretch>
              <a:fillRect/>
            </a:stretch>
          </p:blipFill>
          <p:spPr>
            <a:xfrm rot="19800000">
              <a:off x="5904301" y="4891801"/>
              <a:ext cx="1121663" cy="280416"/>
            </a:xfrm>
            <a:prstGeom prst="rect">
              <a:avLst/>
            </a:prstGeom>
          </p:spPr>
        </p:pic>
        <p:pic>
          <p:nvPicPr>
            <p:cNvPr id="155" name="Picture 154" descr="Fleche_05_bleu.png"/>
            <p:cNvPicPr>
              <a:picLocks noChangeAspect="1"/>
            </p:cNvPicPr>
            <p:nvPr/>
          </p:nvPicPr>
          <p:blipFill>
            <a:blip r:embed="rId4">
              <a:alphaModFix amt="61000"/>
              <a:extLst>
                <a:ext uri="{28A0092B-C50C-407E-A947-70E740481C1C}">
                  <a14:useLocalDpi xmlns:a14="http://schemas.microsoft.com/office/drawing/2010/main" val="0"/>
                </a:ext>
              </a:extLst>
            </a:blip>
            <a:stretch>
              <a:fillRect/>
            </a:stretch>
          </p:blipFill>
          <p:spPr>
            <a:xfrm rot="1800000" flipH="1">
              <a:off x="3992163" y="4968603"/>
              <a:ext cx="1121663" cy="280416"/>
            </a:xfrm>
            <a:prstGeom prst="rect">
              <a:avLst/>
            </a:prstGeom>
          </p:spPr>
        </p:pic>
      </p:grpSp>
      <p:sp>
        <p:nvSpPr>
          <p:cNvPr id="160" name="TextBox 159"/>
          <p:cNvSpPr txBox="1"/>
          <p:nvPr/>
        </p:nvSpPr>
        <p:spPr>
          <a:xfrm>
            <a:off x="6544242" y="4005765"/>
            <a:ext cx="4995710" cy="1938992"/>
          </a:xfrm>
          <a:prstGeom prst="rect">
            <a:avLst/>
          </a:prstGeom>
          <a:solidFill>
            <a:schemeClr val="bg1"/>
          </a:solidFill>
        </p:spPr>
        <p:txBody>
          <a:bodyPr wrap="square" rtlCol="0">
            <a:spAutoFit/>
          </a:bodyPr>
          <a:lstStyle/>
          <a:p>
            <a:pPr algn="ctr"/>
            <a:r>
              <a:rPr lang="en-US" sz="2400" b="1" dirty="0">
                <a:latin typeface="Nexa"/>
                <a:cs typeface="Nexa"/>
              </a:rPr>
              <a:t>THE PARTICLES RELEASE ENERGY AT THE SAME FREQUENCY WHEN THEY COME BACK INTO ALIGNMENT WITH B</a:t>
            </a:r>
            <a:r>
              <a:rPr lang="en-US" sz="2400" b="1" baseline="-25000" dirty="0">
                <a:latin typeface="Nexa"/>
                <a:cs typeface="Nexa"/>
              </a:rPr>
              <a:t>0</a:t>
            </a:r>
          </a:p>
        </p:txBody>
      </p:sp>
    </p:spTree>
    <p:extLst>
      <p:ext uri="{BB962C8B-B14F-4D97-AF65-F5344CB8AC3E}">
        <p14:creationId xmlns:p14="http://schemas.microsoft.com/office/powerpoint/2010/main" val="1417174439"/>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circle(out)">
                                      <p:cBhvr>
                                        <p:cTn id="7" dur="500"/>
                                        <p:tgtEl>
                                          <p:spTgt spid="144"/>
                                        </p:tgtEl>
                                      </p:cBhvr>
                                    </p:animEffect>
                                  </p:childTnLst>
                                </p:cTn>
                              </p:par>
                              <p:par>
                                <p:cTn id="8" presetID="6" presetClass="entr" presetSubtype="3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out)">
                                      <p:cBhvr>
                                        <p:cTn id="10" dur="500"/>
                                        <p:tgtEl>
                                          <p:spTgt spid="4"/>
                                        </p:tgtEl>
                                      </p:cBhvr>
                                    </p:animEffect>
                                  </p:childTnLst>
                                </p:cTn>
                              </p:par>
                              <p:par>
                                <p:cTn id="11" presetID="6" presetClass="entr" presetSubtype="32" fill="hold" nodeType="withEffect">
                                  <p:stCondLst>
                                    <p:cond delay="0"/>
                                  </p:stCondLst>
                                  <p:childTnLst>
                                    <p:set>
                                      <p:cBhvr>
                                        <p:cTn id="12" dur="1" fill="hold">
                                          <p:stCondLst>
                                            <p:cond delay="0"/>
                                          </p:stCondLst>
                                        </p:cTn>
                                        <p:tgtEl>
                                          <p:spTgt spid="151"/>
                                        </p:tgtEl>
                                        <p:attrNameLst>
                                          <p:attrName>style.visibility</p:attrName>
                                        </p:attrNameLst>
                                      </p:cBhvr>
                                      <p:to>
                                        <p:strVal val="visible"/>
                                      </p:to>
                                    </p:set>
                                    <p:animEffect transition="in" filter="circle(out)">
                                      <p:cBhvr>
                                        <p:cTn id="13"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48348" y="-1847653"/>
            <a:ext cx="3695307" cy="3695307"/>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195755" y="331440"/>
            <a:ext cx="1800493" cy="707886"/>
          </a:xfrm>
          <a:prstGeom prst="rect">
            <a:avLst/>
          </a:prstGeom>
          <a:noFill/>
        </p:spPr>
        <p:txBody>
          <a:bodyPr wrap="none" rtlCol="0">
            <a:spAutoFit/>
          </a:bodyPr>
          <a:lstStyle/>
          <a:p>
            <a:pPr algn="ctr"/>
            <a:r>
              <a:rPr lang="en-US" sz="2000" dirty="0">
                <a:solidFill>
                  <a:schemeClr val="bg1"/>
                </a:solidFill>
                <a:latin typeface="Nexa Bold" charset="0"/>
                <a:ea typeface="Nexa Bold" charset="0"/>
                <a:cs typeface="Nexa Bold" charset="0"/>
              </a:rPr>
              <a:t>WEEK 1</a:t>
            </a:r>
          </a:p>
          <a:p>
            <a:pPr algn="ctr"/>
            <a:r>
              <a:rPr lang="en-US" sz="2000" dirty="0">
                <a:solidFill>
                  <a:schemeClr val="bg1"/>
                </a:solidFill>
                <a:latin typeface="Nexa Bold" charset="0"/>
                <a:ea typeface="Nexa Bold" charset="0"/>
                <a:cs typeface="Nexa Bold" charset="0"/>
              </a:rPr>
              <a:t>MR PHYSICS</a:t>
            </a:r>
          </a:p>
        </p:txBody>
      </p:sp>
      <p:cxnSp>
        <p:nvCxnSpPr>
          <p:cNvPr id="16" name="Straight Connector 15"/>
          <p:cNvCxnSpPr/>
          <p:nvPr/>
        </p:nvCxnSpPr>
        <p:spPr>
          <a:xfrm>
            <a:off x="5813728" y="123048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490684" y="3888672"/>
            <a:ext cx="5210656" cy="707886"/>
          </a:xfrm>
          <a:prstGeom prst="rect">
            <a:avLst/>
          </a:prstGeom>
          <a:noFill/>
        </p:spPr>
        <p:txBody>
          <a:bodyPr wrap="none" rtlCol="0">
            <a:spAutoFit/>
          </a:bodyPr>
          <a:lstStyle/>
          <a:p>
            <a:pPr algn="ctr"/>
            <a:r>
              <a:rPr lang="en-US" sz="4000" spc="600" dirty="0">
                <a:solidFill>
                  <a:schemeClr val="bg1"/>
                </a:solidFill>
                <a:latin typeface="Nexa Bold" charset="0"/>
                <a:ea typeface="Nexa Bold" charset="0"/>
                <a:cs typeface="Nexa Bold" charset="0"/>
              </a:rPr>
              <a:t>I is for IMAGING </a:t>
            </a:r>
          </a:p>
        </p:txBody>
      </p:sp>
      <p:sp>
        <p:nvSpPr>
          <p:cNvPr id="18" name="TextBox 17"/>
          <p:cNvSpPr txBox="1"/>
          <p:nvPr/>
        </p:nvSpPr>
        <p:spPr>
          <a:xfrm>
            <a:off x="5147195" y="3698761"/>
            <a:ext cx="1897612" cy="276999"/>
          </a:xfrm>
          <a:prstGeom prst="rect">
            <a:avLst/>
          </a:prstGeom>
          <a:noFill/>
        </p:spPr>
        <p:txBody>
          <a:bodyPr wrap="none" rtlCol="0">
            <a:spAutoFit/>
          </a:bodyPr>
          <a:lstStyle/>
          <a:p>
            <a:pPr algn="ctr"/>
            <a:r>
              <a:rPr lang="en-US" sz="1200" i="1" spc="600" dirty="0">
                <a:solidFill>
                  <a:schemeClr val="bg1"/>
                </a:solidFill>
                <a:latin typeface="Roboto Light"/>
                <a:ea typeface="Roboto Light"/>
                <a:cs typeface="Roboto Light"/>
              </a:rPr>
              <a:t>MRI PHYSICS</a:t>
            </a:r>
          </a:p>
        </p:txBody>
      </p:sp>
      <p:cxnSp>
        <p:nvCxnSpPr>
          <p:cNvPr id="12" name="Straight Connector 11"/>
          <p:cNvCxnSpPr/>
          <p:nvPr/>
        </p:nvCxnSpPr>
        <p:spPr>
          <a:xfrm>
            <a:off x="788204" y="6044328"/>
            <a:ext cx="38559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100604" y="6044328"/>
            <a:ext cx="38559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900224" y="6111982"/>
            <a:ext cx="1768434" cy="261610"/>
          </a:xfrm>
          <a:prstGeom prst="rect">
            <a:avLst/>
          </a:prstGeom>
          <a:noFill/>
        </p:spPr>
        <p:txBody>
          <a:bodyPr wrap="none" rtlCol="0">
            <a:spAutoFit/>
          </a:bodyPr>
          <a:lstStyle/>
          <a:p>
            <a:pPr algn="r"/>
            <a:r>
              <a:rPr lang="en-US" sz="1100" i="1" spc="600" dirty="0">
                <a:solidFill>
                  <a:schemeClr val="bg1"/>
                </a:solidFill>
                <a:latin typeface="Roboto Light" charset="0"/>
                <a:ea typeface="Roboto Light" charset="0"/>
                <a:cs typeface="Roboto Light" charset="0"/>
              </a:rPr>
              <a:t>May 7, 2019</a:t>
            </a:r>
          </a:p>
        </p:txBody>
      </p:sp>
      <p:sp>
        <p:nvSpPr>
          <p:cNvPr id="21" name="TextBox 20"/>
          <p:cNvSpPr txBox="1"/>
          <p:nvPr/>
        </p:nvSpPr>
        <p:spPr>
          <a:xfrm>
            <a:off x="677333" y="6111982"/>
            <a:ext cx="1918151" cy="430887"/>
          </a:xfrm>
          <a:prstGeom prst="rect">
            <a:avLst/>
          </a:prstGeom>
          <a:noFill/>
        </p:spPr>
        <p:txBody>
          <a:bodyPr wrap="none" rtlCol="0">
            <a:spAutoFit/>
          </a:bodyPr>
          <a:lstStyle/>
          <a:p>
            <a:r>
              <a:rPr lang="en-US" sz="1100" i="1" spc="600" dirty="0">
                <a:solidFill>
                  <a:schemeClr val="bg1"/>
                </a:solidFill>
                <a:latin typeface="Roboto Light" charset="0"/>
                <a:ea typeface="Roboto Light" charset="0"/>
                <a:cs typeface="Roboto Light" charset="0"/>
              </a:rPr>
              <a:t>Lynne J. Williams, Ph.D.</a:t>
            </a:r>
          </a:p>
          <a:p>
            <a:r>
              <a:rPr lang="en-US" sz="1100" i="1" spc="600" dirty="0">
                <a:solidFill>
                  <a:schemeClr val="bg1"/>
                </a:solidFill>
                <a:latin typeface="Roboto Light" charset="0"/>
                <a:ea typeface="Roboto Light" charset="0"/>
                <a:cs typeface="Roboto Light" charset="0"/>
              </a:rPr>
              <a:t>BCCH MRI Research Facility</a:t>
            </a:r>
          </a:p>
        </p:txBody>
      </p:sp>
    </p:spTree>
    <p:extLst>
      <p:ext uri="{BB962C8B-B14F-4D97-AF65-F5344CB8AC3E}">
        <p14:creationId xmlns:p14="http://schemas.microsoft.com/office/powerpoint/2010/main" val="21797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443184" y="-312580"/>
            <a:ext cx="2413497" cy="3443542"/>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096000" y="0"/>
            <a:ext cx="6096000"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514599" y="4515455"/>
            <a:ext cx="1933708" cy="954107"/>
          </a:xfrm>
          <a:prstGeom prst="rect">
            <a:avLst/>
          </a:prstGeom>
          <a:noFill/>
        </p:spPr>
        <p:txBody>
          <a:bodyPr wrap="none" rtlCol="0">
            <a:spAutoFit/>
          </a:bodyPr>
          <a:lstStyle/>
          <a:p>
            <a:r>
              <a:rPr lang="en-US" sz="2800" dirty="0">
                <a:solidFill>
                  <a:srgbClr val="FF9F1B"/>
                </a:solidFill>
                <a:latin typeface="Nexa Bold" charset="0"/>
                <a:ea typeface="Nexa Bold" charset="0"/>
                <a:cs typeface="Nexa Bold" charset="0"/>
              </a:rPr>
              <a:t>WHAT IS</a:t>
            </a:r>
          </a:p>
          <a:p>
            <a:r>
              <a:rPr lang="en-US" sz="2800" dirty="0">
                <a:solidFill>
                  <a:schemeClr val="tx1">
                    <a:lumMod val="75000"/>
                    <a:lumOff val="25000"/>
                  </a:schemeClr>
                </a:solidFill>
                <a:latin typeface="Nexa Bold" charset="0"/>
                <a:ea typeface="Nexa Bold" charset="0"/>
                <a:cs typeface="Nexa Bold" charset="0"/>
              </a:rPr>
              <a:t>K SPACE?</a:t>
            </a:r>
          </a:p>
        </p:txBody>
      </p:sp>
      <p:sp>
        <p:nvSpPr>
          <p:cNvPr id="21" name="Rectangle 20"/>
          <p:cNvSpPr/>
          <p:nvPr/>
        </p:nvSpPr>
        <p:spPr>
          <a:xfrm>
            <a:off x="6442076" y="4623176"/>
            <a:ext cx="3235326" cy="1569660"/>
          </a:xfrm>
          <a:prstGeom prst="rect">
            <a:avLst/>
          </a:prstGeom>
        </p:spPr>
        <p:txBody>
          <a:bodyPr wrap="square">
            <a:spAutoFit/>
          </a:bodyPr>
          <a:lstStyle/>
          <a:p>
            <a:pPr marL="285750" indent="-285750" algn="just">
              <a:buClr>
                <a:srgbClr val="FF9F1B"/>
              </a:buClr>
              <a:buSzPct val="150000"/>
              <a:buFont typeface="Lucida Grande"/>
              <a:buChar char="⧉"/>
            </a:pPr>
            <a:r>
              <a:rPr lang="en-GB" sz="1600" dirty="0">
                <a:solidFill>
                  <a:schemeClr val="bg1"/>
                </a:solidFill>
                <a:latin typeface="Roboto Medium"/>
                <a:cs typeface="Roboto Medium"/>
              </a:rPr>
              <a:t>K-space </a:t>
            </a:r>
            <a:r>
              <a:rPr lang="en-GB" sz="1600" dirty="0">
                <a:solidFill>
                  <a:schemeClr val="bg1"/>
                </a:solidFill>
                <a:latin typeface="Roboto Light"/>
                <a:cs typeface="Roboto Light"/>
              </a:rPr>
              <a:t>is where we store our MR signals</a:t>
            </a:r>
          </a:p>
          <a:p>
            <a:pPr marL="285750" indent="-285750" algn="just">
              <a:buClr>
                <a:srgbClr val="FF9F1B"/>
              </a:buClr>
              <a:buSzPct val="150000"/>
              <a:buFont typeface="Lucida Grande"/>
              <a:buChar char="⧉"/>
            </a:pPr>
            <a:r>
              <a:rPr lang="en-US" sz="1600" dirty="0">
                <a:solidFill>
                  <a:schemeClr val="bg1"/>
                </a:solidFill>
                <a:latin typeface="Roboto Medium"/>
                <a:ea typeface="Roboto Light"/>
                <a:cs typeface="Roboto Medium"/>
              </a:rPr>
              <a:t>K-space </a:t>
            </a:r>
            <a:r>
              <a:rPr lang="en-US" sz="1600" dirty="0">
                <a:solidFill>
                  <a:schemeClr val="bg1"/>
                </a:solidFill>
                <a:latin typeface="Roboto Light"/>
                <a:ea typeface="Roboto Light"/>
                <a:cs typeface="Roboto Light"/>
              </a:rPr>
              <a:t>is an array of numbers</a:t>
            </a:r>
          </a:p>
          <a:p>
            <a:pPr marL="285750" indent="-285750" algn="just">
              <a:buClr>
                <a:srgbClr val="FF9F1B"/>
              </a:buClr>
              <a:buSzPct val="150000"/>
              <a:buFont typeface="Lucida Grande"/>
              <a:buChar char="⧉"/>
            </a:pPr>
            <a:r>
              <a:rPr lang="en-US" sz="1600" dirty="0">
                <a:solidFill>
                  <a:schemeClr val="bg1"/>
                </a:solidFill>
                <a:latin typeface="Roboto Medium"/>
                <a:ea typeface="Roboto Light"/>
                <a:cs typeface="Roboto Medium"/>
              </a:rPr>
              <a:t>K-space </a:t>
            </a:r>
            <a:r>
              <a:rPr lang="en-US" sz="1600" dirty="0">
                <a:solidFill>
                  <a:schemeClr val="bg1"/>
                </a:solidFill>
                <a:latin typeface="Roboto Light"/>
                <a:ea typeface="Roboto Light"/>
                <a:cs typeface="Roboto Light"/>
              </a:rPr>
              <a:t>is related to the image we see via the </a:t>
            </a:r>
            <a:r>
              <a:rPr lang="en-US" sz="1600" dirty="0">
                <a:solidFill>
                  <a:srgbClr val="FF9F1B"/>
                </a:solidFill>
                <a:latin typeface="Roboto Medium"/>
                <a:ea typeface="Roboto Light"/>
                <a:cs typeface="Roboto Medium"/>
              </a:rPr>
              <a:t>Fourier Transform</a:t>
            </a:r>
          </a:p>
        </p:txBody>
      </p:sp>
      <p:sp>
        <p:nvSpPr>
          <p:cNvPr id="12" name="Freeform 11"/>
          <p:cNvSpPr>
            <a:spLocks noChangeArrowheads="1"/>
          </p:cNvSpPr>
          <p:nvPr/>
        </p:nvSpPr>
        <p:spPr bwMode="auto">
          <a:xfrm>
            <a:off x="537406" y="501364"/>
            <a:ext cx="365154" cy="407098"/>
          </a:xfrm>
          <a:custGeom>
            <a:avLst/>
            <a:gdLst>
              <a:gd name="T0" fmla="*/ 6562 w 9250"/>
              <a:gd name="T1" fmla="*/ 813 h 10313"/>
              <a:gd name="T2" fmla="*/ 8874 w 9250"/>
              <a:gd name="T3" fmla="*/ 1313 h 10313"/>
              <a:gd name="T4" fmla="*/ 8874 w 9250"/>
              <a:gd name="T5" fmla="*/ 1531 h 10313"/>
              <a:gd name="T6" fmla="*/ 7593 w 9250"/>
              <a:gd name="T7" fmla="*/ 1406 h 10313"/>
              <a:gd name="T8" fmla="*/ 4999 w 9250"/>
              <a:gd name="T9" fmla="*/ 1781 h 10313"/>
              <a:gd name="T10" fmla="*/ 3938 w 9250"/>
              <a:gd name="T11" fmla="*/ 4438 h 10313"/>
              <a:gd name="T12" fmla="*/ 2406 w 9250"/>
              <a:gd name="T13" fmla="*/ 7624 h 10313"/>
              <a:gd name="T14" fmla="*/ 2000 w 9250"/>
              <a:gd name="T15" fmla="*/ 9187 h 10313"/>
              <a:gd name="T16" fmla="*/ 3219 w 9250"/>
              <a:gd name="T17" fmla="*/ 8280 h 10313"/>
              <a:gd name="T18" fmla="*/ 4375 w 9250"/>
              <a:gd name="T19" fmla="*/ 6562 h 10313"/>
              <a:gd name="T20" fmla="*/ 5030 w 9250"/>
              <a:gd name="T21" fmla="*/ 5468 h 10313"/>
              <a:gd name="T22" fmla="*/ 5280 w 9250"/>
              <a:gd name="T23" fmla="*/ 5343 h 10313"/>
              <a:gd name="T24" fmla="*/ 5030 w 9250"/>
              <a:gd name="T25" fmla="*/ 5999 h 10313"/>
              <a:gd name="T26" fmla="*/ 3313 w 9250"/>
              <a:gd name="T27" fmla="*/ 8749 h 10313"/>
              <a:gd name="T28" fmla="*/ 1813 w 9250"/>
              <a:gd name="T29" fmla="*/ 10312 h 10313"/>
              <a:gd name="T30" fmla="*/ 750 w 9250"/>
              <a:gd name="T31" fmla="*/ 9780 h 10313"/>
              <a:gd name="T32" fmla="*/ 0 w 9250"/>
              <a:gd name="T33" fmla="*/ 8968 h 10313"/>
              <a:gd name="T34" fmla="*/ 625 w 9250"/>
              <a:gd name="T35" fmla="*/ 7249 h 10313"/>
              <a:gd name="T36" fmla="*/ 1969 w 9250"/>
              <a:gd name="T37" fmla="*/ 4500 h 10313"/>
              <a:gd name="T38" fmla="*/ 3250 w 9250"/>
              <a:gd name="T39" fmla="*/ 1906 h 10313"/>
              <a:gd name="T40" fmla="*/ 1625 w 9250"/>
              <a:gd name="T41" fmla="*/ 1813 h 10313"/>
              <a:gd name="T42" fmla="*/ 969 w 9250"/>
              <a:gd name="T43" fmla="*/ 1188 h 10313"/>
              <a:gd name="T44" fmla="*/ 1063 w 9250"/>
              <a:gd name="T45" fmla="*/ 688 h 10313"/>
              <a:gd name="T46" fmla="*/ 1219 w 9250"/>
              <a:gd name="T47" fmla="*/ 563 h 10313"/>
              <a:gd name="T48" fmla="*/ 1437 w 9250"/>
              <a:gd name="T49" fmla="*/ 969 h 10313"/>
              <a:gd name="T50" fmla="*/ 2594 w 9250"/>
              <a:gd name="T51" fmla="*/ 1188 h 10313"/>
              <a:gd name="T52" fmla="*/ 3750 w 9250"/>
              <a:gd name="T53" fmla="*/ 594 h 10313"/>
              <a:gd name="T54" fmla="*/ 3656 w 9250"/>
              <a:gd name="T55" fmla="*/ 219 h 10313"/>
              <a:gd name="T56" fmla="*/ 3625 w 9250"/>
              <a:gd name="T57" fmla="*/ 31 h 10313"/>
              <a:gd name="T58" fmla="*/ 4250 w 9250"/>
              <a:gd name="T59" fmla="*/ 62 h 10313"/>
              <a:gd name="T60" fmla="*/ 4780 w 9250"/>
              <a:gd name="T61" fmla="*/ 531 h 10313"/>
              <a:gd name="T62" fmla="*/ 5124 w 9250"/>
              <a:gd name="T63" fmla="*/ 938 h 10313"/>
              <a:gd name="T64" fmla="*/ 5999 w 9250"/>
              <a:gd name="T65" fmla="*/ 844 h 10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50" h="10313">
                <a:moveTo>
                  <a:pt x="6562" y="813"/>
                </a:moveTo>
                <a:lnTo>
                  <a:pt x="6562" y="813"/>
                </a:lnTo>
                <a:cubicBezTo>
                  <a:pt x="7062" y="813"/>
                  <a:pt x="7530" y="875"/>
                  <a:pt x="7937" y="969"/>
                </a:cubicBezTo>
                <a:cubicBezTo>
                  <a:pt x="8312" y="1094"/>
                  <a:pt x="8624" y="1188"/>
                  <a:pt x="8874" y="1313"/>
                </a:cubicBezTo>
                <a:cubicBezTo>
                  <a:pt x="9093" y="1438"/>
                  <a:pt x="9218" y="1531"/>
                  <a:pt x="9218" y="1594"/>
                </a:cubicBezTo>
                <a:cubicBezTo>
                  <a:pt x="9249" y="1656"/>
                  <a:pt x="9124" y="1625"/>
                  <a:pt x="8874" y="1531"/>
                </a:cubicBezTo>
                <a:cubicBezTo>
                  <a:pt x="8655" y="1438"/>
                  <a:pt x="8437" y="1375"/>
                  <a:pt x="8249" y="1375"/>
                </a:cubicBezTo>
                <a:cubicBezTo>
                  <a:pt x="8062" y="1375"/>
                  <a:pt x="7843" y="1375"/>
                  <a:pt x="7593" y="1406"/>
                </a:cubicBezTo>
                <a:cubicBezTo>
                  <a:pt x="7312" y="1469"/>
                  <a:pt x="6999" y="1500"/>
                  <a:pt x="6593" y="1594"/>
                </a:cubicBezTo>
                <a:cubicBezTo>
                  <a:pt x="6187" y="1656"/>
                  <a:pt x="5655" y="1719"/>
                  <a:pt x="4999" y="1781"/>
                </a:cubicBezTo>
                <a:cubicBezTo>
                  <a:pt x="4968" y="2063"/>
                  <a:pt x="4843" y="2438"/>
                  <a:pt x="4624" y="2906"/>
                </a:cubicBezTo>
                <a:cubicBezTo>
                  <a:pt x="4438" y="3375"/>
                  <a:pt x="4188" y="3875"/>
                  <a:pt x="3938" y="4438"/>
                </a:cubicBezTo>
                <a:cubicBezTo>
                  <a:pt x="3656" y="4969"/>
                  <a:pt x="3406" y="5530"/>
                  <a:pt x="3125" y="6093"/>
                </a:cubicBezTo>
                <a:cubicBezTo>
                  <a:pt x="2844" y="6655"/>
                  <a:pt x="2594" y="7155"/>
                  <a:pt x="2406" y="7624"/>
                </a:cubicBezTo>
                <a:cubicBezTo>
                  <a:pt x="2188" y="8093"/>
                  <a:pt x="2031" y="8468"/>
                  <a:pt x="1938" y="8749"/>
                </a:cubicBezTo>
                <a:cubicBezTo>
                  <a:pt x="1875" y="9030"/>
                  <a:pt x="1875" y="9187"/>
                  <a:pt x="2000" y="9187"/>
                </a:cubicBezTo>
                <a:cubicBezTo>
                  <a:pt x="2188" y="9187"/>
                  <a:pt x="2375" y="9093"/>
                  <a:pt x="2594" y="8937"/>
                </a:cubicBezTo>
                <a:cubicBezTo>
                  <a:pt x="2781" y="8749"/>
                  <a:pt x="3000" y="8562"/>
                  <a:pt x="3219" y="8280"/>
                </a:cubicBezTo>
                <a:cubicBezTo>
                  <a:pt x="3406" y="8030"/>
                  <a:pt x="3625" y="7749"/>
                  <a:pt x="3844" y="7437"/>
                </a:cubicBezTo>
                <a:cubicBezTo>
                  <a:pt x="4031" y="7124"/>
                  <a:pt x="4219" y="6843"/>
                  <a:pt x="4375" y="6562"/>
                </a:cubicBezTo>
                <a:cubicBezTo>
                  <a:pt x="4563" y="6280"/>
                  <a:pt x="4687" y="6062"/>
                  <a:pt x="4811" y="5843"/>
                </a:cubicBezTo>
                <a:cubicBezTo>
                  <a:pt x="4905" y="5655"/>
                  <a:pt x="4999" y="5530"/>
                  <a:pt x="5030" y="5468"/>
                </a:cubicBezTo>
                <a:cubicBezTo>
                  <a:pt x="5062" y="5437"/>
                  <a:pt x="5124" y="5374"/>
                  <a:pt x="5155" y="5343"/>
                </a:cubicBezTo>
                <a:cubicBezTo>
                  <a:pt x="5218" y="5343"/>
                  <a:pt x="5249" y="5343"/>
                  <a:pt x="5280" y="5343"/>
                </a:cubicBezTo>
                <a:cubicBezTo>
                  <a:pt x="5312" y="5374"/>
                  <a:pt x="5312" y="5437"/>
                  <a:pt x="5280" y="5562"/>
                </a:cubicBezTo>
                <a:cubicBezTo>
                  <a:pt x="5218" y="5655"/>
                  <a:pt x="5155" y="5812"/>
                  <a:pt x="5030" y="5999"/>
                </a:cubicBezTo>
                <a:cubicBezTo>
                  <a:pt x="4749" y="6405"/>
                  <a:pt x="4469" y="6843"/>
                  <a:pt x="4188" y="7343"/>
                </a:cubicBezTo>
                <a:cubicBezTo>
                  <a:pt x="3906" y="7843"/>
                  <a:pt x="3594" y="8312"/>
                  <a:pt x="3313" y="8749"/>
                </a:cubicBezTo>
                <a:cubicBezTo>
                  <a:pt x="3031" y="9187"/>
                  <a:pt x="2750" y="9562"/>
                  <a:pt x="2500" y="9874"/>
                </a:cubicBezTo>
                <a:cubicBezTo>
                  <a:pt x="2250" y="10155"/>
                  <a:pt x="2000" y="10312"/>
                  <a:pt x="1813" y="10312"/>
                </a:cubicBezTo>
                <a:cubicBezTo>
                  <a:pt x="1719" y="10312"/>
                  <a:pt x="1562" y="10249"/>
                  <a:pt x="1344" y="10155"/>
                </a:cubicBezTo>
                <a:cubicBezTo>
                  <a:pt x="1156" y="10030"/>
                  <a:pt x="938" y="9905"/>
                  <a:pt x="750" y="9780"/>
                </a:cubicBezTo>
                <a:cubicBezTo>
                  <a:pt x="563" y="9624"/>
                  <a:pt x="375" y="9499"/>
                  <a:pt x="219" y="9343"/>
                </a:cubicBezTo>
                <a:cubicBezTo>
                  <a:pt x="94" y="9187"/>
                  <a:pt x="0" y="9062"/>
                  <a:pt x="0" y="8968"/>
                </a:cubicBezTo>
                <a:cubicBezTo>
                  <a:pt x="0" y="8843"/>
                  <a:pt x="63" y="8624"/>
                  <a:pt x="188" y="8312"/>
                </a:cubicBezTo>
                <a:cubicBezTo>
                  <a:pt x="281" y="7999"/>
                  <a:pt x="438" y="7655"/>
                  <a:pt x="625" y="7249"/>
                </a:cubicBezTo>
                <a:cubicBezTo>
                  <a:pt x="813" y="6843"/>
                  <a:pt x="1031" y="6405"/>
                  <a:pt x="1250" y="5937"/>
                </a:cubicBezTo>
                <a:cubicBezTo>
                  <a:pt x="1469" y="5468"/>
                  <a:pt x="1719" y="5000"/>
                  <a:pt x="1969" y="4500"/>
                </a:cubicBezTo>
                <a:cubicBezTo>
                  <a:pt x="2219" y="4031"/>
                  <a:pt x="2438" y="3563"/>
                  <a:pt x="2656" y="3125"/>
                </a:cubicBezTo>
                <a:cubicBezTo>
                  <a:pt x="2875" y="2688"/>
                  <a:pt x="3094" y="2281"/>
                  <a:pt x="3250" y="1906"/>
                </a:cubicBezTo>
                <a:cubicBezTo>
                  <a:pt x="2875" y="1938"/>
                  <a:pt x="2531" y="1938"/>
                  <a:pt x="2250" y="1938"/>
                </a:cubicBezTo>
                <a:cubicBezTo>
                  <a:pt x="1969" y="1906"/>
                  <a:pt x="1750" y="1875"/>
                  <a:pt x="1625" y="1813"/>
                </a:cubicBezTo>
                <a:cubicBezTo>
                  <a:pt x="1406" y="1750"/>
                  <a:pt x="1250" y="1625"/>
                  <a:pt x="1156" y="1531"/>
                </a:cubicBezTo>
                <a:cubicBezTo>
                  <a:pt x="1063" y="1406"/>
                  <a:pt x="1000" y="1313"/>
                  <a:pt x="969" y="1188"/>
                </a:cubicBezTo>
                <a:cubicBezTo>
                  <a:pt x="969" y="1094"/>
                  <a:pt x="969" y="1000"/>
                  <a:pt x="969" y="906"/>
                </a:cubicBezTo>
                <a:cubicBezTo>
                  <a:pt x="1000" y="844"/>
                  <a:pt x="1031" y="750"/>
                  <a:pt x="1063" y="688"/>
                </a:cubicBezTo>
                <a:cubicBezTo>
                  <a:pt x="1063" y="656"/>
                  <a:pt x="1094" y="625"/>
                  <a:pt x="1125" y="594"/>
                </a:cubicBezTo>
                <a:cubicBezTo>
                  <a:pt x="1156" y="594"/>
                  <a:pt x="1188" y="563"/>
                  <a:pt x="1219" y="563"/>
                </a:cubicBezTo>
                <a:cubicBezTo>
                  <a:pt x="1281" y="563"/>
                  <a:pt x="1313" y="563"/>
                  <a:pt x="1375" y="563"/>
                </a:cubicBezTo>
                <a:cubicBezTo>
                  <a:pt x="1313" y="750"/>
                  <a:pt x="1344" y="875"/>
                  <a:pt x="1437" y="969"/>
                </a:cubicBezTo>
                <a:cubicBezTo>
                  <a:pt x="1531" y="1063"/>
                  <a:pt x="1656" y="1125"/>
                  <a:pt x="1875" y="1156"/>
                </a:cubicBezTo>
                <a:cubicBezTo>
                  <a:pt x="2063" y="1188"/>
                  <a:pt x="2313" y="1219"/>
                  <a:pt x="2594" y="1188"/>
                </a:cubicBezTo>
                <a:cubicBezTo>
                  <a:pt x="2906" y="1188"/>
                  <a:pt x="3219" y="1156"/>
                  <a:pt x="3594" y="1125"/>
                </a:cubicBezTo>
                <a:cubicBezTo>
                  <a:pt x="3719" y="844"/>
                  <a:pt x="3750" y="688"/>
                  <a:pt x="3750" y="594"/>
                </a:cubicBezTo>
                <a:cubicBezTo>
                  <a:pt x="3750" y="500"/>
                  <a:pt x="3750" y="438"/>
                  <a:pt x="3719" y="375"/>
                </a:cubicBezTo>
                <a:cubicBezTo>
                  <a:pt x="3719" y="313"/>
                  <a:pt x="3688" y="250"/>
                  <a:pt x="3656" y="219"/>
                </a:cubicBezTo>
                <a:cubicBezTo>
                  <a:pt x="3625" y="156"/>
                  <a:pt x="3594" y="125"/>
                  <a:pt x="3563" y="94"/>
                </a:cubicBezTo>
                <a:cubicBezTo>
                  <a:pt x="3500" y="62"/>
                  <a:pt x="3531" y="31"/>
                  <a:pt x="3625" y="31"/>
                </a:cubicBezTo>
                <a:cubicBezTo>
                  <a:pt x="3719" y="0"/>
                  <a:pt x="3844" y="0"/>
                  <a:pt x="4000" y="0"/>
                </a:cubicBezTo>
                <a:cubicBezTo>
                  <a:pt x="4063" y="0"/>
                  <a:pt x="4156" y="31"/>
                  <a:pt x="4250" y="62"/>
                </a:cubicBezTo>
                <a:cubicBezTo>
                  <a:pt x="4344" y="94"/>
                  <a:pt x="4438" y="156"/>
                  <a:pt x="4531" y="219"/>
                </a:cubicBezTo>
                <a:cubicBezTo>
                  <a:pt x="4624" y="313"/>
                  <a:pt x="4687" y="406"/>
                  <a:pt x="4780" y="531"/>
                </a:cubicBezTo>
                <a:cubicBezTo>
                  <a:pt x="4874" y="625"/>
                  <a:pt x="4936" y="781"/>
                  <a:pt x="4999" y="969"/>
                </a:cubicBezTo>
                <a:cubicBezTo>
                  <a:pt x="4999" y="969"/>
                  <a:pt x="5062" y="969"/>
                  <a:pt x="5124" y="938"/>
                </a:cubicBezTo>
                <a:cubicBezTo>
                  <a:pt x="5218" y="938"/>
                  <a:pt x="5343" y="906"/>
                  <a:pt x="5499" y="906"/>
                </a:cubicBezTo>
                <a:cubicBezTo>
                  <a:pt x="5655" y="875"/>
                  <a:pt x="5812" y="844"/>
                  <a:pt x="5999" y="844"/>
                </a:cubicBezTo>
                <a:cubicBezTo>
                  <a:pt x="6187" y="813"/>
                  <a:pt x="6374" y="813"/>
                  <a:pt x="6562" y="813"/>
                </a:cubicBezTo>
              </a:path>
            </a:pathLst>
          </a:custGeom>
          <a:solidFill>
            <a:schemeClr val="bg1"/>
          </a:solidFill>
          <a:ln>
            <a:noFill/>
          </a:ln>
          <a:effectLst/>
        </p:spPr>
        <p:txBody>
          <a:bodyPr wrap="none" anchor="ctr"/>
          <a:lstStyle/>
          <a:p>
            <a:endParaRPr lang="en-US"/>
          </a:p>
        </p:txBody>
      </p:sp>
      <p:pic>
        <p:nvPicPr>
          <p:cNvPr id="4" name="Picture Placeholder 3" descr="Kspace.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8864" r="18864"/>
          <a:stretch>
            <a:fillRect/>
          </a:stretch>
        </p:blipFill>
        <p:spPr/>
      </p:pic>
      <p:pic>
        <p:nvPicPr>
          <p:cNvPr id="6" name="Picture Placeholder 5" descr="Kspace_knee.png"/>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8997" r="18997"/>
          <a:stretch>
            <a:fillRect/>
          </a:stretch>
        </p:blipFill>
        <p:spPr/>
      </p:pic>
      <p:grpSp>
        <p:nvGrpSpPr>
          <p:cNvPr id="8" name="Group 7"/>
          <p:cNvGrpSpPr/>
          <p:nvPr/>
        </p:nvGrpSpPr>
        <p:grpSpPr>
          <a:xfrm>
            <a:off x="9026652" y="6296168"/>
            <a:ext cx="2983766" cy="252000"/>
            <a:chOff x="9026652" y="6296168"/>
            <a:chExt cx="2983766" cy="252000"/>
          </a:xfrm>
        </p:grpSpPr>
        <p:sp>
          <p:nvSpPr>
            <p:cNvPr id="19" name="TextBox 18"/>
            <p:cNvSpPr txBox="1"/>
            <p:nvPr/>
          </p:nvSpPr>
          <p:spPr>
            <a:xfrm>
              <a:off x="9026652" y="6301947"/>
              <a:ext cx="2139365" cy="246221"/>
            </a:xfrm>
            <a:prstGeom prst="rect">
              <a:avLst/>
            </a:prstGeom>
            <a:noFill/>
          </p:spPr>
          <p:txBody>
            <a:bodyPr wrap="none" rtlCol="0">
              <a:spAutoFit/>
            </a:bodyPr>
            <a:lstStyle/>
            <a:p>
              <a:pPr algn="r"/>
              <a:r>
                <a:rPr lang="en-US" sz="1000" dirty="0">
                  <a:solidFill>
                    <a:schemeClr val="bg1"/>
                  </a:solidFill>
                  <a:latin typeface="Roboto Medium" charset="0"/>
                  <a:ea typeface="Roboto Medium" charset="0"/>
                  <a:cs typeface="Roboto Medium" charset="0"/>
                  <a:hlinkClick r:id="rId5"/>
                </a:rPr>
                <a:t>Modified from DHiggins ReviseMRI</a:t>
              </a:r>
              <a:endParaRPr lang="en-US" sz="1000" dirty="0">
                <a:solidFill>
                  <a:schemeClr val="bg1"/>
                </a:solidFill>
                <a:latin typeface="Roboto Light"/>
                <a:ea typeface="Roboto Light"/>
                <a:cs typeface="Roboto Light"/>
              </a:endParaRPr>
            </a:p>
          </p:txBody>
        </p:sp>
        <p:grpSp>
          <p:nvGrpSpPr>
            <p:cNvPr id="7" name="Group 6"/>
            <p:cNvGrpSpPr/>
            <p:nvPr/>
          </p:nvGrpSpPr>
          <p:grpSpPr>
            <a:xfrm>
              <a:off x="11184463" y="6296168"/>
              <a:ext cx="825955" cy="252000"/>
              <a:chOff x="11184463" y="6296168"/>
              <a:chExt cx="825955" cy="252000"/>
            </a:xfrm>
          </p:grpSpPr>
          <p:pic>
            <p:nvPicPr>
              <p:cNvPr id="16" name="Picture 15">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71440" y="6296168"/>
                <a:ext cx="252000" cy="252000"/>
              </a:xfrm>
              <a:prstGeom prst="rect">
                <a:avLst/>
              </a:prstGeom>
            </p:spPr>
          </p:pic>
          <p:pic>
            <p:nvPicPr>
              <p:cNvPr id="23" name="Picture 22">
                <a:hlinkClick r:id="rId6"/>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84463" y="6296168"/>
                <a:ext cx="252000" cy="252000"/>
              </a:xfrm>
              <a:prstGeom prst="rect">
                <a:avLst/>
              </a:prstGeom>
            </p:spPr>
          </p:pic>
          <p:pic>
            <p:nvPicPr>
              <p:cNvPr id="26" name="Picture 25" descr="nc.large.png">
                <a:hlinkClick r:id="rId6"/>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58418" y="6296168"/>
                <a:ext cx="252000" cy="252000"/>
              </a:xfrm>
              <a:prstGeom prst="rect">
                <a:avLst/>
              </a:prstGeom>
            </p:spPr>
          </p:pic>
        </p:grpSp>
      </p:grpSp>
    </p:spTree>
    <p:extLst>
      <p:ext uri="{BB962C8B-B14F-4D97-AF65-F5344CB8AC3E}">
        <p14:creationId xmlns:p14="http://schemas.microsoft.com/office/powerpoint/2010/main" val="3393642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Kspace.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2022" b="-52022"/>
          <a:stretch>
            <a:fillRect/>
          </a:stretch>
        </p:blipFill>
        <p:spPr>
          <a:xfrm>
            <a:off x="3855309" y="1739179"/>
            <a:ext cx="4481383" cy="6858000"/>
          </a:xfrm>
        </p:spPr>
      </p:pic>
      <p:sp>
        <p:nvSpPr>
          <p:cNvPr id="21" name="Rectangle 20"/>
          <p:cNvSpPr/>
          <p:nvPr/>
        </p:nvSpPr>
        <p:spPr>
          <a:xfrm>
            <a:off x="3855309" y="3789133"/>
            <a:ext cx="4481382" cy="3268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ectangle 139"/>
          <p:cNvSpPr/>
          <p:nvPr/>
        </p:nvSpPr>
        <p:spPr>
          <a:xfrm>
            <a:off x="3855309" y="4114017"/>
            <a:ext cx="4481382" cy="3268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p:cNvSpPr/>
          <p:nvPr/>
        </p:nvSpPr>
        <p:spPr>
          <a:xfrm>
            <a:off x="3855309" y="4438901"/>
            <a:ext cx="4481382" cy="3268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p:cNvSpPr/>
          <p:nvPr/>
        </p:nvSpPr>
        <p:spPr>
          <a:xfrm>
            <a:off x="3855309" y="4763785"/>
            <a:ext cx="4481382" cy="3268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p:cNvSpPr/>
          <p:nvPr/>
        </p:nvSpPr>
        <p:spPr>
          <a:xfrm>
            <a:off x="3855309" y="5088669"/>
            <a:ext cx="4481382" cy="3268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a:off x="3855309" y="5413553"/>
            <a:ext cx="4481382" cy="3268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a:off x="3855309" y="5738437"/>
            <a:ext cx="4481382" cy="3268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a:off x="3855309" y="6063321"/>
            <a:ext cx="4481382" cy="3268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a:off x="3855309" y="6388205"/>
            <a:ext cx="4481382" cy="3268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p:cNvSpPr/>
          <p:nvPr/>
        </p:nvSpPr>
        <p:spPr>
          <a:xfrm>
            <a:off x="3855309" y="6712864"/>
            <a:ext cx="4481382" cy="3268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302"/>
          <p:cNvSpPr>
            <a:spLocks noChangeArrowheads="1"/>
          </p:cNvSpPr>
          <p:nvPr/>
        </p:nvSpPr>
        <p:spPr bwMode="auto">
          <a:xfrm>
            <a:off x="3870182" y="3493557"/>
            <a:ext cx="145765" cy="295576"/>
          </a:xfrm>
          <a:prstGeom prst="rect">
            <a:avLst/>
          </a:prstGeom>
          <a:solidFill>
            <a:srgbClr val="969696"/>
          </a:solidFill>
          <a:ln w="25400">
            <a:solidFill>
              <a:srgbClr val="0082FF"/>
            </a:solidFill>
            <a:miter lim="800000"/>
            <a:headEnd/>
            <a:tailEnd/>
          </a:ln>
          <a:extLst/>
        </p:spPr>
        <p:txBody>
          <a:bodyPr anchor="ctr">
            <a:spAutoFit/>
          </a:bodyPr>
          <a:lstStyle/>
          <a:p>
            <a:endParaRPr lang="en-GB"/>
          </a:p>
        </p:txBody>
      </p:sp>
      <p:sp>
        <p:nvSpPr>
          <p:cNvPr id="26" name="Rectangle 303"/>
          <p:cNvSpPr>
            <a:spLocks noChangeArrowheads="1"/>
          </p:cNvSpPr>
          <p:nvPr/>
        </p:nvSpPr>
        <p:spPr bwMode="auto">
          <a:xfrm>
            <a:off x="4014309" y="3493557"/>
            <a:ext cx="145765" cy="295576"/>
          </a:xfrm>
          <a:prstGeom prst="rect">
            <a:avLst/>
          </a:prstGeom>
          <a:solidFill>
            <a:srgbClr val="808080"/>
          </a:solidFill>
          <a:ln w="25400">
            <a:solidFill>
              <a:srgbClr val="0082FF"/>
            </a:solidFill>
            <a:miter lim="800000"/>
            <a:headEnd/>
            <a:tailEnd/>
          </a:ln>
          <a:extLst/>
        </p:spPr>
        <p:txBody>
          <a:bodyPr anchor="ctr">
            <a:spAutoFit/>
          </a:bodyPr>
          <a:lstStyle/>
          <a:p>
            <a:endParaRPr lang="en-GB"/>
          </a:p>
        </p:txBody>
      </p:sp>
      <p:sp>
        <p:nvSpPr>
          <p:cNvPr id="27" name="Rectangle 304"/>
          <p:cNvSpPr>
            <a:spLocks noChangeArrowheads="1"/>
          </p:cNvSpPr>
          <p:nvPr/>
        </p:nvSpPr>
        <p:spPr bwMode="auto">
          <a:xfrm>
            <a:off x="4158437" y="3493557"/>
            <a:ext cx="145765" cy="295576"/>
          </a:xfrm>
          <a:prstGeom prst="rect">
            <a:avLst/>
          </a:prstGeom>
          <a:solidFill>
            <a:srgbClr val="969696"/>
          </a:solidFill>
          <a:ln w="25400">
            <a:solidFill>
              <a:srgbClr val="0082FF"/>
            </a:solidFill>
            <a:miter lim="800000"/>
            <a:headEnd/>
            <a:tailEnd/>
          </a:ln>
          <a:extLst/>
        </p:spPr>
        <p:txBody>
          <a:bodyPr anchor="ctr">
            <a:spAutoFit/>
          </a:bodyPr>
          <a:lstStyle/>
          <a:p>
            <a:endParaRPr lang="en-GB"/>
          </a:p>
        </p:txBody>
      </p:sp>
      <p:sp>
        <p:nvSpPr>
          <p:cNvPr id="28" name="Rectangle 305"/>
          <p:cNvSpPr>
            <a:spLocks noChangeArrowheads="1"/>
          </p:cNvSpPr>
          <p:nvPr/>
        </p:nvSpPr>
        <p:spPr bwMode="auto">
          <a:xfrm>
            <a:off x="4304202" y="3493557"/>
            <a:ext cx="145765" cy="295576"/>
          </a:xfrm>
          <a:prstGeom prst="rect">
            <a:avLst/>
          </a:prstGeom>
          <a:solidFill>
            <a:srgbClr val="777777"/>
          </a:solidFill>
          <a:ln w="25400">
            <a:solidFill>
              <a:srgbClr val="0082FF"/>
            </a:solidFill>
            <a:miter lim="800000"/>
            <a:headEnd/>
            <a:tailEnd/>
          </a:ln>
          <a:extLst/>
        </p:spPr>
        <p:txBody>
          <a:bodyPr anchor="ctr">
            <a:spAutoFit/>
          </a:bodyPr>
          <a:lstStyle/>
          <a:p>
            <a:endParaRPr lang="en-GB"/>
          </a:p>
        </p:txBody>
      </p:sp>
      <p:sp>
        <p:nvSpPr>
          <p:cNvPr id="29" name="Rectangle 306"/>
          <p:cNvSpPr>
            <a:spLocks noChangeArrowheads="1"/>
          </p:cNvSpPr>
          <p:nvPr/>
        </p:nvSpPr>
        <p:spPr bwMode="auto">
          <a:xfrm>
            <a:off x="4448329" y="3492288"/>
            <a:ext cx="145765" cy="295576"/>
          </a:xfrm>
          <a:prstGeom prst="rect">
            <a:avLst/>
          </a:prstGeom>
          <a:solidFill>
            <a:srgbClr val="DDDDDD"/>
          </a:solidFill>
          <a:ln w="25400">
            <a:solidFill>
              <a:srgbClr val="0082FF"/>
            </a:solidFill>
            <a:miter lim="800000"/>
            <a:headEnd/>
            <a:tailEnd/>
          </a:ln>
          <a:extLst/>
        </p:spPr>
        <p:txBody>
          <a:bodyPr anchor="ctr">
            <a:spAutoFit/>
          </a:bodyPr>
          <a:lstStyle/>
          <a:p>
            <a:endParaRPr lang="en-GB"/>
          </a:p>
        </p:txBody>
      </p:sp>
      <p:sp>
        <p:nvSpPr>
          <p:cNvPr id="30" name="Rectangle 307"/>
          <p:cNvSpPr>
            <a:spLocks noChangeArrowheads="1"/>
          </p:cNvSpPr>
          <p:nvPr/>
        </p:nvSpPr>
        <p:spPr bwMode="auto">
          <a:xfrm>
            <a:off x="4594094" y="3492288"/>
            <a:ext cx="144127" cy="295576"/>
          </a:xfrm>
          <a:prstGeom prst="rect">
            <a:avLst/>
          </a:prstGeom>
          <a:solidFill>
            <a:srgbClr val="5F5F5F"/>
          </a:solidFill>
          <a:ln w="25400">
            <a:solidFill>
              <a:srgbClr val="0082FF"/>
            </a:solidFill>
            <a:miter lim="800000"/>
            <a:headEnd/>
            <a:tailEnd/>
          </a:ln>
          <a:extLst/>
        </p:spPr>
        <p:txBody>
          <a:bodyPr anchor="ctr">
            <a:spAutoFit/>
          </a:bodyPr>
          <a:lstStyle/>
          <a:p>
            <a:endParaRPr lang="en-GB"/>
          </a:p>
        </p:txBody>
      </p:sp>
      <p:sp>
        <p:nvSpPr>
          <p:cNvPr id="31" name="Rectangle 308"/>
          <p:cNvSpPr>
            <a:spLocks noChangeArrowheads="1"/>
          </p:cNvSpPr>
          <p:nvPr/>
        </p:nvSpPr>
        <p:spPr bwMode="auto">
          <a:xfrm>
            <a:off x="4736584" y="3493557"/>
            <a:ext cx="145765" cy="295576"/>
          </a:xfrm>
          <a:prstGeom prst="rect">
            <a:avLst/>
          </a:prstGeom>
          <a:solidFill>
            <a:srgbClr val="969696"/>
          </a:solidFill>
          <a:ln w="25400">
            <a:solidFill>
              <a:srgbClr val="0082FF"/>
            </a:solidFill>
            <a:miter lim="800000"/>
            <a:headEnd/>
            <a:tailEnd/>
          </a:ln>
          <a:extLst/>
        </p:spPr>
        <p:txBody>
          <a:bodyPr anchor="ctr">
            <a:spAutoFit/>
          </a:bodyPr>
          <a:lstStyle/>
          <a:p>
            <a:endParaRPr lang="en-GB"/>
          </a:p>
        </p:txBody>
      </p:sp>
      <p:sp>
        <p:nvSpPr>
          <p:cNvPr id="32" name="Rectangle 309"/>
          <p:cNvSpPr>
            <a:spLocks noChangeArrowheads="1"/>
          </p:cNvSpPr>
          <p:nvPr/>
        </p:nvSpPr>
        <p:spPr bwMode="auto">
          <a:xfrm>
            <a:off x="4882349" y="3493557"/>
            <a:ext cx="144127" cy="295576"/>
          </a:xfrm>
          <a:prstGeom prst="rect">
            <a:avLst/>
          </a:prstGeom>
          <a:solidFill>
            <a:srgbClr val="DDDDDD"/>
          </a:solidFill>
          <a:ln w="25400">
            <a:solidFill>
              <a:srgbClr val="0082FF"/>
            </a:solidFill>
            <a:miter lim="800000"/>
            <a:headEnd/>
            <a:tailEnd/>
          </a:ln>
          <a:extLst/>
        </p:spPr>
        <p:txBody>
          <a:bodyPr anchor="ctr">
            <a:spAutoFit/>
          </a:bodyPr>
          <a:lstStyle/>
          <a:p>
            <a:endParaRPr lang="en-GB"/>
          </a:p>
        </p:txBody>
      </p:sp>
      <p:sp>
        <p:nvSpPr>
          <p:cNvPr id="33" name="Rectangle 310"/>
          <p:cNvSpPr>
            <a:spLocks noChangeArrowheads="1"/>
          </p:cNvSpPr>
          <p:nvPr/>
        </p:nvSpPr>
        <p:spPr bwMode="auto">
          <a:xfrm>
            <a:off x="5026476" y="3493557"/>
            <a:ext cx="145765" cy="295576"/>
          </a:xfrm>
          <a:prstGeom prst="rect">
            <a:avLst/>
          </a:prstGeom>
          <a:solidFill>
            <a:srgbClr val="F8F8F8"/>
          </a:solidFill>
          <a:ln w="25400">
            <a:solidFill>
              <a:srgbClr val="0082FF"/>
            </a:solidFill>
            <a:miter lim="800000"/>
            <a:headEnd/>
            <a:tailEnd/>
          </a:ln>
          <a:extLst/>
        </p:spPr>
        <p:txBody>
          <a:bodyPr anchor="ctr">
            <a:spAutoFit/>
          </a:bodyPr>
          <a:lstStyle/>
          <a:p>
            <a:endParaRPr lang="en-GB"/>
          </a:p>
        </p:txBody>
      </p:sp>
      <p:sp>
        <p:nvSpPr>
          <p:cNvPr id="34" name="Rectangle 311"/>
          <p:cNvSpPr>
            <a:spLocks noChangeArrowheads="1"/>
          </p:cNvSpPr>
          <p:nvPr/>
        </p:nvSpPr>
        <p:spPr bwMode="auto">
          <a:xfrm>
            <a:off x="5168966" y="3493557"/>
            <a:ext cx="144127" cy="295576"/>
          </a:xfrm>
          <a:prstGeom prst="rect">
            <a:avLst/>
          </a:prstGeom>
          <a:solidFill>
            <a:srgbClr val="B2B2B2"/>
          </a:solidFill>
          <a:ln w="25400">
            <a:solidFill>
              <a:srgbClr val="0082FF"/>
            </a:solidFill>
            <a:miter lim="800000"/>
            <a:headEnd/>
            <a:tailEnd/>
          </a:ln>
          <a:extLst/>
        </p:spPr>
        <p:txBody>
          <a:bodyPr anchor="ctr">
            <a:spAutoFit/>
          </a:bodyPr>
          <a:lstStyle/>
          <a:p>
            <a:endParaRPr lang="en-GB"/>
          </a:p>
        </p:txBody>
      </p:sp>
      <p:sp>
        <p:nvSpPr>
          <p:cNvPr id="35" name="Rectangle 312"/>
          <p:cNvSpPr>
            <a:spLocks noChangeArrowheads="1"/>
          </p:cNvSpPr>
          <p:nvPr/>
        </p:nvSpPr>
        <p:spPr bwMode="auto">
          <a:xfrm>
            <a:off x="5311456" y="3493557"/>
            <a:ext cx="144127" cy="295576"/>
          </a:xfrm>
          <a:prstGeom prst="rect">
            <a:avLst/>
          </a:prstGeom>
          <a:solidFill>
            <a:srgbClr val="4D4D4D"/>
          </a:solidFill>
          <a:ln w="25400">
            <a:solidFill>
              <a:srgbClr val="0082FF"/>
            </a:solidFill>
            <a:miter lim="800000"/>
            <a:headEnd/>
            <a:tailEnd/>
          </a:ln>
          <a:extLst/>
        </p:spPr>
        <p:txBody>
          <a:bodyPr anchor="ctr">
            <a:spAutoFit/>
          </a:bodyPr>
          <a:lstStyle/>
          <a:p>
            <a:endParaRPr lang="en-GB"/>
          </a:p>
        </p:txBody>
      </p:sp>
      <p:sp>
        <p:nvSpPr>
          <p:cNvPr id="36" name="Rectangle 313"/>
          <p:cNvSpPr>
            <a:spLocks noChangeArrowheads="1"/>
          </p:cNvSpPr>
          <p:nvPr/>
        </p:nvSpPr>
        <p:spPr bwMode="auto">
          <a:xfrm>
            <a:off x="5453945" y="3493557"/>
            <a:ext cx="145765" cy="295576"/>
          </a:xfrm>
          <a:prstGeom prst="rect">
            <a:avLst/>
          </a:prstGeom>
          <a:solidFill>
            <a:srgbClr val="969696"/>
          </a:solidFill>
          <a:ln w="25400">
            <a:solidFill>
              <a:srgbClr val="0082FF"/>
            </a:solidFill>
            <a:miter lim="800000"/>
            <a:headEnd/>
            <a:tailEnd/>
          </a:ln>
          <a:extLst/>
        </p:spPr>
        <p:txBody>
          <a:bodyPr anchor="ctr">
            <a:spAutoFit/>
          </a:bodyPr>
          <a:lstStyle/>
          <a:p>
            <a:endParaRPr lang="en-GB"/>
          </a:p>
        </p:txBody>
      </p:sp>
      <p:sp>
        <p:nvSpPr>
          <p:cNvPr id="37" name="Rectangle 314"/>
          <p:cNvSpPr>
            <a:spLocks noChangeArrowheads="1"/>
          </p:cNvSpPr>
          <p:nvPr/>
        </p:nvSpPr>
        <p:spPr bwMode="auto">
          <a:xfrm>
            <a:off x="5596435" y="3493557"/>
            <a:ext cx="145765" cy="295576"/>
          </a:xfrm>
          <a:prstGeom prst="rect">
            <a:avLst/>
          </a:prstGeom>
          <a:solidFill>
            <a:srgbClr val="B2B2B2"/>
          </a:solidFill>
          <a:ln w="25400">
            <a:solidFill>
              <a:srgbClr val="0082FF"/>
            </a:solidFill>
            <a:miter lim="800000"/>
            <a:headEnd/>
            <a:tailEnd/>
          </a:ln>
          <a:extLst/>
        </p:spPr>
        <p:txBody>
          <a:bodyPr anchor="ctr">
            <a:spAutoFit/>
          </a:bodyPr>
          <a:lstStyle/>
          <a:p>
            <a:endParaRPr lang="en-GB"/>
          </a:p>
        </p:txBody>
      </p:sp>
      <p:sp>
        <p:nvSpPr>
          <p:cNvPr id="38" name="Rectangle 315"/>
          <p:cNvSpPr>
            <a:spLocks noChangeArrowheads="1"/>
          </p:cNvSpPr>
          <p:nvPr/>
        </p:nvSpPr>
        <p:spPr bwMode="auto">
          <a:xfrm>
            <a:off x="5738924" y="3493557"/>
            <a:ext cx="145765" cy="295576"/>
          </a:xfrm>
          <a:prstGeom prst="rect">
            <a:avLst/>
          </a:prstGeom>
          <a:solidFill>
            <a:srgbClr val="969696"/>
          </a:solidFill>
          <a:ln w="25400">
            <a:solidFill>
              <a:srgbClr val="0082FF"/>
            </a:solidFill>
            <a:miter lim="800000"/>
            <a:headEnd/>
            <a:tailEnd/>
          </a:ln>
          <a:extLst/>
        </p:spPr>
        <p:txBody>
          <a:bodyPr anchor="ctr">
            <a:spAutoFit/>
          </a:bodyPr>
          <a:lstStyle/>
          <a:p>
            <a:endParaRPr lang="en-GB"/>
          </a:p>
        </p:txBody>
      </p:sp>
      <p:sp>
        <p:nvSpPr>
          <p:cNvPr id="39" name="Rectangle 316"/>
          <p:cNvSpPr>
            <a:spLocks noChangeArrowheads="1"/>
          </p:cNvSpPr>
          <p:nvPr/>
        </p:nvSpPr>
        <p:spPr bwMode="auto">
          <a:xfrm>
            <a:off x="5883052" y="3493557"/>
            <a:ext cx="145765" cy="295576"/>
          </a:xfrm>
          <a:prstGeom prst="rect">
            <a:avLst/>
          </a:prstGeom>
          <a:solidFill>
            <a:srgbClr val="B2B2B2"/>
          </a:solidFill>
          <a:ln w="25400">
            <a:solidFill>
              <a:srgbClr val="0082FF"/>
            </a:solidFill>
            <a:miter lim="800000"/>
            <a:headEnd/>
            <a:tailEnd/>
          </a:ln>
          <a:extLst/>
        </p:spPr>
        <p:txBody>
          <a:bodyPr anchor="ctr">
            <a:spAutoFit/>
          </a:bodyPr>
          <a:lstStyle/>
          <a:p>
            <a:endParaRPr lang="en-GB"/>
          </a:p>
        </p:txBody>
      </p:sp>
      <p:sp>
        <p:nvSpPr>
          <p:cNvPr id="40" name="Rectangle 317"/>
          <p:cNvSpPr>
            <a:spLocks noChangeArrowheads="1"/>
          </p:cNvSpPr>
          <p:nvPr/>
        </p:nvSpPr>
        <p:spPr bwMode="auto">
          <a:xfrm>
            <a:off x="6023903" y="3493557"/>
            <a:ext cx="145765" cy="295576"/>
          </a:xfrm>
          <a:prstGeom prst="rect">
            <a:avLst/>
          </a:prstGeom>
          <a:solidFill>
            <a:srgbClr val="969696"/>
          </a:solidFill>
          <a:ln w="25400">
            <a:solidFill>
              <a:srgbClr val="0082FF"/>
            </a:solidFill>
            <a:miter lim="800000"/>
            <a:headEnd/>
            <a:tailEnd/>
          </a:ln>
          <a:extLst/>
        </p:spPr>
        <p:txBody>
          <a:bodyPr anchor="ctr">
            <a:spAutoFit/>
          </a:bodyPr>
          <a:lstStyle/>
          <a:p>
            <a:endParaRPr lang="en-GB"/>
          </a:p>
        </p:txBody>
      </p:sp>
      <p:sp>
        <p:nvSpPr>
          <p:cNvPr id="41" name="Rectangle 318"/>
          <p:cNvSpPr>
            <a:spLocks noChangeArrowheads="1"/>
          </p:cNvSpPr>
          <p:nvPr/>
        </p:nvSpPr>
        <p:spPr bwMode="auto">
          <a:xfrm>
            <a:off x="6164755" y="3493557"/>
            <a:ext cx="145765" cy="295576"/>
          </a:xfrm>
          <a:prstGeom prst="rect">
            <a:avLst/>
          </a:prstGeom>
          <a:solidFill>
            <a:srgbClr val="C0C0C0"/>
          </a:solidFill>
          <a:ln w="25400">
            <a:solidFill>
              <a:srgbClr val="0082FF"/>
            </a:solidFill>
            <a:miter lim="800000"/>
            <a:headEnd/>
            <a:tailEnd/>
          </a:ln>
          <a:extLst/>
        </p:spPr>
        <p:txBody>
          <a:bodyPr anchor="ctr">
            <a:spAutoFit/>
          </a:bodyPr>
          <a:lstStyle/>
          <a:p>
            <a:endParaRPr lang="en-GB"/>
          </a:p>
        </p:txBody>
      </p:sp>
      <p:sp>
        <p:nvSpPr>
          <p:cNvPr id="42" name="Rectangle 319"/>
          <p:cNvSpPr>
            <a:spLocks noChangeArrowheads="1"/>
          </p:cNvSpPr>
          <p:nvPr/>
        </p:nvSpPr>
        <p:spPr bwMode="auto">
          <a:xfrm>
            <a:off x="6453010" y="3493557"/>
            <a:ext cx="145765" cy="295576"/>
          </a:xfrm>
          <a:prstGeom prst="rect">
            <a:avLst/>
          </a:prstGeom>
          <a:solidFill>
            <a:srgbClr val="C0C0C0"/>
          </a:solidFill>
          <a:ln w="25400">
            <a:solidFill>
              <a:srgbClr val="0082FF"/>
            </a:solidFill>
            <a:miter lim="800000"/>
            <a:headEnd/>
            <a:tailEnd/>
          </a:ln>
          <a:extLst/>
        </p:spPr>
        <p:txBody>
          <a:bodyPr anchor="ctr">
            <a:spAutoFit/>
          </a:bodyPr>
          <a:lstStyle/>
          <a:p>
            <a:endParaRPr lang="en-GB"/>
          </a:p>
        </p:txBody>
      </p:sp>
      <p:sp>
        <p:nvSpPr>
          <p:cNvPr id="43" name="Rectangle 320"/>
          <p:cNvSpPr>
            <a:spLocks noChangeArrowheads="1"/>
          </p:cNvSpPr>
          <p:nvPr/>
        </p:nvSpPr>
        <p:spPr bwMode="auto">
          <a:xfrm>
            <a:off x="6597137" y="3493557"/>
            <a:ext cx="145765" cy="295576"/>
          </a:xfrm>
          <a:prstGeom prst="rect">
            <a:avLst/>
          </a:prstGeom>
          <a:solidFill>
            <a:srgbClr val="5F5F5F"/>
          </a:solidFill>
          <a:ln w="25400">
            <a:solidFill>
              <a:srgbClr val="0082FF"/>
            </a:solidFill>
            <a:miter lim="800000"/>
            <a:headEnd/>
            <a:tailEnd/>
          </a:ln>
          <a:extLst/>
        </p:spPr>
        <p:txBody>
          <a:bodyPr anchor="ctr">
            <a:spAutoFit/>
          </a:bodyPr>
          <a:lstStyle/>
          <a:p>
            <a:endParaRPr lang="en-GB"/>
          </a:p>
        </p:txBody>
      </p:sp>
      <p:sp>
        <p:nvSpPr>
          <p:cNvPr id="44" name="Rectangle 321"/>
          <p:cNvSpPr>
            <a:spLocks noChangeArrowheads="1"/>
          </p:cNvSpPr>
          <p:nvPr/>
        </p:nvSpPr>
        <p:spPr bwMode="auto">
          <a:xfrm>
            <a:off x="6742902" y="3493557"/>
            <a:ext cx="145765" cy="295576"/>
          </a:xfrm>
          <a:prstGeom prst="rect">
            <a:avLst/>
          </a:prstGeom>
          <a:solidFill>
            <a:srgbClr val="B2B2B2"/>
          </a:solidFill>
          <a:ln w="25400">
            <a:solidFill>
              <a:srgbClr val="0082FF"/>
            </a:solidFill>
            <a:miter lim="800000"/>
            <a:headEnd/>
            <a:tailEnd/>
          </a:ln>
          <a:extLst/>
        </p:spPr>
        <p:txBody>
          <a:bodyPr anchor="ctr">
            <a:spAutoFit/>
          </a:bodyPr>
          <a:lstStyle/>
          <a:p>
            <a:endParaRPr lang="en-GB"/>
          </a:p>
        </p:txBody>
      </p:sp>
      <p:sp>
        <p:nvSpPr>
          <p:cNvPr id="45" name="Rectangle 322"/>
          <p:cNvSpPr>
            <a:spLocks noChangeArrowheads="1"/>
          </p:cNvSpPr>
          <p:nvPr/>
        </p:nvSpPr>
        <p:spPr bwMode="auto">
          <a:xfrm>
            <a:off x="6885392" y="3493557"/>
            <a:ext cx="145765" cy="295576"/>
          </a:xfrm>
          <a:prstGeom prst="rect">
            <a:avLst/>
          </a:prstGeom>
          <a:solidFill>
            <a:srgbClr val="777777"/>
          </a:solidFill>
          <a:ln w="25400">
            <a:solidFill>
              <a:srgbClr val="0082FF"/>
            </a:solidFill>
            <a:miter lim="800000"/>
            <a:headEnd/>
            <a:tailEnd/>
          </a:ln>
          <a:extLst/>
        </p:spPr>
        <p:txBody>
          <a:bodyPr anchor="ctr">
            <a:spAutoFit/>
          </a:bodyPr>
          <a:lstStyle/>
          <a:p>
            <a:endParaRPr lang="en-GB"/>
          </a:p>
        </p:txBody>
      </p:sp>
      <p:sp>
        <p:nvSpPr>
          <p:cNvPr id="46" name="Rectangle 323"/>
          <p:cNvSpPr>
            <a:spLocks noChangeArrowheads="1"/>
          </p:cNvSpPr>
          <p:nvPr/>
        </p:nvSpPr>
        <p:spPr bwMode="auto">
          <a:xfrm>
            <a:off x="7029519" y="3493557"/>
            <a:ext cx="145765" cy="295576"/>
          </a:xfrm>
          <a:prstGeom prst="rect">
            <a:avLst/>
          </a:prstGeom>
          <a:solidFill>
            <a:srgbClr val="4D4D4D"/>
          </a:solidFill>
          <a:ln w="25400">
            <a:solidFill>
              <a:srgbClr val="0082FF"/>
            </a:solidFill>
            <a:miter lim="800000"/>
            <a:headEnd/>
            <a:tailEnd/>
          </a:ln>
          <a:extLst/>
        </p:spPr>
        <p:txBody>
          <a:bodyPr anchor="ctr">
            <a:spAutoFit/>
          </a:bodyPr>
          <a:lstStyle/>
          <a:p>
            <a:endParaRPr lang="en-GB"/>
          </a:p>
        </p:txBody>
      </p:sp>
      <p:sp>
        <p:nvSpPr>
          <p:cNvPr id="47" name="Rectangle 324"/>
          <p:cNvSpPr>
            <a:spLocks noChangeArrowheads="1"/>
          </p:cNvSpPr>
          <p:nvPr/>
        </p:nvSpPr>
        <p:spPr bwMode="auto">
          <a:xfrm>
            <a:off x="7175284" y="3493557"/>
            <a:ext cx="145765" cy="295576"/>
          </a:xfrm>
          <a:prstGeom prst="rect">
            <a:avLst/>
          </a:prstGeom>
          <a:solidFill>
            <a:srgbClr val="333333"/>
          </a:solidFill>
          <a:ln w="25400">
            <a:solidFill>
              <a:srgbClr val="0082FF"/>
            </a:solidFill>
            <a:miter lim="800000"/>
            <a:headEnd/>
            <a:tailEnd/>
          </a:ln>
          <a:extLst/>
        </p:spPr>
        <p:txBody>
          <a:bodyPr anchor="ctr">
            <a:spAutoFit/>
          </a:bodyPr>
          <a:lstStyle/>
          <a:p>
            <a:endParaRPr lang="en-GB"/>
          </a:p>
        </p:txBody>
      </p:sp>
      <p:sp>
        <p:nvSpPr>
          <p:cNvPr id="48" name="Rectangle 325"/>
          <p:cNvSpPr>
            <a:spLocks noChangeArrowheads="1"/>
          </p:cNvSpPr>
          <p:nvPr/>
        </p:nvSpPr>
        <p:spPr bwMode="auto">
          <a:xfrm>
            <a:off x="7321050" y="3493557"/>
            <a:ext cx="144127" cy="295576"/>
          </a:xfrm>
          <a:prstGeom prst="rect">
            <a:avLst/>
          </a:prstGeom>
          <a:solidFill>
            <a:srgbClr val="5F5F5F"/>
          </a:solidFill>
          <a:ln w="25400">
            <a:solidFill>
              <a:srgbClr val="0082FF"/>
            </a:solidFill>
            <a:miter lim="800000"/>
            <a:headEnd/>
            <a:tailEnd/>
          </a:ln>
          <a:extLst/>
        </p:spPr>
        <p:txBody>
          <a:bodyPr anchor="ctr">
            <a:spAutoFit/>
          </a:bodyPr>
          <a:lstStyle/>
          <a:p>
            <a:endParaRPr lang="en-GB"/>
          </a:p>
        </p:txBody>
      </p:sp>
      <p:sp>
        <p:nvSpPr>
          <p:cNvPr id="49" name="Rectangle 326"/>
          <p:cNvSpPr>
            <a:spLocks noChangeArrowheads="1"/>
          </p:cNvSpPr>
          <p:nvPr/>
        </p:nvSpPr>
        <p:spPr bwMode="auto">
          <a:xfrm>
            <a:off x="7465177" y="3493557"/>
            <a:ext cx="144127" cy="295576"/>
          </a:xfrm>
          <a:prstGeom prst="rect">
            <a:avLst/>
          </a:prstGeom>
          <a:solidFill>
            <a:srgbClr val="C0C0C0"/>
          </a:solidFill>
          <a:ln w="25400">
            <a:solidFill>
              <a:srgbClr val="0082FF"/>
            </a:solidFill>
            <a:miter lim="800000"/>
            <a:headEnd/>
            <a:tailEnd/>
          </a:ln>
          <a:extLst/>
        </p:spPr>
        <p:txBody>
          <a:bodyPr anchor="ctr">
            <a:spAutoFit/>
          </a:bodyPr>
          <a:lstStyle/>
          <a:p>
            <a:endParaRPr lang="en-GB"/>
          </a:p>
        </p:txBody>
      </p:sp>
      <p:sp>
        <p:nvSpPr>
          <p:cNvPr id="50" name="Rectangle 327"/>
          <p:cNvSpPr>
            <a:spLocks noChangeArrowheads="1"/>
          </p:cNvSpPr>
          <p:nvPr/>
        </p:nvSpPr>
        <p:spPr bwMode="auto">
          <a:xfrm>
            <a:off x="7607666" y="3493557"/>
            <a:ext cx="145765" cy="295576"/>
          </a:xfrm>
          <a:prstGeom prst="rect">
            <a:avLst/>
          </a:prstGeom>
          <a:solidFill>
            <a:srgbClr val="969696"/>
          </a:solidFill>
          <a:ln w="25400">
            <a:solidFill>
              <a:srgbClr val="0082FF"/>
            </a:solidFill>
            <a:miter lim="800000"/>
            <a:headEnd/>
            <a:tailEnd/>
          </a:ln>
          <a:extLst/>
        </p:spPr>
        <p:txBody>
          <a:bodyPr anchor="ctr">
            <a:spAutoFit/>
          </a:bodyPr>
          <a:lstStyle/>
          <a:p>
            <a:endParaRPr lang="en-GB"/>
          </a:p>
        </p:txBody>
      </p:sp>
      <p:sp>
        <p:nvSpPr>
          <p:cNvPr id="51" name="Rectangle 328"/>
          <p:cNvSpPr>
            <a:spLocks noChangeArrowheads="1"/>
          </p:cNvSpPr>
          <p:nvPr/>
        </p:nvSpPr>
        <p:spPr bwMode="auto">
          <a:xfrm>
            <a:off x="7746880" y="3493557"/>
            <a:ext cx="145765" cy="295576"/>
          </a:xfrm>
          <a:prstGeom prst="rect">
            <a:avLst/>
          </a:prstGeom>
          <a:solidFill>
            <a:srgbClr val="808080"/>
          </a:solidFill>
          <a:ln w="25400">
            <a:solidFill>
              <a:srgbClr val="0082FF"/>
            </a:solidFill>
            <a:miter lim="800000"/>
            <a:headEnd/>
            <a:tailEnd/>
          </a:ln>
          <a:extLst/>
        </p:spPr>
        <p:txBody>
          <a:bodyPr anchor="ctr">
            <a:spAutoFit/>
          </a:bodyPr>
          <a:lstStyle/>
          <a:p>
            <a:endParaRPr lang="en-GB"/>
          </a:p>
        </p:txBody>
      </p:sp>
      <p:sp>
        <p:nvSpPr>
          <p:cNvPr id="52" name="Rectangle 329"/>
          <p:cNvSpPr>
            <a:spLocks noChangeArrowheads="1"/>
          </p:cNvSpPr>
          <p:nvPr/>
        </p:nvSpPr>
        <p:spPr bwMode="auto">
          <a:xfrm>
            <a:off x="7887732" y="3493557"/>
            <a:ext cx="145765" cy="295576"/>
          </a:xfrm>
          <a:prstGeom prst="rect">
            <a:avLst/>
          </a:prstGeom>
          <a:solidFill>
            <a:srgbClr val="969696"/>
          </a:solidFill>
          <a:ln w="25400">
            <a:solidFill>
              <a:srgbClr val="0082FF"/>
            </a:solidFill>
            <a:miter lim="800000"/>
            <a:headEnd/>
            <a:tailEnd/>
          </a:ln>
          <a:extLst/>
        </p:spPr>
        <p:txBody>
          <a:bodyPr anchor="ctr">
            <a:spAutoFit/>
          </a:bodyPr>
          <a:lstStyle/>
          <a:p>
            <a:endParaRPr lang="en-GB"/>
          </a:p>
        </p:txBody>
      </p:sp>
      <p:sp>
        <p:nvSpPr>
          <p:cNvPr id="53" name="Rectangle 330"/>
          <p:cNvSpPr>
            <a:spLocks noChangeArrowheads="1"/>
          </p:cNvSpPr>
          <p:nvPr/>
        </p:nvSpPr>
        <p:spPr bwMode="auto">
          <a:xfrm>
            <a:off x="8031859" y="3493557"/>
            <a:ext cx="145765" cy="295576"/>
          </a:xfrm>
          <a:prstGeom prst="rect">
            <a:avLst/>
          </a:prstGeom>
          <a:solidFill>
            <a:srgbClr val="B2B2B2"/>
          </a:solidFill>
          <a:ln w="25400">
            <a:solidFill>
              <a:srgbClr val="0082FF"/>
            </a:solidFill>
            <a:miter lim="800000"/>
            <a:headEnd/>
            <a:tailEnd/>
          </a:ln>
          <a:extLst/>
        </p:spPr>
        <p:txBody>
          <a:bodyPr anchor="ctr">
            <a:spAutoFit/>
          </a:bodyPr>
          <a:lstStyle/>
          <a:p>
            <a:endParaRPr lang="en-GB"/>
          </a:p>
        </p:txBody>
      </p:sp>
      <p:sp>
        <p:nvSpPr>
          <p:cNvPr id="54" name="Rectangle 331"/>
          <p:cNvSpPr>
            <a:spLocks noChangeArrowheads="1"/>
          </p:cNvSpPr>
          <p:nvPr/>
        </p:nvSpPr>
        <p:spPr bwMode="auto">
          <a:xfrm>
            <a:off x="8175987" y="3493557"/>
            <a:ext cx="145765" cy="295576"/>
          </a:xfrm>
          <a:prstGeom prst="rect">
            <a:avLst/>
          </a:prstGeom>
          <a:solidFill>
            <a:srgbClr val="969696"/>
          </a:solidFill>
          <a:ln w="25400">
            <a:solidFill>
              <a:srgbClr val="0082FF"/>
            </a:solidFill>
            <a:miter lim="800000"/>
            <a:headEnd/>
            <a:tailEnd/>
          </a:ln>
          <a:extLst/>
        </p:spPr>
        <p:txBody>
          <a:bodyPr anchor="ctr">
            <a:spAutoFit/>
          </a:bodyPr>
          <a:lstStyle/>
          <a:p>
            <a:endParaRPr lang="en-GB"/>
          </a:p>
        </p:txBody>
      </p:sp>
      <p:sp>
        <p:nvSpPr>
          <p:cNvPr id="55" name="Rectangle 332"/>
          <p:cNvSpPr>
            <a:spLocks noChangeArrowheads="1"/>
          </p:cNvSpPr>
          <p:nvPr/>
        </p:nvSpPr>
        <p:spPr bwMode="auto">
          <a:xfrm>
            <a:off x="6307245" y="3492288"/>
            <a:ext cx="145765" cy="295576"/>
          </a:xfrm>
          <a:prstGeom prst="rect">
            <a:avLst/>
          </a:prstGeom>
          <a:solidFill>
            <a:srgbClr val="969696"/>
          </a:solidFill>
          <a:ln w="25400">
            <a:solidFill>
              <a:srgbClr val="0082FF"/>
            </a:solidFill>
            <a:miter lim="800000"/>
            <a:headEnd/>
            <a:tailEnd/>
          </a:ln>
          <a:extLst/>
        </p:spPr>
        <p:txBody>
          <a:bodyPr anchor="ctr">
            <a:spAutoFit/>
          </a:bodyPr>
          <a:lstStyle/>
          <a:p>
            <a:endParaRPr lang="en-GB"/>
          </a:p>
        </p:txBody>
      </p:sp>
      <p:sp>
        <p:nvSpPr>
          <p:cNvPr id="4" name="Rectangle 3"/>
          <p:cNvSpPr/>
          <p:nvPr/>
        </p:nvSpPr>
        <p:spPr>
          <a:xfrm>
            <a:off x="8336691" y="0"/>
            <a:ext cx="3855309"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95038" y="1911090"/>
            <a:ext cx="2024348" cy="1569660"/>
          </a:xfrm>
          <a:prstGeom prst="rect">
            <a:avLst/>
          </a:prstGeom>
          <a:noFill/>
        </p:spPr>
        <p:txBody>
          <a:bodyPr wrap="none" rtlCol="0">
            <a:spAutoFit/>
          </a:bodyPr>
          <a:lstStyle/>
          <a:p>
            <a:r>
              <a:rPr lang="en-US" sz="3200" dirty="0">
                <a:solidFill>
                  <a:srgbClr val="FF9F1B"/>
                </a:solidFill>
                <a:latin typeface="Nexa Bold" charset="0"/>
                <a:ea typeface="Nexa Bold" charset="0"/>
                <a:cs typeface="Nexa Bold" charset="0"/>
              </a:rPr>
              <a:t>STORING</a:t>
            </a:r>
            <a:endParaRPr lang="en-US" sz="3200" dirty="0">
              <a:solidFill>
                <a:schemeClr val="tx1">
                  <a:lumMod val="75000"/>
                  <a:lumOff val="25000"/>
                </a:schemeClr>
              </a:solidFill>
              <a:latin typeface="Nexa Bold" charset="0"/>
              <a:ea typeface="Nexa Bold" charset="0"/>
              <a:cs typeface="Nexa Bold" charset="0"/>
            </a:endParaRPr>
          </a:p>
          <a:p>
            <a:r>
              <a:rPr lang="en-US" sz="3200" dirty="0">
                <a:solidFill>
                  <a:schemeClr val="bg1"/>
                </a:solidFill>
                <a:latin typeface="Nexa Bold" charset="0"/>
                <a:ea typeface="Nexa Bold" charset="0"/>
                <a:cs typeface="Nexa Bold" charset="0"/>
              </a:rPr>
              <a:t>DATA IN </a:t>
            </a:r>
          </a:p>
          <a:p>
            <a:r>
              <a:rPr lang="en-US" sz="3200" dirty="0">
                <a:solidFill>
                  <a:schemeClr val="bg1"/>
                </a:solidFill>
                <a:latin typeface="Nexa Bold" charset="0"/>
                <a:ea typeface="Nexa Bold" charset="0"/>
                <a:cs typeface="Nexa Bold" charset="0"/>
              </a:rPr>
              <a:t>K-SPACE</a:t>
            </a:r>
          </a:p>
        </p:txBody>
      </p:sp>
      <p:sp>
        <p:nvSpPr>
          <p:cNvPr id="19" name="Rectangle 18"/>
          <p:cNvSpPr/>
          <p:nvPr/>
        </p:nvSpPr>
        <p:spPr>
          <a:xfrm>
            <a:off x="583274" y="2877331"/>
            <a:ext cx="2613453" cy="1569660"/>
          </a:xfrm>
          <a:prstGeom prst="rect">
            <a:avLst/>
          </a:prstGeom>
        </p:spPr>
        <p:txBody>
          <a:bodyPr wrap="square">
            <a:spAutoFit/>
          </a:bodyPr>
          <a:lstStyle/>
          <a:p>
            <a:pPr algn="ctr"/>
            <a:r>
              <a:rPr lang="en-US" sz="1200" i="1" dirty="0">
                <a:solidFill>
                  <a:schemeClr val="tx1">
                    <a:lumMod val="75000"/>
                    <a:lumOff val="25000"/>
                  </a:schemeClr>
                </a:solidFill>
                <a:latin typeface="Roboto Light"/>
                <a:ea typeface="Roboto Medium" charset="0"/>
                <a:cs typeface="Roboto Light"/>
              </a:rPr>
              <a:t>The MR signal is digitized and the amplitude is recorded</a:t>
            </a:r>
          </a:p>
          <a:p>
            <a:pPr algn="ctr"/>
            <a:endParaRPr lang="en-US" sz="1200" i="1" dirty="0">
              <a:solidFill>
                <a:schemeClr val="tx1">
                  <a:lumMod val="75000"/>
                  <a:lumOff val="25000"/>
                </a:schemeClr>
              </a:solidFill>
              <a:latin typeface="Roboto Light"/>
              <a:ea typeface="Roboto Medium" charset="0"/>
              <a:cs typeface="Roboto Light"/>
            </a:endParaRPr>
          </a:p>
          <a:p>
            <a:pPr algn="ctr"/>
            <a:r>
              <a:rPr lang="en-US" sz="1200" i="1" dirty="0">
                <a:solidFill>
                  <a:schemeClr val="tx1">
                    <a:lumMod val="75000"/>
                    <a:lumOff val="25000"/>
                  </a:schemeClr>
                </a:solidFill>
                <a:latin typeface="Roboto Light"/>
                <a:ea typeface="Roboto Medium" charset="0"/>
                <a:cs typeface="Roboto Light"/>
              </a:rPr>
              <a:t>Many samples under many different conditions are required to generate k-space that can be converted into a recognizable image</a:t>
            </a:r>
            <a:endParaRPr lang="en-US" sz="1200" i="1" dirty="0">
              <a:solidFill>
                <a:schemeClr val="tx1">
                  <a:lumMod val="75000"/>
                  <a:lumOff val="25000"/>
                </a:schemeClr>
              </a:solidFill>
              <a:latin typeface="Roboto Light"/>
              <a:ea typeface="Roboto Light"/>
              <a:cs typeface="Roboto Light"/>
            </a:endParaRPr>
          </a:p>
          <a:p>
            <a:pPr algn="ctr"/>
            <a:endParaRPr lang="en-US" sz="1200" i="1" dirty="0">
              <a:solidFill>
                <a:schemeClr val="tx1">
                  <a:lumMod val="75000"/>
                  <a:lumOff val="25000"/>
                </a:schemeClr>
              </a:solidFill>
              <a:latin typeface="Roboto Light"/>
              <a:ea typeface="Roboto Light"/>
              <a:cs typeface="Roboto Light"/>
            </a:endParaRPr>
          </a:p>
        </p:txBody>
      </p:sp>
      <p:sp>
        <p:nvSpPr>
          <p:cNvPr id="20" name="Rectangle 19"/>
          <p:cNvSpPr/>
          <p:nvPr/>
        </p:nvSpPr>
        <p:spPr>
          <a:xfrm>
            <a:off x="1374475" y="1373618"/>
            <a:ext cx="1031051" cy="1107996"/>
          </a:xfrm>
          <a:prstGeom prst="rect">
            <a:avLst/>
          </a:prstGeom>
        </p:spPr>
        <p:txBody>
          <a:bodyPr wrap="none">
            <a:spAutoFit/>
          </a:bodyPr>
          <a:lstStyle/>
          <a:p>
            <a:pPr algn="ctr"/>
            <a:r>
              <a:rPr lang="en-US" sz="6600" dirty="0">
                <a:solidFill>
                  <a:srgbClr val="FF9F1B"/>
                </a:solidFill>
                <a:latin typeface="Pe-icon-7-stroke"/>
              </a:rPr>
              <a:t></a:t>
            </a:r>
            <a:endParaRPr lang="en-US" sz="6600" dirty="0">
              <a:solidFill>
                <a:srgbClr val="FF9F1B"/>
              </a:solidFill>
            </a:endParaRPr>
          </a:p>
        </p:txBody>
      </p:sp>
      <p:pic>
        <p:nvPicPr>
          <p:cNvPr id="23" name="Picture Placeholder 4" descr="MRsignal_blue.png"/>
          <p:cNvPicPr>
            <a:picLocks noChangeAspect="1"/>
          </p:cNvPicPr>
          <p:nvPr/>
        </p:nvPicPr>
        <p:blipFill>
          <a:blip r:embed="rId4">
            <a:extLst>
              <a:ext uri="{28A0092B-C50C-407E-A947-70E740481C1C}">
                <a14:useLocalDpi xmlns:a14="http://schemas.microsoft.com/office/drawing/2010/main" val="0"/>
              </a:ext>
            </a:extLst>
          </a:blip>
          <a:srcRect l="-31481" r="-31481"/>
          <a:stretch>
            <a:fillRect/>
          </a:stretch>
        </p:blipFill>
        <p:spPr>
          <a:xfrm>
            <a:off x="2465295" y="89671"/>
            <a:ext cx="7276352" cy="3327111"/>
          </a:xfrm>
          <a:custGeom>
            <a:avLst/>
            <a:gdLst>
              <a:gd name="connsiteX0" fmla="*/ 0 w 4481383"/>
              <a:gd name="connsiteY0" fmla="*/ 0 h 6858000"/>
              <a:gd name="connsiteX1" fmla="*/ 4481383 w 4481383"/>
              <a:gd name="connsiteY1" fmla="*/ 0 h 6858000"/>
              <a:gd name="connsiteX2" fmla="*/ 4481383 w 4481383"/>
              <a:gd name="connsiteY2" fmla="*/ 6858000 h 6858000"/>
              <a:gd name="connsiteX3" fmla="*/ 0 w 44813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81383" h="6858000">
                <a:moveTo>
                  <a:pt x="0" y="0"/>
                </a:moveTo>
                <a:lnTo>
                  <a:pt x="4481383" y="0"/>
                </a:lnTo>
                <a:lnTo>
                  <a:pt x="4481383" y="6858000"/>
                </a:lnTo>
                <a:lnTo>
                  <a:pt x="0" y="6858000"/>
                </a:lnTo>
                <a:close/>
              </a:path>
            </a:pathLst>
          </a:custGeom>
        </p:spPr>
      </p:pic>
      <p:grpSp>
        <p:nvGrpSpPr>
          <p:cNvPr id="56" name="Group 55"/>
          <p:cNvGrpSpPr/>
          <p:nvPr/>
        </p:nvGrpSpPr>
        <p:grpSpPr>
          <a:xfrm>
            <a:off x="9026652" y="6296168"/>
            <a:ext cx="2983766" cy="252000"/>
            <a:chOff x="9026652" y="6296168"/>
            <a:chExt cx="2983766" cy="252000"/>
          </a:xfrm>
        </p:grpSpPr>
        <p:sp>
          <p:nvSpPr>
            <p:cNvPr id="57" name="TextBox 56"/>
            <p:cNvSpPr txBox="1"/>
            <p:nvPr/>
          </p:nvSpPr>
          <p:spPr>
            <a:xfrm>
              <a:off x="9026652" y="6301947"/>
              <a:ext cx="2139365" cy="246221"/>
            </a:xfrm>
            <a:prstGeom prst="rect">
              <a:avLst/>
            </a:prstGeom>
            <a:noFill/>
          </p:spPr>
          <p:txBody>
            <a:bodyPr wrap="none" rtlCol="0">
              <a:spAutoFit/>
            </a:bodyPr>
            <a:lstStyle/>
            <a:p>
              <a:pPr algn="r"/>
              <a:r>
                <a:rPr lang="en-US" sz="1000" dirty="0">
                  <a:solidFill>
                    <a:schemeClr val="bg1"/>
                  </a:solidFill>
                  <a:latin typeface="Roboto Medium" charset="0"/>
                  <a:ea typeface="Roboto Medium" charset="0"/>
                  <a:cs typeface="Roboto Medium" charset="0"/>
                  <a:hlinkClick r:id="rId5"/>
                </a:rPr>
                <a:t>Modified from DHiggins ReviseMRI</a:t>
              </a:r>
              <a:endParaRPr lang="en-US" sz="1000" dirty="0">
                <a:solidFill>
                  <a:schemeClr val="bg1"/>
                </a:solidFill>
                <a:latin typeface="Roboto Light"/>
                <a:ea typeface="Roboto Light"/>
                <a:cs typeface="Roboto Light"/>
              </a:endParaRPr>
            </a:p>
          </p:txBody>
        </p:sp>
        <p:grpSp>
          <p:nvGrpSpPr>
            <p:cNvPr id="58" name="Group 57"/>
            <p:cNvGrpSpPr/>
            <p:nvPr/>
          </p:nvGrpSpPr>
          <p:grpSpPr>
            <a:xfrm>
              <a:off x="11184463" y="6296168"/>
              <a:ext cx="825955" cy="252000"/>
              <a:chOff x="11184463" y="6296168"/>
              <a:chExt cx="825955" cy="252000"/>
            </a:xfrm>
          </p:grpSpPr>
          <p:pic>
            <p:nvPicPr>
              <p:cNvPr id="59" name="Picture 58">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71440" y="6296168"/>
                <a:ext cx="252000" cy="252000"/>
              </a:xfrm>
              <a:prstGeom prst="rect">
                <a:avLst/>
              </a:prstGeom>
            </p:spPr>
          </p:pic>
          <p:pic>
            <p:nvPicPr>
              <p:cNvPr id="60" name="Picture 59">
                <a:hlinkClick r:id="rId6"/>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84463" y="6296168"/>
                <a:ext cx="252000" cy="252000"/>
              </a:xfrm>
              <a:prstGeom prst="rect">
                <a:avLst/>
              </a:prstGeom>
            </p:spPr>
          </p:pic>
          <p:pic>
            <p:nvPicPr>
              <p:cNvPr id="61" name="Picture 60" descr="nc.large.png">
                <a:hlinkClick r:id="rId6"/>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58418" y="6296168"/>
                <a:ext cx="252000" cy="252000"/>
              </a:xfrm>
              <a:prstGeom prst="rect">
                <a:avLst/>
              </a:prstGeom>
            </p:spPr>
          </p:pic>
        </p:grpSp>
      </p:grpSp>
      <p:sp>
        <p:nvSpPr>
          <p:cNvPr id="115" name="Line 227"/>
          <p:cNvSpPr>
            <a:spLocks noChangeShapeType="1"/>
          </p:cNvSpPr>
          <p:nvPr/>
        </p:nvSpPr>
        <p:spPr bwMode="auto">
          <a:xfrm>
            <a:off x="3968196" y="908462"/>
            <a:ext cx="0" cy="2657354"/>
          </a:xfrm>
          <a:prstGeom prst="line">
            <a:avLst/>
          </a:prstGeom>
          <a:noFill/>
          <a:ln w="25400">
            <a:solidFill>
              <a:schemeClr val="tx1"/>
            </a:solidFill>
            <a:prstDash val="sysDot"/>
            <a:round/>
            <a:headEnd type="oval" w="med" len="med"/>
            <a:tailEnd/>
          </a:ln>
          <a:extLst>
            <a:ext uri="{909E8E84-426E-40dd-AFC4-6F175D3DCCD1}">
              <a14:hiddenFill xmlns:a14="http://schemas.microsoft.com/office/drawing/2010/main" xmlns="">
                <a:noFill/>
              </a14:hiddenFill>
            </a:ext>
          </a:extLst>
        </p:spPr>
        <p:txBody>
          <a:bodyPr anchor="ctr"/>
          <a:lstStyle/>
          <a:p>
            <a:endParaRPr lang="en-GB"/>
          </a:p>
        </p:txBody>
      </p:sp>
      <p:sp>
        <p:nvSpPr>
          <p:cNvPr id="116" name="Line 228"/>
          <p:cNvSpPr>
            <a:spLocks noChangeShapeType="1"/>
          </p:cNvSpPr>
          <p:nvPr/>
        </p:nvSpPr>
        <p:spPr bwMode="auto">
          <a:xfrm>
            <a:off x="4109949" y="1514766"/>
            <a:ext cx="0" cy="2051050"/>
          </a:xfrm>
          <a:prstGeom prst="line">
            <a:avLst/>
          </a:prstGeom>
          <a:noFill/>
          <a:ln w="25400">
            <a:solidFill>
              <a:schemeClr val="tx1"/>
            </a:solidFill>
            <a:prstDash val="sysDot"/>
            <a:round/>
            <a:headEnd type="oval" w="med" len="med"/>
            <a:tailEnd/>
          </a:ln>
          <a:extLst>
            <a:ext uri="{909E8E84-426E-40dd-AFC4-6F175D3DCCD1}">
              <a14:hiddenFill xmlns:a14="http://schemas.microsoft.com/office/drawing/2010/main" xmlns="">
                <a:noFill/>
              </a14:hiddenFill>
            </a:ext>
          </a:extLst>
        </p:spPr>
        <p:txBody>
          <a:bodyPr anchor="ctr"/>
          <a:lstStyle/>
          <a:p>
            <a:endParaRPr lang="en-GB"/>
          </a:p>
        </p:txBody>
      </p:sp>
      <p:sp>
        <p:nvSpPr>
          <p:cNvPr id="117" name="Line 229"/>
          <p:cNvSpPr>
            <a:spLocks noChangeShapeType="1"/>
          </p:cNvSpPr>
          <p:nvPr/>
        </p:nvSpPr>
        <p:spPr bwMode="auto">
          <a:xfrm>
            <a:off x="5102220" y="828966"/>
            <a:ext cx="0" cy="2736850"/>
          </a:xfrm>
          <a:prstGeom prst="line">
            <a:avLst/>
          </a:prstGeom>
          <a:noFill/>
          <a:ln w="25400">
            <a:solidFill>
              <a:schemeClr val="tx1"/>
            </a:solidFill>
            <a:prstDash val="sysDot"/>
            <a:round/>
            <a:headEnd type="oval" w="med" len="med"/>
            <a:tailEnd/>
          </a:ln>
          <a:extLst>
            <a:ext uri="{909E8E84-426E-40dd-AFC4-6F175D3DCCD1}">
              <a14:hiddenFill xmlns:a14="http://schemas.microsoft.com/office/drawing/2010/main" xmlns="">
                <a:noFill/>
              </a14:hiddenFill>
            </a:ext>
          </a:extLst>
        </p:spPr>
        <p:txBody>
          <a:bodyPr anchor="ctr"/>
          <a:lstStyle/>
          <a:p>
            <a:endParaRPr lang="en-GB"/>
          </a:p>
        </p:txBody>
      </p:sp>
      <p:sp>
        <p:nvSpPr>
          <p:cNvPr id="118" name="Line 230"/>
          <p:cNvSpPr>
            <a:spLocks noChangeShapeType="1"/>
          </p:cNvSpPr>
          <p:nvPr/>
        </p:nvSpPr>
        <p:spPr bwMode="auto">
          <a:xfrm>
            <a:off x="4393455" y="1704258"/>
            <a:ext cx="0" cy="1861558"/>
          </a:xfrm>
          <a:prstGeom prst="line">
            <a:avLst/>
          </a:prstGeom>
          <a:noFill/>
          <a:ln w="25400">
            <a:solidFill>
              <a:schemeClr val="tx1"/>
            </a:solidFill>
            <a:prstDash val="sysDot"/>
            <a:round/>
            <a:headEnd type="oval" w="med" len="med"/>
            <a:tailEnd/>
          </a:ln>
          <a:extLst>
            <a:ext uri="{909E8E84-426E-40dd-AFC4-6F175D3DCCD1}">
              <a14:hiddenFill xmlns:a14="http://schemas.microsoft.com/office/drawing/2010/main" xmlns="">
                <a:noFill/>
              </a14:hiddenFill>
            </a:ext>
          </a:extLst>
        </p:spPr>
        <p:txBody>
          <a:bodyPr anchor="ctr"/>
          <a:lstStyle/>
          <a:p>
            <a:endParaRPr lang="en-GB"/>
          </a:p>
        </p:txBody>
      </p:sp>
      <p:sp>
        <p:nvSpPr>
          <p:cNvPr id="119" name="Line 231"/>
          <p:cNvSpPr>
            <a:spLocks noChangeShapeType="1"/>
          </p:cNvSpPr>
          <p:nvPr/>
        </p:nvSpPr>
        <p:spPr bwMode="auto">
          <a:xfrm>
            <a:off x="4535208" y="908462"/>
            <a:ext cx="0" cy="2657354"/>
          </a:xfrm>
          <a:prstGeom prst="line">
            <a:avLst/>
          </a:prstGeom>
          <a:noFill/>
          <a:ln w="25400">
            <a:solidFill>
              <a:schemeClr val="tx1"/>
            </a:solidFill>
            <a:prstDash val="sysDot"/>
            <a:round/>
            <a:headEnd type="oval" w="med" len="med"/>
            <a:tailEnd/>
          </a:ln>
          <a:extLst>
            <a:ext uri="{909E8E84-426E-40dd-AFC4-6F175D3DCCD1}">
              <a14:hiddenFill xmlns:a14="http://schemas.microsoft.com/office/drawing/2010/main" xmlns="">
                <a:noFill/>
              </a14:hiddenFill>
            </a:ext>
          </a:extLst>
        </p:spPr>
        <p:txBody>
          <a:bodyPr anchor="ctr"/>
          <a:lstStyle/>
          <a:p>
            <a:endParaRPr lang="en-GB"/>
          </a:p>
        </p:txBody>
      </p:sp>
      <p:sp>
        <p:nvSpPr>
          <p:cNvPr id="120" name="Line 232"/>
          <p:cNvSpPr>
            <a:spLocks noChangeShapeType="1"/>
          </p:cNvSpPr>
          <p:nvPr/>
        </p:nvSpPr>
        <p:spPr bwMode="auto">
          <a:xfrm>
            <a:off x="4676961" y="1704258"/>
            <a:ext cx="0" cy="1861558"/>
          </a:xfrm>
          <a:prstGeom prst="line">
            <a:avLst/>
          </a:prstGeom>
          <a:noFill/>
          <a:ln w="25400">
            <a:solidFill>
              <a:schemeClr val="tx1"/>
            </a:solidFill>
            <a:prstDash val="sysDot"/>
            <a:round/>
            <a:headEnd type="oval" w="med" len="med"/>
            <a:tailEnd/>
          </a:ln>
          <a:extLst>
            <a:ext uri="{909E8E84-426E-40dd-AFC4-6F175D3DCCD1}">
              <a14:hiddenFill xmlns:a14="http://schemas.microsoft.com/office/drawing/2010/main" xmlns="">
                <a:noFill/>
              </a14:hiddenFill>
            </a:ext>
          </a:extLst>
        </p:spPr>
        <p:txBody>
          <a:bodyPr anchor="ctr"/>
          <a:lstStyle/>
          <a:p>
            <a:endParaRPr lang="en-GB"/>
          </a:p>
        </p:txBody>
      </p:sp>
      <p:sp>
        <p:nvSpPr>
          <p:cNvPr id="121" name="Line 233"/>
          <p:cNvSpPr>
            <a:spLocks noChangeShapeType="1"/>
          </p:cNvSpPr>
          <p:nvPr/>
        </p:nvSpPr>
        <p:spPr bwMode="auto">
          <a:xfrm>
            <a:off x="4818714" y="1911090"/>
            <a:ext cx="0" cy="1654726"/>
          </a:xfrm>
          <a:prstGeom prst="line">
            <a:avLst/>
          </a:prstGeom>
          <a:noFill/>
          <a:ln w="25400">
            <a:solidFill>
              <a:schemeClr val="tx1"/>
            </a:solidFill>
            <a:prstDash val="sysDot"/>
            <a:round/>
            <a:headEnd type="oval" w="med" len="med"/>
            <a:tailEnd/>
          </a:ln>
          <a:extLst>
            <a:ext uri="{909E8E84-426E-40dd-AFC4-6F175D3DCCD1}">
              <a14:hiddenFill xmlns:a14="http://schemas.microsoft.com/office/drawing/2010/main" xmlns="">
                <a:noFill/>
              </a14:hiddenFill>
            </a:ext>
          </a:extLst>
        </p:spPr>
        <p:txBody>
          <a:bodyPr anchor="ctr"/>
          <a:lstStyle/>
          <a:p>
            <a:endParaRPr lang="en-GB"/>
          </a:p>
        </p:txBody>
      </p:sp>
      <p:sp>
        <p:nvSpPr>
          <p:cNvPr id="122" name="Line 234"/>
          <p:cNvSpPr>
            <a:spLocks noChangeShapeType="1"/>
          </p:cNvSpPr>
          <p:nvPr/>
        </p:nvSpPr>
        <p:spPr bwMode="auto">
          <a:xfrm>
            <a:off x="5243975" y="1514766"/>
            <a:ext cx="0" cy="2051050"/>
          </a:xfrm>
          <a:prstGeom prst="line">
            <a:avLst/>
          </a:prstGeom>
          <a:noFill/>
          <a:ln w="25400">
            <a:solidFill>
              <a:schemeClr val="tx1"/>
            </a:solidFill>
            <a:prstDash val="sysDot"/>
            <a:round/>
            <a:headEnd type="oval" w="med" len="med"/>
            <a:tailEnd/>
          </a:ln>
          <a:extLst>
            <a:ext uri="{909E8E84-426E-40dd-AFC4-6F175D3DCCD1}">
              <a14:hiddenFill xmlns:a14="http://schemas.microsoft.com/office/drawing/2010/main" xmlns="">
                <a:noFill/>
              </a14:hiddenFill>
            </a:ext>
          </a:extLst>
        </p:spPr>
        <p:txBody>
          <a:bodyPr anchor="ctr"/>
          <a:lstStyle/>
          <a:p>
            <a:endParaRPr lang="en-GB"/>
          </a:p>
        </p:txBody>
      </p:sp>
      <p:sp>
        <p:nvSpPr>
          <p:cNvPr id="123" name="Line 242"/>
          <p:cNvSpPr>
            <a:spLocks noChangeShapeType="1"/>
          </p:cNvSpPr>
          <p:nvPr/>
        </p:nvSpPr>
        <p:spPr bwMode="auto">
          <a:xfrm>
            <a:off x="4251702" y="1386178"/>
            <a:ext cx="0" cy="2179638"/>
          </a:xfrm>
          <a:prstGeom prst="line">
            <a:avLst/>
          </a:prstGeom>
          <a:noFill/>
          <a:ln w="25400">
            <a:solidFill>
              <a:schemeClr val="tx1"/>
            </a:solidFill>
            <a:prstDash val="sysDot"/>
            <a:round/>
            <a:headEnd type="oval" w="med" len="med"/>
            <a:tailEnd/>
          </a:ln>
          <a:extLst>
            <a:ext uri="{909E8E84-426E-40dd-AFC4-6F175D3DCCD1}">
              <a14:hiddenFill xmlns:a14="http://schemas.microsoft.com/office/drawing/2010/main" xmlns="">
                <a:noFill/>
              </a14:hiddenFill>
            </a:ext>
          </a:extLst>
        </p:spPr>
        <p:txBody>
          <a:bodyPr anchor="ctr"/>
          <a:lstStyle/>
          <a:p>
            <a:endParaRPr lang="en-GB"/>
          </a:p>
        </p:txBody>
      </p:sp>
      <p:sp>
        <p:nvSpPr>
          <p:cNvPr id="124" name="Line 245"/>
          <p:cNvSpPr>
            <a:spLocks noChangeShapeType="1"/>
          </p:cNvSpPr>
          <p:nvPr/>
        </p:nvSpPr>
        <p:spPr bwMode="auto">
          <a:xfrm>
            <a:off x="4960467" y="358346"/>
            <a:ext cx="0" cy="3207470"/>
          </a:xfrm>
          <a:prstGeom prst="line">
            <a:avLst/>
          </a:prstGeom>
          <a:noFill/>
          <a:ln w="25400">
            <a:solidFill>
              <a:schemeClr val="tx1"/>
            </a:solidFill>
            <a:prstDash val="sysDot"/>
            <a:round/>
            <a:headEnd type="oval" w="med" len="med"/>
            <a:tailEnd/>
          </a:ln>
          <a:extLst>
            <a:ext uri="{909E8E84-426E-40dd-AFC4-6F175D3DCCD1}">
              <a14:hiddenFill xmlns:a14="http://schemas.microsoft.com/office/drawing/2010/main" xmlns="">
                <a:noFill/>
              </a14:hiddenFill>
            </a:ext>
          </a:extLst>
        </p:spPr>
        <p:txBody>
          <a:bodyPr anchor="ctr"/>
          <a:lstStyle/>
          <a:p>
            <a:endParaRPr lang="en-GB"/>
          </a:p>
        </p:txBody>
      </p:sp>
      <p:sp>
        <p:nvSpPr>
          <p:cNvPr id="125" name="Line 247"/>
          <p:cNvSpPr>
            <a:spLocks noChangeShapeType="1"/>
          </p:cNvSpPr>
          <p:nvPr/>
        </p:nvSpPr>
        <p:spPr bwMode="auto">
          <a:xfrm>
            <a:off x="5391893" y="2400710"/>
            <a:ext cx="0" cy="1165106"/>
          </a:xfrm>
          <a:prstGeom prst="line">
            <a:avLst/>
          </a:prstGeom>
          <a:noFill/>
          <a:ln w="25400">
            <a:solidFill>
              <a:schemeClr val="tx1"/>
            </a:solidFill>
            <a:prstDash val="sysDot"/>
            <a:round/>
            <a:headEnd type="oval" w="med" len="med"/>
            <a:tailEnd/>
          </a:ln>
          <a:extLst>
            <a:ext uri="{909E8E84-426E-40dd-AFC4-6F175D3DCCD1}">
              <a14:hiddenFill xmlns:a14="http://schemas.microsoft.com/office/drawing/2010/main" xmlns="">
                <a:noFill/>
              </a14:hiddenFill>
            </a:ext>
          </a:extLst>
        </p:spPr>
        <p:txBody>
          <a:bodyPr anchor="ctr"/>
          <a:lstStyle/>
          <a:p>
            <a:endParaRPr lang="en-GB"/>
          </a:p>
        </p:txBody>
      </p:sp>
    </p:spTree>
    <p:extLst>
      <p:ext uri="{BB962C8B-B14F-4D97-AF65-F5344CB8AC3E}">
        <p14:creationId xmlns:p14="http://schemas.microsoft.com/office/powerpoint/2010/main" val="171774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115"/>
                                        </p:tgtEl>
                                        <p:attrNameLst>
                                          <p:attrName>style.visibility</p:attrName>
                                        </p:attrNameLst>
                                      </p:cBhvr>
                                      <p:to>
                                        <p:strVal val="visible"/>
                                      </p:to>
                                    </p:set>
                                    <p:animEffect transition="in" filter="wipe(up)">
                                      <p:cBhvr>
                                        <p:cTn id="7" dur="500"/>
                                        <p:tgtEl>
                                          <p:spTgt spid="115"/>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116"/>
                                        </p:tgtEl>
                                        <p:attrNameLst>
                                          <p:attrName>style.visibility</p:attrName>
                                        </p:attrNameLst>
                                      </p:cBhvr>
                                      <p:to>
                                        <p:strVal val="visible"/>
                                      </p:to>
                                    </p:set>
                                    <p:animEffect transition="in" filter="wipe(up)">
                                      <p:cBhvr>
                                        <p:cTn id="14" dur="500"/>
                                        <p:tgtEl>
                                          <p:spTgt spid="116"/>
                                        </p:tgtEl>
                                      </p:cBhvr>
                                    </p:animEffect>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wipe(up)">
                                      <p:cBhvr>
                                        <p:cTn id="21" dur="500"/>
                                        <p:tgtEl>
                                          <p:spTgt spid="123"/>
                                        </p:tgtEl>
                                      </p:cBhvr>
                                    </p:animEffec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wipe(up)">
                                      <p:cBhvr>
                                        <p:cTn id="28" dur="500"/>
                                        <p:tgtEl>
                                          <p:spTgt spid="118"/>
                                        </p:tgtEl>
                                      </p:cBhvr>
                                    </p:animEffect>
                                  </p:childTnLst>
                                </p:cTn>
                              </p:par>
                            </p:childTnLst>
                          </p:cTn>
                        </p:par>
                        <p:par>
                          <p:cTn id="29" fill="hold">
                            <p:stCondLst>
                              <p:cond delay="2500"/>
                            </p:stCondLst>
                            <p:childTnLst>
                              <p:par>
                                <p:cTn id="30" presetID="1" presetClass="entr" presetSubtype="0"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childTnLst>
                          </p:cTn>
                        </p:par>
                        <p:par>
                          <p:cTn id="32" fill="hold">
                            <p:stCondLst>
                              <p:cond delay="2500"/>
                            </p:stCondLst>
                            <p:childTnLst>
                              <p:par>
                                <p:cTn id="33" presetID="22" presetClass="entr" presetSubtype="1" fill="hold" grpId="0" nodeType="afterEffect">
                                  <p:stCondLst>
                                    <p:cond delay="0"/>
                                  </p:stCondLst>
                                  <p:childTnLst>
                                    <p:set>
                                      <p:cBhvr>
                                        <p:cTn id="34" dur="1" fill="hold">
                                          <p:stCondLst>
                                            <p:cond delay="0"/>
                                          </p:stCondLst>
                                        </p:cTn>
                                        <p:tgtEl>
                                          <p:spTgt spid="119"/>
                                        </p:tgtEl>
                                        <p:attrNameLst>
                                          <p:attrName>style.visibility</p:attrName>
                                        </p:attrNameLst>
                                      </p:cBhvr>
                                      <p:to>
                                        <p:strVal val="visible"/>
                                      </p:to>
                                    </p:set>
                                    <p:animEffect transition="in" filter="wipe(up)">
                                      <p:cBhvr>
                                        <p:cTn id="35" dur="500"/>
                                        <p:tgtEl>
                                          <p:spTgt spid="119"/>
                                        </p:tgtEl>
                                      </p:cBhvr>
                                    </p:animEffect>
                                  </p:childTnLst>
                                </p:cTn>
                              </p:par>
                            </p:childTnLst>
                          </p:cTn>
                        </p:par>
                        <p:par>
                          <p:cTn id="36" fill="hold">
                            <p:stCondLst>
                              <p:cond delay="3000"/>
                            </p:stCondLst>
                            <p:childTnLst>
                              <p:par>
                                <p:cTn id="37" presetID="1"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par>
                          <p:cTn id="39" fill="hold">
                            <p:stCondLst>
                              <p:cond delay="3000"/>
                            </p:stCondLst>
                            <p:childTnLst>
                              <p:par>
                                <p:cTn id="40" presetID="22" presetClass="entr" presetSubtype="1" fill="hold" grpId="0" nodeType="afterEffect">
                                  <p:stCondLst>
                                    <p:cond delay="0"/>
                                  </p:stCondLst>
                                  <p:childTnLst>
                                    <p:set>
                                      <p:cBhvr>
                                        <p:cTn id="41" dur="1" fill="hold">
                                          <p:stCondLst>
                                            <p:cond delay="0"/>
                                          </p:stCondLst>
                                        </p:cTn>
                                        <p:tgtEl>
                                          <p:spTgt spid="120"/>
                                        </p:tgtEl>
                                        <p:attrNameLst>
                                          <p:attrName>style.visibility</p:attrName>
                                        </p:attrNameLst>
                                      </p:cBhvr>
                                      <p:to>
                                        <p:strVal val="visible"/>
                                      </p:to>
                                    </p:set>
                                    <p:animEffect transition="in" filter="wipe(up)">
                                      <p:cBhvr>
                                        <p:cTn id="42" dur="500"/>
                                        <p:tgtEl>
                                          <p:spTgt spid="120"/>
                                        </p:tgtEl>
                                      </p:cBhvr>
                                    </p:animEffect>
                                  </p:childTnLst>
                                </p:cTn>
                              </p:par>
                            </p:childTnLst>
                          </p:cTn>
                        </p:par>
                        <p:par>
                          <p:cTn id="43" fill="hold">
                            <p:stCondLst>
                              <p:cond delay="3500"/>
                            </p:stCondLst>
                            <p:childTnLst>
                              <p:par>
                                <p:cTn id="44" presetID="1" presetClass="entr" presetSubtype="0"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childTnLst>
                                </p:cTn>
                              </p:par>
                            </p:childTnLst>
                          </p:cTn>
                        </p:par>
                        <p:par>
                          <p:cTn id="46" fill="hold">
                            <p:stCondLst>
                              <p:cond delay="3500"/>
                            </p:stCondLst>
                            <p:childTnLst>
                              <p:par>
                                <p:cTn id="47" presetID="22" presetClass="entr" presetSubtype="1" fill="hold" grpId="0" nodeType="afterEffect">
                                  <p:stCondLst>
                                    <p:cond delay="0"/>
                                  </p:stCondLst>
                                  <p:childTnLst>
                                    <p:set>
                                      <p:cBhvr>
                                        <p:cTn id="48" dur="1" fill="hold">
                                          <p:stCondLst>
                                            <p:cond delay="0"/>
                                          </p:stCondLst>
                                        </p:cTn>
                                        <p:tgtEl>
                                          <p:spTgt spid="121"/>
                                        </p:tgtEl>
                                        <p:attrNameLst>
                                          <p:attrName>style.visibility</p:attrName>
                                        </p:attrNameLst>
                                      </p:cBhvr>
                                      <p:to>
                                        <p:strVal val="visible"/>
                                      </p:to>
                                    </p:set>
                                    <p:animEffect transition="in" filter="wipe(up)">
                                      <p:cBhvr>
                                        <p:cTn id="49" dur="500"/>
                                        <p:tgtEl>
                                          <p:spTgt spid="121"/>
                                        </p:tgtEl>
                                      </p:cBhvr>
                                    </p:animEffect>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par>
                          <p:cTn id="53" fill="hold">
                            <p:stCondLst>
                              <p:cond delay="4000"/>
                            </p:stCondLst>
                            <p:childTnLst>
                              <p:par>
                                <p:cTn id="54" presetID="22" presetClass="entr" presetSubtype="1" fill="hold" grpId="0" nodeType="afterEffect">
                                  <p:stCondLst>
                                    <p:cond delay="0"/>
                                  </p:stCondLst>
                                  <p:childTnLst>
                                    <p:set>
                                      <p:cBhvr>
                                        <p:cTn id="55" dur="1" fill="hold">
                                          <p:stCondLst>
                                            <p:cond delay="0"/>
                                          </p:stCondLst>
                                        </p:cTn>
                                        <p:tgtEl>
                                          <p:spTgt spid="124"/>
                                        </p:tgtEl>
                                        <p:attrNameLst>
                                          <p:attrName>style.visibility</p:attrName>
                                        </p:attrNameLst>
                                      </p:cBhvr>
                                      <p:to>
                                        <p:strVal val="visible"/>
                                      </p:to>
                                    </p:set>
                                    <p:animEffect transition="in" filter="wipe(up)">
                                      <p:cBhvr>
                                        <p:cTn id="56" dur="500"/>
                                        <p:tgtEl>
                                          <p:spTgt spid="124"/>
                                        </p:tgtEl>
                                      </p:cBhvr>
                                    </p:animEffect>
                                  </p:childTnLst>
                                </p:cTn>
                              </p:par>
                            </p:childTnLst>
                          </p:cTn>
                        </p:par>
                        <p:par>
                          <p:cTn id="57" fill="hold">
                            <p:stCondLst>
                              <p:cond delay="4500"/>
                            </p:stCondLst>
                            <p:childTnLst>
                              <p:par>
                                <p:cTn id="58" presetID="1" presetClass="entr" presetSubtype="0" fill="hold" grpId="0" nodeType="afterEffect">
                                  <p:stCondLst>
                                    <p:cond delay="0"/>
                                  </p:stCondLst>
                                  <p:childTnLst>
                                    <p:set>
                                      <p:cBhvr>
                                        <p:cTn id="59" dur="1" fill="hold">
                                          <p:stCondLst>
                                            <p:cond delay="0"/>
                                          </p:stCondLst>
                                        </p:cTn>
                                        <p:tgtEl>
                                          <p:spTgt spid="32"/>
                                        </p:tgtEl>
                                        <p:attrNameLst>
                                          <p:attrName>style.visibility</p:attrName>
                                        </p:attrNameLst>
                                      </p:cBhvr>
                                      <p:to>
                                        <p:strVal val="visible"/>
                                      </p:to>
                                    </p:set>
                                  </p:childTnLst>
                                </p:cTn>
                              </p:par>
                            </p:childTnLst>
                          </p:cTn>
                        </p:par>
                        <p:par>
                          <p:cTn id="60" fill="hold">
                            <p:stCondLst>
                              <p:cond delay="4500"/>
                            </p:stCondLst>
                            <p:childTnLst>
                              <p:par>
                                <p:cTn id="61" presetID="22" presetClass="entr" presetSubtype="1" fill="hold" grpId="0" nodeType="afterEffect">
                                  <p:stCondLst>
                                    <p:cond delay="0"/>
                                  </p:stCondLst>
                                  <p:childTnLst>
                                    <p:set>
                                      <p:cBhvr>
                                        <p:cTn id="62" dur="1" fill="hold">
                                          <p:stCondLst>
                                            <p:cond delay="0"/>
                                          </p:stCondLst>
                                        </p:cTn>
                                        <p:tgtEl>
                                          <p:spTgt spid="117"/>
                                        </p:tgtEl>
                                        <p:attrNameLst>
                                          <p:attrName>style.visibility</p:attrName>
                                        </p:attrNameLst>
                                      </p:cBhvr>
                                      <p:to>
                                        <p:strVal val="visible"/>
                                      </p:to>
                                    </p:set>
                                    <p:animEffect transition="in" filter="wipe(up)">
                                      <p:cBhvr>
                                        <p:cTn id="63" dur="500"/>
                                        <p:tgtEl>
                                          <p:spTgt spid="117"/>
                                        </p:tgtEl>
                                      </p:cBhvr>
                                    </p:animEffect>
                                  </p:childTnLst>
                                </p:cTn>
                              </p:par>
                            </p:childTnLst>
                          </p:cTn>
                        </p:par>
                        <p:par>
                          <p:cTn id="64" fill="hold">
                            <p:stCondLst>
                              <p:cond delay="5000"/>
                            </p:stCondLst>
                            <p:childTnLst>
                              <p:par>
                                <p:cTn id="65" presetID="1" presetClass="entr" presetSubtype="0"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par>
                          <p:cTn id="67" fill="hold">
                            <p:stCondLst>
                              <p:cond delay="5000"/>
                            </p:stCondLst>
                            <p:childTnLst>
                              <p:par>
                                <p:cTn id="68" presetID="22" presetClass="entr" presetSubtype="1" fill="hold" grpId="0" nodeType="afterEffect">
                                  <p:stCondLst>
                                    <p:cond delay="0"/>
                                  </p:stCondLst>
                                  <p:childTnLst>
                                    <p:set>
                                      <p:cBhvr>
                                        <p:cTn id="69" dur="1" fill="hold">
                                          <p:stCondLst>
                                            <p:cond delay="0"/>
                                          </p:stCondLst>
                                        </p:cTn>
                                        <p:tgtEl>
                                          <p:spTgt spid="122"/>
                                        </p:tgtEl>
                                        <p:attrNameLst>
                                          <p:attrName>style.visibility</p:attrName>
                                        </p:attrNameLst>
                                      </p:cBhvr>
                                      <p:to>
                                        <p:strVal val="visible"/>
                                      </p:to>
                                    </p:set>
                                    <p:animEffect transition="in" filter="wipe(up)">
                                      <p:cBhvr>
                                        <p:cTn id="70" dur="500"/>
                                        <p:tgtEl>
                                          <p:spTgt spid="122"/>
                                        </p:tgtEl>
                                      </p:cBhvr>
                                    </p:animEffect>
                                  </p:childTnLst>
                                </p:cTn>
                              </p:par>
                            </p:childTnLst>
                          </p:cTn>
                        </p:par>
                        <p:par>
                          <p:cTn id="71" fill="hold">
                            <p:stCondLst>
                              <p:cond delay="5500"/>
                            </p:stCondLst>
                            <p:childTnLst>
                              <p:par>
                                <p:cTn id="72" presetID="1" presetClass="entr" presetSubtype="0" fill="hold" grpId="0" nodeType="after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childTnLst>
                          </p:cTn>
                        </p:par>
                        <p:par>
                          <p:cTn id="74" fill="hold">
                            <p:stCondLst>
                              <p:cond delay="5500"/>
                            </p:stCondLst>
                            <p:childTnLst>
                              <p:par>
                                <p:cTn id="75" presetID="22" presetClass="entr" presetSubtype="1" fill="hold" grpId="0" nodeType="afterEffect">
                                  <p:stCondLst>
                                    <p:cond delay="0"/>
                                  </p:stCondLst>
                                  <p:childTnLst>
                                    <p:set>
                                      <p:cBhvr>
                                        <p:cTn id="76" dur="1" fill="hold">
                                          <p:stCondLst>
                                            <p:cond delay="0"/>
                                          </p:stCondLst>
                                        </p:cTn>
                                        <p:tgtEl>
                                          <p:spTgt spid="125"/>
                                        </p:tgtEl>
                                        <p:attrNameLst>
                                          <p:attrName>style.visibility</p:attrName>
                                        </p:attrNameLst>
                                      </p:cBhvr>
                                      <p:to>
                                        <p:strVal val="visible"/>
                                      </p:to>
                                    </p:set>
                                    <p:animEffect transition="in" filter="wipe(up)">
                                      <p:cBhvr>
                                        <p:cTn id="77" dur="500"/>
                                        <p:tgtEl>
                                          <p:spTgt spid="125"/>
                                        </p:tgtEl>
                                      </p:cBhvr>
                                    </p:animEffect>
                                  </p:childTnLst>
                                </p:cTn>
                              </p:par>
                            </p:childTnLst>
                          </p:cTn>
                        </p:par>
                        <p:par>
                          <p:cTn id="78" fill="hold">
                            <p:stCondLst>
                              <p:cond delay="6000"/>
                            </p:stCondLst>
                            <p:childTnLst>
                              <p:par>
                                <p:cTn id="79" presetID="1" presetClass="entr" presetSubtype="0"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0" presetClass="exit" presetSubtype="0" fill="hold" grpId="1" nodeType="withEffect">
                                  <p:stCondLst>
                                    <p:cond delay="0"/>
                                  </p:stCondLst>
                                  <p:childTnLst>
                                    <p:animEffect transition="out" filter="fade">
                                      <p:cBhvr>
                                        <p:cTn id="82" dur="500"/>
                                        <p:tgtEl>
                                          <p:spTgt spid="115"/>
                                        </p:tgtEl>
                                      </p:cBhvr>
                                    </p:animEffect>
                                    <p:set>
                                      <p:cBhvr>
                                        <p:cTn id="83" dur="1" fill="hold">
                                          <p:stCondLst>
                                            <p:cond delay="499"/>
                                          </p:stCondLst>
                                        </p:cTn>
                                        <p:tgtEl>
                                          <p:spTgt spid="115"/>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116"/>
                                        </p:tgtEl>
                                      </p:cBhvr>
                                    </p:animEffect>
                                    <p:set>
                                      <p:cBhvr>
                                        <p:cTn id="86" dur="1" fill="hold">
                                          <p:stCondLst>
                                            <p:cond delay="499"/>
                                          </p:stCondLst>
                                        </p:cTn>
                                        <p:tgtEl>
                                          <p:spTgt spid="116"/>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117"/>
                                        </p:tgtEl>
                                      </p:cBhvr>
                                    </p:animEffect>
                                    <p:set>
                                      <p:cBhvr>
                                        <p:cTn id="89" dur="1" fill="hold">
                                          <p:stCondLst>
                                            <p:cond delay="499"/>
                                          </p:stCondLst>
                                        </p:cTn>
                                        <p:tgtEl>
                                          <p:spTgt spid="117"/>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118"/>
                                        </p:tgtEl>
                                      </p:cBhvr>
                                    </p:animEffect>
                                    <p:set>
                                      <p:cBhvr>
                                        <p:cTn id="92" dur="1" fill="hold">
                                          <p:stCondLst>
                                            <p:cond delay="499"/>
                                          </p:stCondLst>
                                        </p:cTn>
                                        <p:tgtEl>
                                          <p:spTgt spid="118"/>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119"/>
                                        </p:tgtEl>
                                      </p:cBhvr>
                                    </p:animEffect>
                                    <p:set>
                                      <p:cBhvr>
                                        <p:cTn id="95" dur="1" fill="hold">
                                          <p:stCondLst>
                                            <p:cond delay="499"/>
                                          </p:stCondLst>
                                        </p:cTn>
                                        <p:tgtEl>
                                          <p:spTgt spid="119"/>
                                        </p:tgtEl>
                                        <p:attrNameLst>
                                          <p:attrName>style.visibility</p:attrName>
                                        </p:attrNameLst>
                                      </p:cBhvr>
                                      <p:to>
                                        <p:strVal val="hidden"/>
                                      </p:to>
                                    </p:set>
                                  </p:childTnLst>
                                </p:cTn>
                              </p:par>
                              <p:par>
                                <p:cTn id="96" presetID="10" presetClass="exit" presetSubtype="0" fill="hold" grpId="1" nodeType="withEffect">
                                  <p:stCondLst>
                                    <p:cond delay="0"/>
                                  </p:stCondLst>
                                  <p:childTnLst>
                                    <p:animEffect transition="out" filter="fade">
                                      <p:cBhvr>
                                        <p:cTn id="97" dur="500"/>
                                        <p:tgtEl>
                                          <p:spTgt spid="120"/>
                                        </p:tgtEl>
                                      </p:cBhvr>
                                    </p:animEffect>
                                    <p:set>
                                      <p:cBhvr>
                                        <p:cTn id="98" dur="1" fill="hold">
                                          <p:stCondLst>
                                            <p:cond delay="499"/>
                                          </p:stCondLst>
                                        </p:cTn>
                                        <p:tgtEl>
                                          <p:spTgt spid="120"/>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121"/>
                                        </p:tgtEl>
                                      </p:cBhvr>
                                    </p:animEffect>
                                    <p:set>
                                      <p:cBhvr>
                                        <p:cTn id="101" dur="1" fill="hold">
                                          <p:stCondLst>
                                            <p:cond delay="499"/>
                                          </p:stCondLst>
                                        </p:cTn>
                                        <p:tgtEl>
                                          <p:spTgt spid="121"/>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122"/>
                                        </p:tgtEl>
                                      </p:cBhvr>
                                    </p:animEffect>
                                    <p:set>
                                      <p:cBhvr>
                                        <p:cTn id="104" dur="1" fill="hold">
                                          <p:stCondLst>
                                            <p:cond delay="499"/>
                                          </p:stCondLst>
                                        </p:cTn>
                                        <p:tgtEl>
                                          <p:spTgt spid="122"/>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500"/>
                                        <p:tgtEl>
                                          <p:spTgt spid="123"/>
                                        </p:tgtEl>
                                      </p:cBhvr>
                                    </p:animEffect>
                                    <p:set>
                                      <p:cBhvr>
                                        <p:cTn id="107" dur="1" fill="hold">
                                          <p:stCondLst>
                                            <p:cond delay="499"/>
                                          </p:stCondLst>
                                        </p:cTn>
                                        <p:tgtEl>
                                          <p:spTgt spid="123"/>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124"/>
                                        </p:tgtEl>
                                      </p:cBhvr>
                                    </p:animEffect>
                                    <p:set>
                                      <p:cBhvr>
                                        <p:cTn id="110" dur="1" fill="hold">
                                          <p:stCondLst>
                                            <p:cond delay="499"/>
                                          </p:stCondLst>
                                        </p:cTn>
                                        <p:tgtEl>
                                          <p:spTgt spid="124"/>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125"/>
                                        </p:tgtEl>
                                      </p:cBhvr>
                                    </p:animEffect>
                                    <p:set>
                                      <p:cBhvr>
                                        <p:cTn id="113" dur="1" fill="hold">
                                          <p:stCondLst>
                                            <p:cond delay="499"/>
                                          </p:stCondLst>
                                        </p:cTn>
                                        <p:tgtEl>
                                          <p:spTgt spid="125"/>
                                        </p:tgtEl>
                                        <p:attrNameLst>
                                          <p:attrName>style.visibility</p:attrName>
                                        </p:attrNameLst>
                                      </p:cBhvr>
                                      <p:to>
                                        <p:strVal val="hidden"/>
                                      </p:to>
                                    </p:set>
                                  </p:childTnLst>
                                </p:cTn>
                              </p:par>
                            </p:childTnLst>
                          </p:cTn>
                        </p:par>
                        <p:par>
                          <p:cTn id="114" fill="hold">
                            <p:stCondLst>
                              <p:cond delay="6500"/>
                            </p:stCondLst>
                            <p:childTnLst>
                              <p:par>
                                <p:cTn id="115" presetID="1" presetClass="entr" presetSubtype="0" fill="hold" grpId="0" nodeType="afterEffect">
                                  <p:stCondLst>
                                    <p:cond delay="0"/>
                                  </p:stCondLst>
                                  <p:childTnLst>
                                    <p:set>
                                      <p:cBhvr>
                                        <p:cTn id="116" dur="1" fill="hold">
                                          <p:stCondLst>
                                            <p:cond delay="0"/>
                                          </p:stCondLst>
                                        </p:cTn>
                                        <p:tgtEl>
                                          <p:spTgt spid="36"/>
                                        </p:tgtEl>
                                        <p:attrNameLst>
                                          <p:attrName>style.visibility</p:attrName>
                                        </p:attrNameLst>
                                      </p:cBhvr>
                                      <p:to>
                                        <p:strVal val="visible"/>
                                      </p:to>
                                    </p:set>
                                  </p:childTnLst>
                                </p:cTn>
                              </p:par>
                            </p:childTnLst>
                          </p:cTn>
                        </p:par>
                        <p:par>
                          <p:cTn id="117" fill="hold">
                            <p:stCondLst>
                              <p:cond delay="6500"/>
                            </p:stCondLst>
                            <p:childTnLst>
                              <p:par>
                                <p:cTn id="118" presetID="1" presetClass="entr" presetSubtype="0" fill="hold" grpId="0" nodeType="afterEffect">
                                  <p:stCondLst>
                                    <p:cond delay="0"/>
                                  </p:stCondLst>
                                  <p:childTnLst>
                                    <p:set>
                                      <p:cBhvr>
                                        <p:cTn id="119" dur="1" fill="hold">
                                          <p:stCondLst>
                                            <p:cond delay="0"/>
                                          </p:stCondLst>
                                        </p:cTn>
                                        <p:tgtEl>
                                          <p:spTgt spid="37"/>
                                        </p:tgtEl>
                                        <p:attrNameLst>
                                          <p:attrName>style.visibility</p:attrName>
                                        </p:attrNameLst>
                                      </p:cBhvr>
                                      <p:to>
                                        <p:strVal val="visible"/>
                                      </p:to>
                                    </p:set>
                                  </p:childTnLst>
                                </p:cTn>
                              </p:par>
                            </p:childTnLst>
                          </p:cTn>
                        </p:par>
                        <p:par>
                          <p:cTn id="120" fill="hold">
                            <p:stCondLst>
                              <p:cond delay="6500"/>
                            </p:stCondLst>
                            <p:childTnLst>
                              <p:par>
                                <p:cTn id="121" presetID="1" presetClass="entr" presetSubtype="0" fill="hold" grpId="0" nodeType="afterEffect">
                                  <p:stCondLst>
                                    <p:cond delay="0"/>
                                  </p:stCondLst>
                                  <p:childTnLst>
                                    <p:set>
                                      <p:cBhvr>
                                        <p:cTn id="122" dur="1" fill="hold">
                                          <p:stCondLst>
                                            <p:cond delay="0"/>
                                          </p:stCondLst>
                                        </p:cTn>
                                        <p:tgtEl>
                                          <p:spTgt spid="38"/>
                                        </p:tgtEl>
                                        <p:attrNameLst>
                                          <p:attrName>style.visibility</p:attrName>
                                        </p:attrNameLst>
                                      </p:cBhvr>
                                      <p:to>
                                        <p:strVal val="visible"/>
                                      </p:to>
                                    </p:set>
                                  </p:childTnLst>
                                </p:cTn>
                              </p:par>
                            </p:childTnLst>
                          </p:cTn>
                        </p:par>
                        <p:par>
                          <p:cTn id="123" fill="hold">
                            <p:stCondLst>
                              <p:cond delay="6500"/>
                            </p:stCondLst>
                            <p:childTnLst>
                              <p:par>
                                <p:cTn id="124" presetID="1" presetClass="entr" presetSubtype="0" fill="hold" grpId="0" nodeType="afterEffect">
                                  <p:stCondLst>
                                    <p:cond delay="0"/>
                                  </p:stCondLst>
                                  <p:childTnLst>
                                    <p:set>
                                      <p:cBhvr>
                                        <p:cTn id="125" dur="1" fill="hold">
                                          <p:stCondLst>
                                            <p:cond delay="0"/>
                                          </p:stCondLst>
                                        </p:cTn>
                                        <p:tgtEl>
                                          <p:spTgt spid="39"/>
                                        </p:tgtEl>
                                        <p:attrNameLst>
                                          <p:attrName>style.visibility</p:attrName>
                                        </p:attrNameLst>
                                      </p:cBhvr>
                                      <p:to>
                                        <p:strVal val="visible"/>
                                      </p:to>
                                    </p:set>
                                  </p:childTnLst>
                                </p:cTn>
                              </p:par>
                            </p:childTnLst>
                          </p:cTn>
                        </p:par>
                        <p:par>
                          <p:cTn id="126" fill="hold">
                            <p:stCondLst>
                              <p:cond delay="6500"/>
                            </p:stCondLst>
                            <p:childTnLst>
                              <p:par>
                                <p:cTn id="127" presetID="1" presetClass="entr" presetSubtype="0" fill="hold" grpId="0" nodeType="afterEffect">
                                  <p:stCondLst>
                                    <p:cond delay="0"/>
                                  </p:stCondLst>
                                  <p:childTnLst>
                                    <p:set>
                                      <p:cBhvr>
                                        <p:cTn id="128" dur="1" fill="hold">
                                          <p:stCondLst>
                                            <p:cond delay="0"/>
                                          </p:stCondLst>
                                        </p:cTn>
                                        <p:tgtEl>
                                          <p:spTgt spid="40"/>
                                        </p:tgtEl>
                                        <p:attrNameLst>
                                          <p:attrName>style.visibility</p:attrName>
                                        </p:attrNameLst>
                                      </p:cBhvr>
                                      <p:to>
                                        <p:strVal val="visible"/>
                                      </p:to>
                                    </p:set>
                                  </p:childTnLst>
                                </p:cTn>
                              </p:par>
                            </p:childTnLst>
                          </p:cTn>
                        </p:par>
                        <p:par>
                          <p:cTn id="129" fill="hold">
                            <p:stCondLst>
                              <p:cond delay="6500"/>
                            </p:stCondLst>
                            <p:childTnLst>
                              <p:par>
                                <p:cTn id="130" presetID="1" presetClass="entr" presetSubtype="0" fill="hold" grpId="0" nodeType="afterEffect">
                                  <p:stCondLst>
                                    <p:cond delay="0"/>
                                  </p:stCondLst>
                                  <p:childTnLst>
                                    <p:set>
                                      <p:cBhvr>
                                        <p:cTn id="131" dur="1" fill="hold">
                                          <p:stCondLst>
                                            <p:cond delay="0"/>
                                          </p:stCondLst>
                                        </p:cTn>
                                        <p:tgtEl>
                                          <p:spTgt spid="41"/>
                                        </p:tgtEl>
                                        <p:attrNameLst>
                                          <p:attrName>style.visibility</p:attrName>
                                        </p:attrNameLst>
                                      </p:cBhvr>
                                      <p:to>
                                        <p:strVal val="visible"/>
                                      </p:to>
                                    </p:set>
                                  </p:childTnLst>
                                </p:cTn>
                              </p:par>
                            </p:childTnLst>
                          </p:cTn>
                        </p:par>
                        <p:par>
                          <p:cTn id="132" fill="hold">
                            <p:stCondLst>
                              <p:cond delay="6500"/>
                            </p:stCondLst>
                            <p:childTnLst>
                              <p:par>
                                <p:cTn id="133" presetID="1" presetClass="entr" presetSubtype="0" fill="hold" grpId="0" nodeType="afterEffect">
                                  <p:stCondLst>
                                    <p:cond delay="0"/>
                                  </p:stCondLst>
                                  <p:childTnLst>
                                    <p:set>
                                      <p:cBhvr>
                                        <p:cTn id="134" dur="1" fill="hold">
                                          <p:stCondLst>
                                            <p:cond delay="0"/>
                                          </p:stCondLst>
                                        </p:cTn>
                                        <p:tgtEl>
                                          <p:spTgt spid="42"/>
                                        </p:tgtEl>
                                        <p:attrNameLst>
                                          <p:attrName>style.visibility</p:attrName>
                                        </p:attrNameLst>
                                      </p:cBhvr>
                                      <p:to>
                                        <p:strVal val="visible"/>
                                      </p:to>
                                    </p:set>
                                  </p:childTnLst>
                                </p:cTn>
                              </p:par>
                            </p:childTnLst>
                          </p:cTn>
                        </p:par>
                        <p:par>
                          <p:cTn id="135" fill="hold">
                            <p:stCondLst>
                              <p:cond delay="6500"/>
                            </p:stCondLst>
                            <p:childTnLst>
                              <p:par>
                                <p:cTn id="136" presetID="1" presetClass="entr" presetSubtype="0" fill="hold" grpId="0" nodeType="afterEffect">
                                  <p:stCondLst>
                                    <p:cond delay="0"/>
                                  </p:stCondLst>
                                  <p:childTnLst>
                                    <p:set>
                                      <p:cBhvr>
                                        <p:cTn id="137" dur="1" fill="hold">
                                          <p:stCondLst>
                                            <p:cond delay="0"/>
                                          </p:stCondLst>
                                        </p:cTn>
                                        <p:tgtEl>
                                          <p:spTgt spid="43"/>
                                        </p:tgtEl>
                                        <p:attrNameLst>
                                          <p:attrName>style.visibility</p:attrName>
                                        </p:attrNameLst>
                                      </p:cBhvr>
                                      <p:to>
                                        <p:strVal val="visible"/>
                                      </p:to>
                                    </p:set>
                                  </p:childTnLst>
                                </p:cTn>
                              </p:par>
                            </p:childTnLst>
                          </p:cTn>
                        </p:par>
                        <p:par>
                          <p:cTn id="138" fill="hold">
                            <p:stCondLst>
                              <p:cond delay="6500"/>
                            </p:stCondLst>
                            <p:childTnLst>
                              <p:par>
                                <p:cTn id="139" presetID="1" presetClass="entr" presetSubtype="0" fill="hold" grpId="0" nodeType="afterEffect">
                                  <p:stCondLst>
                                    <p:cond delay="0"/>
                                  </p:stCondLst>
                                  <p:childTnLst>
                                    <p:set>
                                      <p:cBhvr>
                                        <p:cTn id="140" dur="1" fill="hold">
                                          <p:stCondLst>
                                            <p:cond delay="0"/>
                                          </p:stCondLst>
                                        </p:cTn>
                                        <p:tgtEl>
                                          <p:spTgt spid="44"/>
                                        </p:tgtEl>
                                        <p:attrNameLst>
                                          <p:attrName>style.visibility</p:attrName>
                                        </p:attrNameLst>
                                      </p:cBhvr>
                                      <p:to>
                                        <p:strVal val="visible"/>
                                      </p:to>
                                    </p:set>
                                  </p:childTnLst>
                                </p:cTn>
                              </p:par>
                            </p:childTnLst>
                          </p:cTn>
                        </p:par>
                        <p:par>
                          <p:cTn id="141" fill="hold">
                            <p:stCondLst>
                              <p:cond delay="6500"/>
                            </p:stCondLst>
                            <p:childTnLst>
                              <p:par>
                                <p:cTn id="142" presetID="1" presetClass="entr" presetSubtype="0" fill="hold" grpId="0" nodeType="afterEffect">
                                  <p:stCondLst>
                                    <p:cond delay="0"/>
                                  </p:stCondLst>
                                  <p:childTnLst>
                                    <p:set>
                                      <p:cBhvr>
                                        <p:cTn id="143" dur="1" fill="hold">
                                          <p:stCondLst>
                                            <p:cond delay="0"/>
                                          </p:stCondLst>
                                        </p:cTn>
                                        <p:tgtEl>
                                          <p:spTgt spid="45"/>
                                        </p:tgtEl>
                                        <p:attrNameLst>
                                          <p:attrName>style.visibility</p:attrName>
                                        </p:attrNameLst>
                                      </p:cBhvr>
                                      <p:to>
                                        <p:strVal val="visible"/>
                                      </p:to>
                                    </p:set>
                                  </p:childTnLst>
                                </p:cTn>
                              </p:par>
                            </p:childTnLst>
                          </p:cTn>
                        </p:par>
                        <p:par>
                          <p:cTn id="144" fill="hold">
                            <p:stCondLst>
                              <p:cond delay="6500"/>
                            </p:stCondLst>
                            <p:childTnLst>
                              <p:par>
                                <p:cTn id="145" presetID="1" presetClass="entr" presetSubtype="0" fill="hold" grpId="0" nodeType="afterEffect">
                                  <p:stCondLst>
                                    <p:cond delay="0"/>
                                  </p:stCondLst>
                                  <p:childTnLst>
                                    <p:set>
                                      <p:cBhvr>
                                        <p:cTn id="146" dur="1" fill="hold">
                                          <p:stCondLst>
                                            <p:cond delay="0"/>
                                          </p:stCondLst>
                                        </p:cTn>
                                        <p:tgtEl>
                                          <p:spTgt spid="46"/>
                                        </p:tgtEl>
                                        <p:attrNameLst>
                                          <p:attrName>style.visibility</p:attrName>
                                        </p:attrNameLst>
                                      </p:cBhvr>
                                      <p:to>
                                        <p:strVal val="visible"/>
                                      </p:to>
                                    </p:set>
                                  </p:childTnLst>
                                </p:cTn>
                              </p:par>
                            </p:childTnLst>
                          </p:cTn>
                        </p:par>
                        <p:par>
                          <p:cTn id="147" fill="hold">
                            <p:stCondLst>
                              <p:cond delay="6500"/>
                            </p:stCondLst>
                            <p:childTnLst>
                              <p:par>
                                <p:cTn id="148" presetID="1" presetClass="entr" presetSubtype="0" fill="hold" grpId="0" nodeType="afterEffect">
                                  <p:stCondLst>
                                    <p:cond delay="0"/>
                                  </p:stCondLst>
                                  <p:childTnLst>
                                    <p:set>
                                      <p:cBhvr>
                                        <p:cTn id="149" dur="1" fill="hold">
                                          <p:stCondLst>
                                            <p:cond delay="0"/>
                                          </p:stCondLst>
                                        </p:cTn>
                                        <p:tgtEl>
                                          <p:spTgt spid="47"/>
                                        </p:tgtEl>
                                        <p:attrNameLst>
                                          <p:attrName>style.visibility</p:attrName>
                                        </p:attrNameLst>
                                      </p:cBhvr>
                                      <p:to>
                                        <p:strVal val="visible"/>
                                      </p:to>
                                    </p:set>
                                  </p:childTnLst>
                                </p:cTn>
                              </p:par>
                            </p:childTnLst>
                          </p:cTn>
                        </p:par>
                        <p:par>
                          <p:cTn id="150" fill="hold">
                            <p:stCondLst>
                              <p:cond delay="6500"/>
                            </p:stCondLst>
                            <p:childTnLst>
                              <p:par>
                                <p:cTn id="151" presetID="1" presetClass="entr" presetSubtype="0" fill="hold" grpId="0" nodeType="afterEffect">
                                  <p:stCondLst>
                                    <p:cond delay="0"/>
                                  </p:stCondLst>
                                  <p:childTnLst>
                                    <p:set>
                                      <p:cBhvr>
                                        <p:cTn id="152" dur="1" fill="hold">
                                          <p:stCondLst>
                                            <p:cond delay="0"/>
                                          </p:stCondLst>
                                        </p:cTn>
                                        <p:tgtEl>
                                          <p:spTgt spid="48"/>
                                        </p:tgtEl>
                                        <p:attrNameLst>
                                          <p:attrName>style.visibility</p:attrName>
                                        </p:attrNameLst>
                                      </p:cBhvr>
                                      <p:to>
                                        <p:strVal val="visible"/>
                                      </p:to>
                                    </p:set>
                                  </p:childTnLst>
                                </p:cTn>
                              </p:par>
                            </p:childTnLst>
                          </p:cTn>
                        </p:par>
                        <p:par>
                          <p:cTn id="153" fill="hold">
                            <p:stCondLst>
                              <p:cond delay="6500"/>
                            </p:stCondLst>
                            <p:childTnLst>
                              <p:par>
                                <p:cTn id="154" presetID="1" presetClass="entr" presetSubtype="0" fill="hold" grpId="0" nodeType="afterEffect">
                                  <p:stCondLst>
                                    <p:cond delay="0"/>
                                  </p:stCondLst>
                                  <p:childTnLst>
                                    <p:set>
                                      <p:cBhvr>
                                        <p:cTn id="155" dur="1" fill="hold">
                                          <p:stCondLst>
                                            <p:cond delay="0"/>
                                          </p:stCondLst>
                                        </p:cTn>
                                        <p:tgtEl>
                                          <p:spTgt spid="49"/>
                                        </p:tgtEl>
                                        <p:attrNameLst>
                                          <p:attrName>style.visibility</p:attrName>
                                        </p:attrNameLst>
                                      </p:cBhvr>
                                      <p:to>
                                        <p:strVal val="visible"/>
                                      </p:to>
                                    </p:set>
                                  </p:childTnLst>
                                </p:cTn>
                              </p:par>
                            </p:childTnLst>
                          </p:cTn>
                        </p:par>
                        <p:par>
                          <p:cTn id="156" fill="hold">
                            <p:stCondLst>
                              <p:cond delay="6500"/>
                            </p:stCondLst>
                            <p:childTnLst>
                              <p:par>
                                <p:cTn id="157" presetID="1" presetClass="entr" presetSubtype="0" fill="hold" grpId="0" nodeType="afterEffect">
                                  <p:stCondLst>
                                    <p:cond delay="0"/>
                                  </p:stCondLst>
                                  <p:childTnLst>
                                    <p:set>
                                      <p:cBhvr>
                                        <p:cTn id="158" dur="1" fill="hold">
                                          <p:stCondLst>
                                            <p:cond delay="0"/>
                                          </p:stCondLst>
                                        </p:cTn>
                                        <p:tgtEl>
                                          <p:spTgt spid="50"/>
                                        </p:tgtEl>
                                        <p:attrNameLst>
                                          <p:attrName>style.visibility</p:attrName>
                                        </p:attrNameLst>
                                      </p:cBhvr>
                                      <p:to>
                                        <p:strVal val="visible"/>
                                      </p:to>
                                    </p:set>
                                  </p:childTnLst>
                                </p:cTn>
                              </p:par>
                            </p:childTnLst>
                          </p:cTn>
                        </p:par>
                        <p:par>
                          <p:cTn id="159" fill="hold">
                            <p:stCondLst>
                              <p:cond delay="6500"/>
                            </p:stCondLst>
                            <p:childTnLst>
                              <p:par>
                                <p:cTn id="160" presetID="1" presetClass="entr" presetSubtype="0" fill="hold" grpId="0" nodeType="afterEffect">
                                  <p:stCondLst>
                                    <p:cond delay="0"/>
                                  </p:stCondLst>
                                  <p:childTnLst>
                                    <p:set>
                                      <p:cBhvr>
                                        <p:cTn id="161" dur="1" fill="hold">
                                          <p:stCondLst>
                                            <p:cond delay="0"/>
                                          </p:stCondLst>
                                        </p:cTn>
                                        <p:tgtEl>
                                          <p:spTgt spid="51"/>
                                        </p:tgtEl>
                                        <p:attrNameLst>
                                          <p:attrName>style.visibility</p:attrName>
                                        </p:attrNameLst>
                                      </p:cBhvr>
                                      <p:to>
                                        <p:strVal val="visible"/>
                                      </p:to>
                                    </p:set>
                                  </p:childTnLst>
                                </p:cTn>
                              </p:par>
                            </p:childTnLst>
                          </p:cTn>
                        </p:par>
                        <p:par>
                          <p:cTn id="162" fill="hold">
                            <p:stCondLst>
                              <p:cond delay="6500"/>
                            </p:stCondLst>
                            <p:childTnLst>
                              <p:par>
                                <p:cTn id="163" presetID="1" presetClass="entr" presetSubtype="0" fill="hold" grpId="0" nodeType="afterEffect">
                                  <p:stCondLst>
                                    <p:cond delay="0"/>
                                  </p:stCondLst>
                                  <p:childTnLst>
                                    <p:set>
                                      <p:cBhvr>
                                        <p:cTn id="164" dur="1" fill="hold">
                                          <p:stCondLst>
                                            <p:cond delay="0"/>
                                          </p:stCondLst>
                                        </p:cTn>
                                        <p:tgtEl>
                                          <p:spTgt spid="52"/>
                                        </p:tgtEl>
                                        <p:attrNameLst>
                                          <p:attrName>style.visibility</p:attrName>
                                        </p:attrNameLst>
                                      </p:cBhvr>
                                      <p:to>
                                        <p:strVal val="visible"/>
                                      </p:to>
                                    </p:set>
                                  </p:childTnLst>
                                </p:cTn>
                              </p:par>
                            </p:childTnLst>
                          </p:cTn>
                        </p:par>
                        <p:par>
                          <p:cTn id="165" fill="hold">
                            <p:stCondLst>
                              <p:cond delay="6500"/>
                            </p:stCondLst>
                            <p:childTnLst>
                              <p:par>
                                <p:cTn id="166" presetID="1" presetClass="entr" presetSubtype="0" fill="hold" grpId="0" nodeType="afterEffect">
                                  <p:stCondLst>
                                    <p:cond delay="0"/>
                                  </p:stCondLst>
                                  <p:childTnLst>
                                    <p:set>
                                      <p:cBhvr>
                                        <p:cTn id="167" dur="1" fill="hold">
                                          <p:stCondLst>
                                            <p:cond delay="0"/>
                                          </p:stCondLst>
                                        </p:cTn>
                                        <p:tgtEl>
                                          <p:spTgt spid="53"/>
                                        </p:tgtEl>
                                        <p:attrNameLst>
                                          <p:attrName>style.visibility</p:attrName>
                                        </p:attrNameLst>
                                      </p:cBhvr>
                                      <p:to>
                                        <p:strVal val="visible"/>
                                      </p:to>
                                    </p:set>
                                  </p:childTnLst>
                                </p:cTn>
                              </p:par>
                            </p:childTnLst>
                          </p:cTn>
                        </p:par>
                        <p:par>
                          <p:cTn id="168" fill="hold">
                            <p:stCondLst>
                              <p:cond delay="6500"/>
                            </p:stCondLst>
                            <p:childTnLst>
                              <p:par>
                                <p:cTn id="169" presetID="1" presetClass="entr" presetSubtype="0" fill="hold" grpId="0" nodeType="afterEffect">
                                  <p:stCondLst>
                                    <p:cond delay="0"/>
                                  </p:stCondLst>
                                  <p:childTnLst>
                                    <p:set>
                                      <p:cBhvr>
                                        <p:cTn id="170" dur="1" fill="hold">
                                          <p:stCondLst>
                                            <p:cond delay="0"/>
                                          </p:stCondLst>
                                        </p:cTn>
                                        <p:tgtEl>
                                          <p:spTgt spid="54"/>
                                        </p:tgtEl>
                                        <p:attrNameLst>
                                          <p:attrName>style.visibility</p:attrName>
                                        </p:attrNameLst>
                                      </p:cBhvr>
                                      <p:to>
                                        <p:strVal val="visible"/>
                                      </p:to>
                                    </p:set>
                                  </p:childTnLst>
                                </p:cTn>
                              </p:par>
                            </p:childTnLst>
                          </p:cTn>
                        </p:par>
                        <p:par>
                          <p:cTn id="171" fill="hold">
                            <p:stCondLst>
                              <p:cond delay="6500"/>
                            </p:stCondLst>
                            <p:childTnLst>
                              <p:par>
                                <p:cTn id="172" presetID="1" presetClass="entr" presetSubtype="0" fill="hold" grpId="0" nodeType="afterEffect">
                                  <p:stCondLst>
                                    <p:cond delay="0"/>
                                  </p:stCondLst>
                                  <p:childTnLst>
                                    <p:set>
                                      <p:cBhvr>
                                        <p:cTn id="173" dur="1" fill="hold">
                                          <p:stCondLst>
                                            <p:cond delay="0"/>
                                          </p:stCondLst>
                                        </p:cTn>
                                        <p:tgtEl>
                                          <p:spTgt spid="55"/>
                                        </p:tgtEl>
                                        <p:attrNameLst>
                                          <p:attrName>style.visibility</p:attrName>
                                        </p:attrNameLst>
                                      </p:cBhvr>
                                      <p:to>
                                        <p:strVal val="visible"/>
                                      </p:to>
                                    </p:set>
                                  </p:childTnLst>
                                </p:cTn>
                              </p:par>
                              <p:par>
                                <p:cTn id="174" presetID="1" presetClass="entr" presetSubtype="0" fill="hold" nodeType="withEffect">
                                  <p:stCondLst>
                                    <p:cond delay="0"/>
                                  </p:stCondLst>
                                  <p:childTnLst>
                                    <p:set>
                                      <p:cBhvr>
                                        <p:cTn id="175" dur="1" fill="hold">
                                          <p:stCondLst>
                                            <p:cond delay="0"/>
                                          </p:stCondLst>
                                        </p:cTn>
                                        <p:tgtEl>
                                          <p:spTgt spid="3"/>
                                        </p:tgtEl>
                                        <p:attrNameLst>
                                          <p:attrName>style.visibility</p:attrName>
                                        </p:attrNameLst>
                                      </p:cBhvr>
                                      <p:to>
                                        <p:strVal val="visible"/>
                                      </p:to>
                                    </p:set>
                                  </p:childTnLst>
                                </p:cTn>
                              </p:par>
                            </p:childTnLst>
                          </p:cTn>
                        </p:par>
                        <p:par>
                          <p:cTn id="176" fill="hold">
                            <p:stCondLst>
                              <p:cond delay="6500"/>
                            </p:stCondLst>
                            <p:childTnLst>
                              <p:par>
                                <p:cTn id="177" presetID="22" presetClass="exit" presetSubtype="8" fill="hold" grpId="1" nodeType="afterEffect">
                                  <p:stCondLst>
                                    <p:cond delay="0"/>
                                  </p:stCondLst>
                                  <p:childTnLst>
                                    <p:animEffect transition="out" filter="wipe(left)">
                                      <p:cBhvr>
                                        <p:cTn id="178" dur="100"/>
                                        <p:tgtEl>
                                          <p:spTgt spid="25"/>
                                        </p:tgtEl>
                                      </p:cBhvr>
                                    </p:animEffect>
                                    <p:set>
                                      <p:cBhvr>
                                        <p:cTn id="179" dur="1" fill="hold">
                                          <p:stCondLst>
                                            <p:cond delay="99"/>
                                          </p:stCondLst>
                                        </p:cTn>
                                        <p:tgtEl>
                                          <p:spTgt spid="25"/>
                                        </p:tgtEl>
                                        <p:attrNameLst>
                                          <p:attrName>style.visibility</p:attrName>
                                        </p:attrNameLst>
                                      </p:cBhvr>
                                      <p:to>
                                        <p:strVal val="hidden"/>
                                      </p:to>
                                    </p:set>
                                  </p:childTnLst>
                                </p:cTn>
                              </p:par>
                            </p:childTnLst>
                          </p:cTn>
                        </p:par>
                        <p:par>
                          <p:cTn id="180" fill="hold">
                            <p:stCondLst>
                              <p:cond delay="6600"/>
                            </p:stCondLst>
                            <p:childTnLst>
                              <p:par>
                                <p:cTn id="181" presetID="22" presetClass="exit" presetSubtype="8" fill="hold" grpId="1" nodeType="afterEffect">
                                  <p:stCondLst>
                                    <p:cond delay="0"/>
                                  </p:stCondLst>
                                  <p:childTnLst>
                                    <p:animEffect transition="out" filter="wipe(left)">
                                      <p:cBhvr>
                                        <p:cTn id="182" dur="100"/>
                                        <p:tgtEl>
                                          <p:spTgt spid="26"/>
                                        </p:tgtEl>
                                      </p:cBhvr>
                                    </p:animEffect>
                                    <p:set>
                                      <p:cBhvr>
                                        <p:cTn id="183" dur="1" fill="hold">
                                          <p:stCondLst>
                                            <p:cond delay="99"/>
                                          </p:stCondLst>
                                        </p:cTn>
                                        <p:tgtEl>
                                          <p:spTgt spid="26"/>
                                        </p:tgtEl>
                                        <p:attrNameLst>
                                          <p:attrName>style.visibility</p:attrName>
                                        </p:attrNameLst>
                                      </p:cBhvr>
                                      <p:to>
                                        <p:strVal val="hidden"/>
                                      </p:to>
                                    </p:set>
                                  </p:childTnLst>
                                </p:cTn>
                              </p:par>
                            </p:childTnLst>
                          </p:cTn>
                        </p:par>
                        <p:par>
                          <p:cTn id="184" fill="hold">
                            <p:stCondLst>
                              <p:cond delay="6700"/>
                            </p:stCondLst>
                            <p:childTnLst>
                              <p:par>
                                <p:cTn id="185" presetID="22" presetClass="exit" presetSubtype="8" fill="hold" grpId="1" nodeType="afterEffect">
                                  <p:stCondLst>
                                    <p:cond delay="0"/>
                                  </p:stCondLst>
                                  <p:childTnLst>
                                    <p:animEffect transition="out" filter="wipe(left)">
                                      <p:cBhvr>
                                        <p:cTn id="186" dur="100"/>
                                        <p:tgtEl>
                                          <p:spTgt spid="27"/>
                                        </p:tgtEl>
                                      </p:cBhvr>
                                    </p:animEffect>
                                    <p:set>
                                      <p:cBhvr>
                                        <p:cTn id="187" dur="1" fill="hold">
                                          <p:stCondLst>
                                            <p:cond delay="99"/>
                                          </p:stCondLst>
                                        </p:cTn>
                                        <p:tgtEl>
                                          <p:spTgt spid="27"/>
                                        </p:tgtEl>
                                        <p:attrNameLst>
                                          <p:attrName>style.visibility</p:attrName>
                                        </p:attrNameLst>
                                      </p:cBhvr>
                                      <p:to>
                                        <p:strVal val="hidden"/>
                                      </p:to>
                                    </p:set>
                                  </p:childTnLst>
                                </p:cTn>
                              </p:par>
                            </p:childTnLst>
                          </p:cTn>
                        </p:par>
                        <p:par>
                          <p:cTn id="188" fill="hold">
                            <p:stCondLst>
                              <p:cond delay="6800"/>
                            </p:stCondLst>
                            <p:childTnLst>
                              <p:par>
                                <p:cTn id="189" presetID="22" presetClass="exit" presetSubtype="8" fill="hold" grpId="1" nodeType="afterEffect">
                                  <p:stCondLst>
                                    <p:cond delay="0"/>
                                  </p:stCondLst>
                                  <p:childTnLst>
                                    <p:animEffect transition="out" filter="wipe(left)">
                                      <p:cBhvr>
                                        <p:cTn id="190" dur="100"/>
                                        <p:tgtEl>
                                          <p:spTgt spid="28"/>
                                        </p:tgtEl>
                                      </p:cBhvr>
                                    </p:animEffect>
                                    <p:set>
                                      <p:cBhvr>
                                        <p:cTn id="191" dur="1" fill="hold">
                                          <p:stCondLst>
                                            <p:cond delay="99"/>
                                          </p:stCondLst>
                                        </p:cTn>
                                        <p:tgtEl>
                                          <p:spTgt spid="28"/>
                                        </p:tgtEl>
                                        <p:attrNameLst>
                                          <p:attrName>style.visibility</p:attrName>
                                        </p:attrNameLst>
                                      </p:cBhvr>
                                      <p:to>
                                        <p:strVal val="hidden"/>
                                      </p:to>
                                    </p:set>
                                  </p:childTnLst>
                                </p:cTn>
                              </p:par>
                            </p:childTnLst>
                          </p:cTn>
                        </p:par>
                        <p:par>
                          <p:cTn id="192" fill="hold">
                            <p:stCondLst>
                              <p:cond delay="6900"/>
                            </p:stCondLst>
                            <p:childTnLst>
                              <p:par>
                                <p:cTn id="193" presetID="22" presetClass="exit" presetSubtype="8" fill="hold" grpId="1" nodeType="afterEffect">
                                  <p:stCondLst>
                                    <p:cond delay="0"/>
                                  </p:stCondLst>
                                  <p:childTnLst>
                                    <p:animEffect transition="out" filter="wipe(left)">
                                      <p:cBhvr>
                                        <p:cTn id="194" dur="100"/>
                                        <p:tgtEl>
                                          <p:spTgt spid="29"/>
                                        </p:tgtEl>
                                      </p:cBhvr>
                                    </p:animEffect>
                                    <p:set>
                                      <p:cBhvr>
                                        <p:cTn id="195" dur="1" fill="hold">
                                          <p:stCondLst>
                                            <p:cond delay="99"/>
                                          </p:stCondLst>
                                        </p:cTn>
                                        <p:tgtEl>
                                          <p:spTgt spid="29"/>
                                        </p:tgtEl>
                                        <p:attrNameLst>
                                          <p:attrName>style.visibility</p:attrName>
                                        </p:attrNameLst>
                                      </p:cBhvr>
                                      <p:to>
                                        <p:strVal val="hidden"/>
                                      </p:to>
                                    </p:set>
                                  </p:childTnLst>
                                </p:cTn>
                              </p:par>
                            </p:childTnLst>
                          </p:cTn>
                        </p:par>
                        <p:par>
                          <p:cTn id="196" fill="hold">
                            <p:stCondLst>
                              <p:cond delay="7000"/>
                            </p:stCondLst>
                            <p:childTnLst>
                              <p:par>
                                <p:cTn id="197" presetID="22" presetClass="exit" presetSubtype="8" fill="hold" grpId="1" nodeType="afterEffect">
                                  <p:stCondLst>
                                    <p:cond delay="0"/>
                                  </p:stCondLst>
                                  <p:childTnLst>
                                    <p:animEffect transition="out" filter="wipe(left)">
                                      <p:cBhvr>
                                        <p:cTn id="198" dur="100"/>
                                        <p:tgtEl>
                                          <p:spTgt spid="30"/>
                                        </p:tgtEl>
                                      </p:cBhvr>
                                    </p:animEffect>
                                    <p:set>
                                      <p:cBhvr>
                                        <p:cTn id="199" dur="1" fill="hold">
                                          <p:stCondLst>
                                            <p:cond delay="99"/>
                                          </p:stCondLst>
                                        </p:cTn>
                                        <p:tgtEl>
                                          <p:spTgt spid="30"/>
                                        </p:tgtEl>
                                        <p:attrNameLst>
                                          <p:attrName>style.visibility</p:attrName>
                                        </p:attrNameLst>
                                      </p:cBhvr>
                                      <p:to>
                                        <p:strVal val="hidden"/>
                                      </p:to>
                                    </p:set>
                                  </p:childTnLst>
                                </p:cTn>
                              </p:par>
                            </p:childTnLst>
                          </p:cTn>
                        </p:par>
                        <p:par>
                          <p:cTn id="200" fill="hold">
                            <p:stCondLst>
                              <p:cond delay="7100"/>
                            </p:stCondLst>
                            <p:childTnLst>
                              <p:par>
                                <p:cTn id="201" presetID="22" presetClass="exit" presetSubtype="8" fill="hold" grpId="1" nodeType="afterEffect">
                                  <p:stCondLst>
                                    <p:cond delay="0"/>
                                  </p:stCondLst>
                                  <p:childTnLst>
                                    <p:animEffect transition="out" filter="wipe(left)">
                                      <p:cBhvr>
                                        <p:cTn id="202" dur="100"/>
                                        <p:tgtEl>
                                          <p:spTgt spid="31"/>
                                        </p:tgtEl>
                                      </p:cBhvr>
                                    </p:animEffect>
                                    <p:set>
                                      <p:cBhvr>
                                        <p:cTn id="203" dur="1" fill="hold">
                                          <p:stCondLst>
                                            <p:cond delay="99"/>
                                          </p:stCondLst>
                                        </p:cTn>
                                        <p:tgtEl>
                                          <p:spTgt spid="31"/>
                                        </p:tgtEl>
                                        <p:attrNameLst>
                                          <p:attrName>style.visibility</p:attrName>
                                        </p:attrNameLst>
                                      </p:cBhvr>
                                      <p:to>
                                        <p:strVal val="hidden"/>
                                      </p:to>
                                    </p:set>
                                  </p:childTnLst>
                                </p:cTn>
                              </p:par>
                            </p:childTnLst>
                          </p:cTn>
                        </p:par>
                        <p:par>
                          <p:cTn id="204" fill="hold">
                            <p:stCondLst>
                              <p:cond delay="7200"/>
                            </p:stCondLst>
                            <p:childTnLst>
                              <p:par>
                                <p:cTn id="205" presetID="22" presetClass="exit" presetSubtype="8" fill="hold" grpId="1" nodeType="afterEffect">
                                  <p:stCondLst>
                                    <p:cond delay="0"/>
                                  </p:stCondLst>
                                  <p:childTnLst>
                                    <p:animEffect transition="out" filter="wipe(left)">
                                      <p:cBhvr>
                                        <p:cTn id="206" dur="100"/>
                                        <p:tgtEl>
                                          <p:spTgt spid="32"/>
                                        </p:tgtEl>
                                      </p:cBhvr>
                                    </p:animEffect>
                                    <p:set>
                                      <p:cBhvr>
                                        <p:cTn id="207" dur="1" fill="hold">
                                          <p:stCondLst>
                                            <p:cond delay="99"/>
                                          </p:stCondLst>
                                        </p:cTn>
                                        <p:tgtEl>
                                          <p:spTgt spid="32"/>
                                        </p:tgtEl>
                                        <p:attrNameLst>
                                          <p:attrName>style.visibility</p:attrName>
                                        </p:attrNameLst>
                                      </p:cBhvr>
                                      <p:to>
                                        <p:strVal val="hidden"/>
                                      </p:to>
                                    </p:set>
                                  </p:childTnLst>
                                </p:cTn>
                              </p:par>
                            </p:childTnLst>
                          </p:cTn>
                        </p:par>
                        <p:par>
                          <p:cTn id="208" fill="hold">
                            <p:stCondLst>
                              <p:cond delay="7300"/>
                            </p:stCondLst>
                            <p:childTnLst>
                              <p:par>
                                <p:cTn id="209" presetID="22" presetClass="exit" presetSubtype="8" fill="hold" grpId="1" nodeType="afterEffect">
                                  <p:stCondLst>
                                    <p:cond delay="0"/>
                                  </p:stCondLst>
                                  <p:childTnLst>
                                    <p:animEffect transition="out" filter="wipe(left)">
                                      <p:cBhvr>
                                        <p:cTn id="210" dur="100"/>
                                        <p:tgtEl>
                                          <p:spTgt spid="33"/>
                                        </p:tgtEl>
                                      </p:cBhvr>
                                    </p:animEffect>
                                    <p:set>
                                      <p:cBhvr>
                                        <p:cTn id="211" dur="1" fill="hold">
                                          <p:stCondLst>
                                            <p:cond delay="99"/>
                                          </p:stCondLst>
                                        </p:cTn>
                                        <p:tgtEl>
                                          <p:spTgt spid="33"/>
                                        </p:tgtEl>
                                        <p:attrNameLst>
                                          <p:attrName>style.visibility</p:attrName>
                                        </p:attrNameLst>
                                      </p:cBhvr>
                                      <p:to>
                                        <p:strVal val="hidden"/>
                                      </p:to>
                                    </p:set>
                                  </p:childTnLst>
                                </p:cTn>
                              </p:par>
                            </p:childTnLst>
                          </p:cTn>
                        </p:par>
                        <p:par>
                          <p:cTn id="212" fill="hold">
                            <p:stCondLst>
                              <p:cond delay="7400"/>
                            </p:stCondLst>
                            <p:childTnLst>
                              <p:par>
                                <p:cTn id="213" presetID="22" presetClass="exit" presetSubtype="8" fill="hold" grpId="1" nodeType="afterEffect">
                                  <p:stCondLst>
                                    <p:cond delay="0"/>
                                  </p:stCondLst>
                                  <p:childTnLst>
                                    <p:animEffect transition="out" filter="wipe(left)">
                                      <p:cBhvr>
                                        <p:cTn id="214" dur="100"/>
                                        <p:tgtEl>
                                          <p:spTgt spid="34"/>
                                        </p:tgtEl>
                                      </p:cBhvr>
                                    </p:animEffect>
                                    <p:set>
                                      <p:cBhvr>
                                        <p:cTn id="215" dur="1" fill="hold">
                                          <p:stCondLst>
                                            <p:cond delay="99"/>
                                          </p:stCondLst>
                                        </p:cTn>
                                        <p:tgtEl>
                                          <p:spTgt spid="34"/>
                                        </p:tgtEl>
                                        <p:attrNameLst>
                                          <p:attrName>style.visibility</p:attrName>
                                        </p:attrNameLst>
                                      </p:cBhvr>
                                      <p:to>
                                        <p:strVal val="hidden"/>
                                      </p:to>
                                    </p:set>
                                  </p:childTnLst>
                                </p:cTn>
                              </p:par>
                            </p:childTnLst>
                          </p:cTn>
                        </p:par>
                        <p:par>
                          <p:cTn id="216" fill="hold">
                            <p:stCondLst>
                              <p:cond delay="7500"/>
                            </p:stCondLst>
                            <p:childTnLst>
                              <p:par>
                                <p:cTn id="217" presetID="22" presetClass="exit" presetSubtype="8" fill="hold" grpId="1" nodeType="afterEffect">
                                  <p:stCondLst>
                                    <p:cond delay="0"/>
                                  </p:stCondLst>
                                  <p:childTnLst>
                                    <p:animEffect transition="out" filter="wipe(left)">
                                      <p:cBhvr>
                                        <p:cTn id="218" dur="100"/>
                                        <p:tgtEl>
                                          <p:spTgt spid="35"/>
                                        </p:tgtEl>
                                      </p:cBhvr>
                                    </p:animEffect>
                                    <p:set>
                                      <p:cBhvr>
                                        <p:cTn id="219" dur="1" fill="hold">
                                          <p:stCondLst>
                                            <p:cond delay="99"/>
                                          </p:stCondLst>
                                        </p:cTn>
                                        <p:tgtEl>
                                          <p:spTgt spid="35"/>
                                        </p:tgtEl>
                                        <p:attrNameLst>
                                          <p:attrName>style.visibility</p:attrName>
                                        </p:attrNameLst>
                                      </p:cBhvr>
                                      <p:to>
                                        <p:strVal val="hidden"/>
                                      </p:to>
                                    </p:set>
                                  </p:childTnLst>
                                </p:cTn>
                              </p:par>
                            </p:childTnLst>
                          </p:cTn>
                        </p:par>
                        <p:par>
                          <p:cTn id="220" fill="hold">
                            <p:stCondLst>
                              <p:cond delay="7600"/>
                            </p:stCondLst>
                            <p:childTnLst>
                              <p:par>
                                <p:cTn id="221" presetID="22" presetClass="exit" presetSubtype="8" fill="hold" grpId="2" nodeType="afterEffect">
                                  <p:stCondLst>
                                    <p:cond delay="0"/>
                                  </p:stCondLst>
                                  <p:childTnLst>
                                    <p:animEffect transition="out" filter="wipe(left)">
                                      <p:cBhvr>
                                        <p:cTn id="222" dur="100"/>
                                        <p:tgtEl>
                                          <p:spTgt spid="36"/>
                                        </p:tgtEl>
                                      </p:cBhvr>
                                    </p:animEffect>
                                    <p:set>
                                      <p:cBhvr>
                                        <p:cTn id="223" dur="1" fill="hold">
                                          <p:stCondLst>
                                            <p:cond delay="99"/>
                                          </p:stCondLst>
                                        </p:cTn>
                                        <p:tgtEl>
                                          <p:spTgt spid="36"/>
                                        </p:tgtEl>
                                        <p:attrNameLst>
                                          <p:attrName>style.visibility</p:attrName>
                                        </p:attrNameLst>
                                      </p:cBhvr>
                                      <p:to>
                                        <p:strVal val="hidden"/>
                                      </p:to>
                                    </p:set>
                                  </p:childTnLst>
                                </p:cTn>
                              </p:par>
                            </p:childTnLst>
                          </p:cTn>
                        </p:par>
                        <p:par>
                          <p:cTn id="224" fill="hold">
                            <p:stCondLst>
                              <p:cond delay="7700"/>
                            </p:stCondLst>
                            <p:childTnLst>
                              <p:par>
                                <p:cTn id="225" presetID="22" presetClass="exit" presetSubtype="8" fill="hold" grpId="1" nodeType="afterEffect">
                                  <p:stCondLst>
                                    <p:cond delay="0"/>
                                  </p:stCondLst>
                                  <p:childTnLst>
                                    <p:animEffect transition="out" filter="wipe(left)">
                                      <p:cBhvr>
                                        <p:cTn id="226" dur="100"/>
                                        <p:tgtEl>
                                          <p:spTgt spid="37"/>
                                        </p:tgtEl>
                                      </p:cBhvr>
                                    </p:animEffect>
                                    <p:set>
                                      <p:cBhvr>
                                        <p:cTn id="227" dur="1" fill="hold">
                                          <p:stCondLst>
                                            <p:cond delay="99"/>
                                          </p:stCondLst>
                                        </p:cTn>
                                        <p:tgtEl>
                                          <p:spTgt spid="37"/>
                                        </p:tgtEl>
                                        <p:attrNameLst>
                                          <p:attrName>style.visibility</p:attrName>
                                        </p:attrNameLst>
                                      </p:cBhvr>
                                      <p:to>
                                        <p:strVal val="hidden"/>
                                      </p:to>
                                    </p:set>
                                  </p:childTnLst>
                                </p:cTn>
                              </p:par>
                            </p:childTnLst>
                          </p:cTn>
                        </p:par>
                        <p:par>
                          <p:cTn id="228" fill="hold">
                            <p:stCondLst>
                              <p:cond delay="7800"/>
                            </p:stCondLst>
                            <p:childTnLst>
                              <p:par>
                                <p:cTn id="229" presetID="22" presetClass="exit" presetSubtype="8" fill="hold" grpId="1" nodeType="afterEffect">
                                  <p:stCondLst>
                                    <p:cond delay="0"/>
                                  </p:stCondLst>
                                  <p:childTnLst>
                                    <p:animEffect transition="out" filter="wipe(left)">
                                      <p:cBhvr>
                                        <p:cTn id="230" dur="100"/>
                                        <p:tgtEl>
                                          <p:spTgt spid="38"/>
                                        </p:tgtEl>
                                      </p:cBhvr>
                                    </p:animEffect>
                                    <p:set>
                                      <p:cBhvr>
                                        <p:cTn id="231" dur="1" fill="hold">
                                          <p:stCondLst>
                                            <p:cond delay="99"/>
                                          </p:stCondLst>
                                        </p:cTn>
                                        <p:tgtEl>
                                          <p:spTgt spid="38"/>
                                        </p:tgtEl>
                                        <p:attrNameLst>
                                          <p:attrName>style.visibility</p:attrName>
                                        </p:attrNameLst>
                                      </p:cBhvr>
                                      <p:to>
                                        <p:strVal val="hidden"/>
                                      </p:to>
                                    </p:set>
                                  </p:childTnLst>
                                </p:cTn>
                              </p:par>
                            </p:childTnLst>
                          </p:cTn>
                        </p:par>
                        <p:par>
                          <p:cTn id="232" fill="hold">
                            <p:stCondLst>
                              <p:cond delay="7900"/>
                            </p:stCondLst>
                            <p:childTnLst>
                              <p:par>
                                <p:cTn id="233" presetID="22" presetClass="exit" presetSubtype="8" fill="hold" grpId="1" nodeType="afterEffect">
                                  <p:stCondLst>
                                    <p:cond delay="0"/>
                                  </p:stCondLst>
                                  <p:childTnLst>
                                    <p:animEffect transition="out" filter="wipe(left)">
                                      <p:cBhvr>
                                        <p:cTn id="234" dur="100"/>
                                        <p:tgtEl>
                                          <p:spTgt spid="39"/>
                                        </p:tgtEl>
                                      </p:cBhvr>
                                    </p:animEffect>
                                    <p:set>
                                      <p:cBhvr>
                                        <p:cTn id="235" dur="1" fill="hold">
                                          <p:stCondLst>
                                            <p:cond delay="99"/>
                                          </p:stCondLst>
                                        </p:cTn>
                                        <p:tgtEl>
                                          <p:spTgt spid="39"/>
                                        </p:tgtEl>
                                        <p:attrNameLst>
                                          <p:attrName>style.visibility</p:attrName>
                                        </p:attrNameLst>
                                      </p:cBhvr>
                                      <p:to>
                                        <p:strVal val="hidden"/>
                                      </p:to>
                                    </p:set>
                                  </p:childTnLst>
                                </p:cTn>
                              </p:par>
                            </p:childTnLst>
                          </p:cTn>
                        </p:par>
                        <p:par>
                          <p:cTn id="236" fill="hold">
                            <p:stCondLst>
                              <p:cond delay="8000"/>
                            </p:stCondLst>
                            <p:childTnLst>
                              <p:par>
                                <p:cTn id="237" presetID="22" presetClass="exit" presetSubtype="8" fill="hold" grpId="1" nodeType="afterEffect">
                                  <p:stCondLst>
                                    <p:cond delay="0"/>
                                  </p:stCondLst>
                                  <p:childTnLst>
                                    <p:animEffect transition="out" filter="wipe(left)">
                                      <p:cBhvr>
                                        <p:cTn id="238" dur="100"/>
                                        <p:tgtEl>
                                          <p:spTgt spid="40"/>
                                        </p:tgtEl>
                                      </p:cBhvr>
                                    </p:animEffect>
                                    <p:set>
                                      <p:cBhvr>
                                        <p:cTn id="239" dur="1" fill="hold">
                                          <p:stCondLst>
                                            <p:cond delay="99"/>
                                          </p:stCondLst>
                                        </p:cTn>
                                        <p:tgtEl>
                                          <p:spTgt spid="40"/>
                                        </p:tgtEl>
                                        <p:attrNameLst>
                                          <p:attrName>style.visibility</p:attrName>
                                        </p:attrNameLst>
                                      </p:cBhvr>
                                      <p:to>
                                        <p:strVal val="hidden"/>
                                      </p:to>
                                    </p:set>
                                  </p:childTnLst>
                                </p:cTn>
                              </p:par>
                            </p:childTnLst>
                          </p:cTn>
                        </p:par>
                        <p:par>
                          <p:cTn id="240" fill="hold">
                            <p:stCondLst>
                              <p:cond delay="8100"/>
                            </p:stCondLst>
                            <p:childTnLst>
                              <p:par>
                                <p:cTn id="241" presetID="22" presetClass="exit" presetSubtype="8" fill="hold" grpId="1" nodeType="afterEffect">
                                  <p:stCondLst>
                                    <p:cond delay="0"/>
                                  </p:stCondLst>
                                  <p:childTnLst>
                                    <p:animEffect transition="out" filter="wipe(left)">
                                      <p:cBhvr>
                                        <p:cTn id="242" dur="100"/>
                                        <p:tgtEl>
                                          <p:spTgt spid="41"/>
                                        </p:tgtEl>
                                      </p:cBhvr>
                                    </p:animEffect>
                                    <p:set>
                                      <p:cBhvr>
                                        <p:cTn id="243" dur="1" fill="hold">
                                          <p:stCondLst>
                                            <p:cond delay="99"/>
                                          </p:stCondLst>
                                        </p:cTn>
                                        <p:tgtEl>
                                          <p:spTgt spid="41"/>
                                        </p:tgtEl>
                                        <p:attrNameLst>
                                          <p:attrName>style.visibility</p:attrName>
                                        </p:attrNameLst>
                                      </p:cBhvr>
                                      <p:to>
                                        <p:strVal val="hidden"/>
                                      </p:to>
                                    </p:set>
                                  </p:childTnLst>
                                </p:cTn>
                              </p:par>
                            </p:childTnLst>
                          </p:cTn>
                        </p:par>
                        <p:par>
                          <p:cTn id="244" fill="hold">
                            <p:stCondLst>
                              <p:cond delay="8200"/>
                            </p:stCondLst>
                            <p:childTnLst>
                              <p:par>
                                <p:cTn id="245" presetID="22" presetClass="exit" presetSubtype="8" fill="hold" grpId="1" nodeType="afterEffect">
                                  <p:stCondLst>
                                    <p:cond delay="0"/>
                                  </p:stCondLst>
                                  <p:childTnLst>
                                    <p:animEffect transition="out" filter="wipe(left)">
                                      <p:cBhvr>
                                        <p:cTn id="246" dur="100"/>
                                        <p:tgtEl>
                                          <p:spTgt spid="55"/>
                                        </p:tgtEl>
                                      </p:cBhvr>
                                    </p:animEffect>
                                    <p:set>
                                      <p:cBhvr>
                                        <p:cTn id="247" dur="1" fill="hold">
                                          <p:stCondLst>
                                            <p:cond delay="99"/>
                                          </p:stCondLst>
                                        </p:cTn>
                                        <p:tgtEl>
                                          <p:spTgt spid="55"/>
                                        </p:tgtEl>
                                        <p:attrNameLst>
                                          <p:attrName>style.visibility</p:attrName>
                                        </p:attrNameLst>
                                      </p:cBhvr>
                                      <p:to>
                                        <p:strVal val="hidden"/>
                                      </p:to>
                                    </p:set>
                                  </p:childTnLst>
                                </p:cTn>
                              </p:par>
                            </p:childTnLst>
                          </p:cTn>
                        </p:par>
                        <p:par>
                          <p:cTn id="248" fill="hold">
                            <p:stCondLst>
                              <p:cond delay="8300"/>
                            </p:stCondLst>
                            <p:childTnLst>
                              <p:par>
                                <p:cTn id="249" presetID="22" presetClass="exit" presetSubtype="8" fill="hold" grpId="1" nodeType="afterEffect">
                                  <p:stCondLst>
                                    <p:cond delay="0"/>
                                  </p:stCondLst>
                                  <p:childTnLst>
                                    <p:animEffect transition="out" filter="wipe(left)">
                                      <p:cBhvr>
                                        <p:cTn id="250" dur="100"/>
                                        <p:tgtEl>
                                          <p:spTgt spid="42"/>
                                        </p:tgtEl>
                                      </p:cBhvr>
                                    </p:animEffect>
                                    <p:set>
                                      <p:cBhvr>
                                        <p:cTn id="251" dur="1" fill="hold">
                                          <p:stCondLst>
                                            <p:cond delay="99"/>
                                          </p:stCondLst>
                                        </p:cTn>
                                        <p:tgtEl>
                                          <p:spTgt spid="42"/>
                                        </p:tgtEl>
                                        <p:attrNameLst>
                                          <p:attrName>style.visibility</p:attrName>
                                        </p:attrNameLst>
                                      </p:cBhvr>
                                      <p:to>
                                        <p:strVal val="hidden"/>
                                      </p:to>
                                    </p:set>
                                  </p:childTnLst>
                                </p:cTn>
                              </p:par>
                            </p:childTnLst>
                          </p:cTn>
                        </p:par>
                        <p:par>
                          <p:cTn id="252" fill="hold">
                            <p:stCondLst>
                              <p:cond delay="8400"/>
                            </p:stCondLst>
                            <p:childTnLst>
                              <p:par>
                                <p:cTn id="253" presetID="22" presetClass="exit" presetSubtype="8" fill="hold" grpId="1" nodeType="afterEffect">
                                  <p:stCondLst>
                                    <p:cond delay="0"/>
                                  </p:stCondLst>
                                  <p:childTnLst>
                                    <p:animEffect transition="out" filter="wipe(left)">
                                      <p:cBhvr>
                                        <p:cTn id="254" dur="100"/>
                                        <p:tgtEl>
                                          <p:spTgt spid="43"/>
                                        </p:tgtEl>
                                      </p:cBhvr>
                                    </p:animEffect>
                                    <p:set>
                                      <p:cBhvr>
                                        <p:cTn id="255" dur="1" fill="hold">
                                          <p:stCondLst>
                                            <p:cond delay="99"/>
                                          </p:stCondLst>
                                        </p:cTn>
                                        <p:tgtEl>
                                          <p:spTgt spid="43"/>
                                        </p:tgtEl>
                                        <p:attrNameLst>
                                          <p:attrName>style.visibility</p:attrName>
                                        </p:attrNameLst>
                                      </p:cBhvr>
                                      <p:to>
                                        <p:strVal val="hidden"/>
                                      </p:to>
                                    </p:set>
                                  </p:childTnLst>
                                </p:cTn>
                              </p:par>
                            </p:childTnLst>
                          </p:cTn>
                        </p:par>
                        <p:par>
                          <p:cTn id="256" fill="hold">
                            <p:stCondLst>
                              <p:cond delay="8500"/>
                            </p:stCondLst>
                            <p:childTnLst>
                              <p:par>
                                <p:cTn id="257" presetID="22" presetClass="exit" presetSubtype="8" fill="hold" grpId="1" nodeType="afterEffect">
                                  <p:stCondLst>
                                    <p:cond delay="0"/>
                                  </p:stCondLst>
                                  <p:childTnLst>
                                    <p:animEffect transition="out" filter="wipe(left)">
                                      <p:cBhvr>
                                        <p:cTn id="258" dur="100"/>
                                        <p:tgtEl>
                                          <p:spTgt spid="44"/>
                                        </p:tgtEl>
                                      </p:cBhvr>
                                    </p:animEffect>
                                    <p:set>
                                      <p:cBhvr>
                                        <p:cTn id="259" dur="1" fill="hold">
                                          <p:stCondLst>
                                            <p:cond delay="99"/>
                                          </p:stCondLst>
                                        </p:cTn>
                                        <p:tgtEl>
                                          <p:spTgt spid="44"/>
                                        </p:tgtEl>
                                        <p:attrNameLst>
                                          <p:attrName>style.visibility</p:attrName>
                                        </p:attrNameLst>
                                      </p:cBhvr>
                                      <p:to>
                                        <p:strVal val="hidden"/>
                                      </p:to>
                                    </p:set>
                                  </p:childTnLst>
                                </p:cTn>
                              </p:par>
                            </p:childTnLst>
                          </p:cTn>
                        </p:par>
                        <p:par>
                          <p:cTn id="260" fill="hold">
                            <p:stCondLst>
                              <p:cond delay="8600"/>
                            </p:stCondLst>
                            <p:childTnLst>
                              <p:par>
                                <p:cTn id="261" presetID="22" presetClass="exit" presetSubtype="8" fill="hold" grpId="1" nodeType="afterEffect">
                                  <p:stCondLst>
                                    <p:cond delay="0"/>
                                  </p:stCondLst>
                                  <p:childTnLst>
                                    <p:animEffect transition="out" filter="wipe(left)">
                                      <p:cBhvr>
                                        <p:cTn id="262" dur="100"/>
                                        <p:tgtEl>
                                          <p:spTgt spid="45"/>
                                        </p:tgtEl>
                                      </p:cBhvr>
                                    </p:animEffect>
                                    <p:set>
                                      <p:cBhvr>
                                        <p:cTn id="263" dur="1" fill="hold">
                                          <p:stCondLst>
                                            <p:cond delay="99"/>
                                          </p:stCondLst>
                                        </p:cTn>
                                        <p:tgtEl>
                                          <p:spTgt spid="45"/>
                                        </p:tgtEl>
                                        <p:attrNameLst>
                                          <p:attrName>style.visibility</p:attrName>
                                        </p:attrNameLst>
                                      </p:cBhvr>
                                      <p:to>
                                        <p:strVal val="hidden"/>
                                      </p:to>
                                    </p:set>
                                  </p:childTnLst>
                                </p:cTn>
                              </p:par>
                            </p:childTnLst>
                          </p:cTn>
                        </p:par>
                        <p:par>
                          <p:cTn id="264" fill="hold">
                            <p:stCondLst>
                              <p:cond delay="8700"/>
                            </p:stCondLst>
                            <p:childTnLst>
                              <p:par>
                                <p:cTn id="265" presetID="22" presetClass="exit" presetSubtype="8" fill="hold" grpId="1" nodeType="afterEffect">
                                  <p:stCondLst>
                                    <p:cond delay="0"/>
                                  </p:stCondLst>
                                  <p:childTnLst>
                                    <p:animEffect transition="out" filter="wipe(left)">
                                      <p:cBhvr>
                                        <p:cTn id="266" dur="100"/>
                                        <p:tgtEl>
                                          <p:spTgt spid="46"/>
                                        </p:tgtEl>
                                      </p:cBhvr>
                                    </p:animEffect>
                                    <p:set>
                                      <p:cBhvr>
                                        <p:cTn id="267" dur="1" fill="hold">
                                          <p:stCondLst>
                                            <p:cond delay="99"/>
                                          </p:stCondLst>
                                        </p:cTn>
                                        <p:tgtEl>
                                          <p:spTgt spid="46"/>
                                        </p:tgtEl>
                                        <p:attrNameLst>
                                          <p:attrName>style.visibility</p:attrName>
                                        </p:attrNameLst>
                                      </p:cBhvr>
                                      <p:to>
                                        <p:strVal val="hidden"/>
                                      </p:to>
                                    </p:set>
                                  </p:childTnLst>
                                </p:cTn>
                              </p:par>
                            </p:childTnLst>
                          </p:cTn>
                        </p:par>
                        <p:par>
                          <p:cTn id="268" fill="hold">
                            <p:stCondLst>
                              <p:cond delay="8800"/>
                            </p:stCondLst>
                            <p:childTnLst>
                              <p:par>
                                <p:cTn id="269" presetID="22" presetClass="exit" presetSubtype="8" fill="hold" grpId="1" nodeType="afterEffect">
                                  <p:stCondLst>
                                    <p:cond delay="0"/>
                                  </p:stCondLst>
                                  <p:childTnLst>
                                    <p:animEffect transition="out" filter="wipe(left)">
                                      <p:cBhvr>
                                        <p:cTn id="270" dur="100"/>
                                        <p:tgtEl>
                                          <p:spTgt spid="47"/>
                                        </p:tgtEl>
                                      </p:cBhvr>
                                    </p:animEffect>
                                    <p:set>
                                      <p:cBhvr>
                                        <p:cTn id="271" dur="1" fill="hold">
                                          <p:stCondLst>
                                            <p:cond delay="99"/>
                                          </p:stCondLst>
                                        </p:cTn>
                                        <p:tgtEl>
                                          <p:spTgt spid="47"/>
                                        </p:tgtEl>
                                        <p:attrNameLst>
                                          <p:attrName>style.visibility</p:attrName>
                                        </p:attrNameLst>
                                      </p:cBhvr>
                                      <p:to>
                                        <p:strVal val="hidden"/>
                                      </p:to>
                                    </p:set>
                                  </p:childTnLst>
                                </p:cTn>
                              </p:par>
                            </p:childTnLst>
                          </p:cTn>
                        </p:par>
                        <p:par>
                          <p:cTn id="272" fill="hold">
                            <p:stCondLst>
                              <p:cond delay="8900"/>
                            </p:stCondLst>
                            <p:childTnLst>
                              <p:par>
                                <p:cTn id="273" presetID="22" presetClass="exit" presetSubtype="8" fill="hold" grpId="1" nodeType="afterEffect">
                                  <p:stCondLst>
                                    <p:cond delay="0"/>
                                  </p:stCondLst>
                                  <p:childTnLst>
                                    <p:animEffect transition="out" filter="wipe(left)">
                                      <p:cBhvr>
                                        <p:cTn id="274" dur="100"/>
                                        <p:tgtEl>
                                          <p:spTgt spid="48"/>
                                        </p:tgtEl>
                                      </p:cBhvr>
                                    </p:animEffect>
                                    <p:set>
                                      <p:cBhvr>
                                        <p:cTn id="275" dur="1" fill="hold">
                                          <p:stCondLst>
                                            <p:cond delay="99"/>
                                          </p:stCondLst>
                                        </p:cTn>
                                        <p:tgtEl>
                                          <p:spTgt spid="48"/>
                                        </p:tgtEl>
                                        <p:attrNameLst>
                                          <p:attrName>style.visibility</p:attrName>
                                        </p:attrNameLst>
                                      </p:cBhvr>
                                      <p:to>
                                        <p:strVal val="hidden"/>
                                      </p:to>
                                    </p:set>
                                  </p:childTnLst>
                                </p:cTn>
                              </p:par>
                            </p:childTnLst>
                          </p:cTn>
                        </p:par>
                        <p:par>
                          <p:cTn id="276" fill="hold">
                            <p:stCondLst>
                              <p:cond delay="9000"/>
                            </p:stCondLst>
                            <p:childTnLst>
                              <p:par>
                                <p:cTn id="277" presetID="22" presetClass="exit" presetSubtype="8" fill="hold" grpId="1" nodeType="afterEffect">
                                  <p:stCondLst>
                                    <p:cond delay="0"/>
                                  </p:stCondLst>
                                  <p:childTnLst>
                                    <p:animEffect transition="out" filter="wipe(left)">
                                      <p:cBhvr>
                                        <p:cTn id="278" dur="100"/>
                                        <p:tgtEl>
                                          <p:spTgt spid="49"/>
                                        </p:tgtEl>
                                      </p:cBhvr>
                                    </p:animEffect>
                                    <p:set>
                                      <p:cBhvr>
                                        <p:cTn id="279" dur="1" fill="hold">
                                          <p:stCondLst>
                                            <p:cond delay="99"/>
                                          </p:stCondLst>
                                        </p:cTn>
                                        <p:tgtEl>
                                          <p:spTgt spid="49"/>
                                        </p:tgtEl>
                                        <p:attrNameLst>
                                          <p:attrName>style.visibility</p:attrName>
                                        </p:attrNameLst>
                                      </p:cBhvr>
                                      <p:to>
                                        <p:strVal val="hidden"/>
                                      </p:to>
                                    </p:set>
                                  </p:childTnLst>
                                </p:cTn>
                              </p:par>
                            </p:childTnLst>
                          </p:cTn>
                        </p:par>
                        <p:par>
                          <p:cTn id="280" fill="hold">
                            <p:stCondLst>
                              <p:cond delay="9100"/>
                            </p:stCondLst>
                            <p:childTnLst>
                              <p:par>
                                <p:cTn id="281" presetID="22" presetClass="exit" presetSubtype="8" fill="hold" grpId="1" nodeType="afterEffect">
                                  <p:stCondLst>
                                    <p:cond delay="0"/>
                                  </p:stCondLst>
                                  <p:childTnLst>
                                    <p:animEffect transition="out" filter="wipe(left)">
                                      <p:cBhvr>
                                        <p:cTn id="282" dur="100"/>
                                        <p:tgtEl>
                                          <p:spTgt spid="50"/>
                                        </p:tgtEl>
                                      </p:cBhvr>
                                    </p:animEffect>
                                    <p:set>
                                      <p:cBhvr>
                                        <p:cTn id="283" dur="1" fill="hold">
                                          <p:stCondLst>
                                            <p:cond delay="99"/>
                                          </p:stCondLst>
                                        </p:cTn>
                                        <p:tgtEl>
                                          <p:spTgt spid="50"/>
                                        </p:tgtEl>
                                        <p:attrNameLst>
                                          <p:attrName>style.visibility</p:attrName>
                                        </p:attrNameLst>
                                      </p:cBhvr>
                                      <p:to>
                                        <p:strVal val="hidden"/>
                                      </p:to>
                                    </p:set>
                                  </p:childTnLst>
                                </p:cTn>
                              </p:par>
                            </p:childTnLst>
                          </p:cTn>
                        </p:par>
                        <p:par>
                          <p:cTn id="284" fill="hold">
                            <p:stCondLst>
                              <p:cond delay="9200"/>
                            </p:stCondLst>
                            <p:childTnLst>
                              <p:par>
                                <p:cTn id="285" presetID="22" presetClass="exit" presetSubtype="8" fill="hold" grpId="1" nodeType="afterEffect">
                                  <p:stCondLst>
                                    <p:cond delay="0"/>
                                  </p:stCondLst>
                                  <p:childTnLst>
                                    <p:animEffect transition="out" filter="wipe(left)">
                                      <p:cBhvr>
                                        <p:cTn id="286" dur="100"/>
                                        <p:tgtEl>
                                          <p:spTgt spid="51"/>
                                        </p:tgtEl>
                                      </p:cBhvr>
                                    </p:animEffect>
                                    <p:set>
                                      <p:cBhvr>
                                        <p:cTn id="287" dur="1" fill="hold">
                                          <p:stCondLst>
                                            <p:cond delay="99"/>
                                          </p:stCondLst>
                                        </p:cTn>
                                        <p:tgtEl>
                                          <p:spTgt spid="51"/>
                                        </p:tgtEl>
                                        <p:attrNameLst>
                                          <p:attrName>style.visibility</p:attrName>
                                        </p:attrNameLst>
                                      </p:cBhvr>
                                      <p:to>
                                        <p:strVal val="hidden"/>
                                      </p:to>
                                    </p:set>
                                  </p:childTnLst>
                                </p:cTn>
                              </p:par>
                            </p:childTnLst>
                          </p:cTn>
                        </p:par>
                        <p:par>
                          <p:cTn id="288" fill="hold">
                            <p:stCondLst>
                              <p:cond delay="9300"/>
                            </p:stCondLst>
                            <p:childTnLst>
                              <p:par>
                                <p:cTn id="289" presetID="22" presetClass="exit" presetSubtype="8" fill="hold" grpId="1" nodeType="afterEffect">
                                  <p:stCondLst>
                                    <p:cond delay="0"/>
                                  </p:stCondLst>
                                  <p:childTnLst>
                                    <p:animEffect transition="out" filter="wipe(left)">
                                      <p:cBhvr>
                                        <p:cTn id="290" dur="100"/>
                                        <p:tgtEl>
                                          <p:spTgt spid="52"/>
                                        </p:tgtEl>
                                      </p:cBhvr>
                                    </p:animEffect>
                                    <p:set>
                                      <p:cBhvr>
                                        <p:cTn id="291" dur="1" fill="hold">
                                          <p:stCondLst>
                                            <p:cond delay="99"/>
                                          </p:stCondLst>
                                        </p:cTn>
                                        <p:tgtEl>
                                          <p:spTgt spid="52"/>
                                        </p:tgtEl>
                                        <p:attrNameLst>
                                          <p:attrName>style.visibility</p:attrName>
                                        </p:attrNameLst>
                                      </p:cBhvr>
                                      <p:to>
                                        <p:strVal val="hidden"/>
                                      </p:to>
                                    </p:set>
                                  </p:childTnLst>
                                </p:cTn>
                              </p:par>
                            </p:childTnLst>
                          </p:cTn>
                        </p:par>
                        <p:par>
                          <p:cTn id="292" fill="hold">
                            <p:stCondLst>
                              <p:cond delay="9400"/>
                            </p:stCondLst>
                            <p:childTnLst>
                              <p:par>
                                <p:cTn id="293" presetID="22" presetClass="exit" presetSubtype="8" fill="hold" grpId="1" nodeType="afterEffect">
                                  <p:stCondLst>
                                    <p:cond delay="0"/>
                                  </p:stCondLst>
                                  <p:childTnLst>
                                    <p:animEffect transition="out" filter="wipe(left)">
                                      <p:cBhvr>
                                        <p:cTn id="294" dur="100"/>
                                        <p:tgtEl>
                                          <p:spTgt spid="53"/>
                                        </p:tgtEl>
                                      </p:cBhvr>
                                    </p:animEffect>
                                    <p:set>
                                      <p:cBhvr>
                                        <p:cTn id="295" dur="1" fill="hold">
                                          <p:stCondLst>
                                            <p:cond delay="99"/>
                                          </p:stCondLst>
                                        </p:cTn>
                                        <p:tgtEl>
                                          <p:spTgt spid="53"/>
                                        </p:tgtEl>
                                        <p:attrNameLst>
                                          <p:attrName>style.visibility</p:attrName>
                                        </p:attrNameLst>
                                      </p:cBhvr>
                                      <p:to>
                                        <p:strVal val="hidden"/>
                                      </p:to>
                                    </p:set>
                                  </p:childTnLst>
                                </p:cTn>
                              </p:par>
                            </p:childTnLst>
                          </p:cTn>
                        </p:par>
                        <p:par>
                          <p:cTn id="296" fill="hold">
                            <p:stCondLst>
                              <p:cond delay="9500"/>
                            </p:stCondLst>
                            <p:childTnLst>
                              <p:par>
                                <p:cTn id="297" presetID="22" presetClass="exit" presetSubtype="8" fill="hold" grpId="1" nodeType="afterEffect">
                                  <p:stCondLst>
                                    <p:cond delay="0"/>
                                  </p:stCondLst>
                                  <p:childTnLst>
                                    <p:animEffect transition="out" filter="wipe(left)">
                                      <p:cBhvr>
                                        <p:cTn id="298" dur="100"/>
                                        <p:tgtEl>
                                          <p:spTgt spid="54"/>
                                        </p:tgtEl>
                                      </p:cBhvr>
                                    </p:animEffect>
                                    <p:set>
                                      <p:cBhvr>
                                        <p:cTn id="299" dur="1" fill="hold">
                                          <p:stCondLst>
                                            <p:cond delay="99"/>
                                          </p:stCondLst>
                                        </p:cTn>
                                        <p:tgtEl>
                                          <p:spTgt spid="54"/>
                                        </p:tgtEl>
                                        <p:attrNameLst>
                                          <p:attrName>style.visibility</p:attrName>
                                        </p:attrNameLst>
                                      </p:cBhvr>
                                      <p:to>
                                        <p:strVal val="hidden"/>
                                      </p:to>
                                    </p:set>
                                  </p:childTnLst>
                                </p:cTn>
                              </p:par>
                            </p:childTnLst>
                          </p:cTn>
                        </p:par>
                        <p:par>
                          <p:cTn id="300" fill="hold">
                            <p:stCondLst>
                              <p:cond delay="9600"/>
                            </p:stCondLst>
                            <p:childTnLst>
                              <p:par>
                                <p:cTn id="301" presetID="22" presetClass="exit" presetSubtype="8" fill="hold" grpId="0" nodeType="afterEffect">
                                  <p:stCondLst>
                                    <p:cond delay="0"/>
                                  </p:stCondLst>
                                  <p:childTnLst>
                                    <p:animEffect transition="out" filter="wipe(left)">
                                      <p:cBhvr>
                                        <p:cTn id="302" dur="500"/>
                                        <p:tgtEl>
                                          <p:spTgt spid="21"/>
                                        </p:tgtEl>
                                      </p:cBhvr>
                                    </p:animEffect>
                                    <p:set>
                                      <p:cBhvr>
                                        <p:cTn id="303" dur="1" fill="hold">
                                          <p:stCondLst>
                                            <p:cond delay="499"/>
                                          </p:stCondLst>
                                        </p:cTn>
                                        <p:tgtEl>
                                          <p:spTgt spid="21"/>
                                        </p:tgtEl>
                                        <p:attrNameLst>
                                          <p:attrName>style.visibility</p:attrName>
                                        </p:attrNameLst>
                                      </p:cBhvr>
                                      <p:to>
                                        <p:strVal val="hidden"/>
                                      </p:to>
                                    </p:set>
                                  </p:childTnLst>
                                </p:cTn>
                              </p:par>
                            </p:childTnLst>
                          </p:cTn>
                        </p:par>
                        <p:par>
                          <p:cTn id="304" fill="hold">
                            <p:stCondLst>
                              <p:cond delay="10100"/>
                            </p:stCondLst>
                            <p:childTnLst>
                              <p:par>
                                <p:cTn id="305" presetID="22" presetClass="exit" presetSubtype="8" fill="hold" grpId="0" nodeType="afterEffect">
                                  <p:stCondLst>
                                    <p:cond delay="0"/>
                                  </p:stCondLst>
                                  <p:childTnLst>
                                    <p:animEffect transition="out" filter="wipe(left)">
                                      <p:cBhvr>
                                        <p:cTn id="306" dur="500"/>
                                        <p:tgtEl>
                                          <p:spTgt spid="140"/>
                                        </p:tgtEl>
                                      </p:cBhvr>
                                    </p:animEffect>
                                    <p:set>
                                      <p:cBhvr>
                                        <p:cTn id="307" dur="1" fill="hold">
                                          <p:stCondLst>
                                            <p:cond delay="499"/>
                                          </p:stCondLst>
                                        </p:cTn>
                                        <p:tgtEl>
                                          <p:spTgt spid="140"/>
                                        </p:tgtEl>
                                        <p:attrNameLst>
                                          <p:attrName>style.visibility</p:attrName>
                                        </p:attrNameLst>
                                      </p:cBhvr>
                                      <p:to>
                                        <p:strVal val="hidden"/>
                                      </p:to>
                                    </p:set>
                                  </p:childTnLst>
                                </p:cTn>
                              </p:par>
                            </p:childTnLst>
                          </p:cTn>
                        </p:par>
                        <p:par>
                          <p:cTn id="308" fill="hold">
                            <p:stCondLst>
                              <p:cond delay="10600"/>
                            </p:stCondLst>
                            <p:childTnLst>
                              <p:par>
                                <p:cTn id="309" presetID="22" presetClass="exit" presetSubtype="8" fill="hold" grpId="0" nodeType="afterEffect">
                                  <p:stCondLst>
                                    <p:cond delay="0"/>
                                  </p:stCondLst>
                                  <p:childTnLst>
                                    <p:animEffect transition="out" filter="wipe(left)">
                                      <p:cBhvr>
                                        <p:cTn id="310" dur="500"/>
                                        <p:tgtEl>
                                          <p:spTgt spid="141"/>
                                        </p:tgtEl>
                                      </p:cBhvr>
                                    </p:animEffect>
                                    <p:set>
                                      <p:cBhvr>
                                        <p:cTn id="311" dur="1" fill="hold">
                                          <p:stCondLst>
                                            <p:cond delay="499"/>
                                          </p:stCondLst>
                                        </p:cTn>
                                        <p:tgtEl>
                                          <p:spTgt spid="141"/>
                                        </p:tgtEl>
                                        <p:attrNameLst>
                                          <p:attrName>style.visibility</p:attrName>
                                        </p:attrNameLst>
                                      </p:cBhvr>
                                      <p:to>
                                        <p:strVal val="hidden"/>
                                      </p:to>
                                    </p:set>
                                  </p:childTnLst>
                                </p:cTn>
                              </p:par>
                            </p:childTnLst>
                          </p:cTn>
                        </p:par>
                        <p:par>
                          <p:cTn id="312" fill="hold">
                            <p:stCondLst>
                              <p:cond delay="11100"/>
                            </p:stCondLst>
                            <p:childTnLst>
                              <p:par>
                                <p:cTn id="313" presetID="22" presetClass="exit" presetSubtype="8" fill="hold" grpId="0" nodeType="afterEffect">
                                  <p:stCondLst>
                                    <p:cond delay="0"/>
                                  </p:stCondLst>
                                  <p:childTnLst>
                                    <p:animEffect transition="out" filter="wipe(left)">
                                      <p:cBhvr>
                                        <p:cTn id="314" dur="500"/>
                                        <p:tgtEl>
                                          <p:spTgt spid="142"/>
                                        </p:tgtEl>
                                      </p:cBhvr>
                                    </p:animEffect>
                                    <p:set>
                                      <p:cBhvr>
                                        <p:cTn id="315" dur="1" fill="hold">
                                          <p:stCondLst>
                                            <p:cond delay="499"/>
                                          </p:stCondLst>
                                        </p:cTn>
                                        <p:tgtEl>
                                          <p:spTgt spid="142"/>
                                        </p:tgtEl>
                                        <p:attrNameLst>
                                          <p:attrName>style.visibility</p:attrName>
                                        </p:attrNameLst>
                                      </p:cBhvr>
                                      <p:to>
                                        <p:strVal val="hidden"/>
                                      </p:to>
                                    </p:set>
                                  </p:childTnLst>
                                </p:cTn>
                              </p:par>
                            </p:childTnLst>
                          </p:cTn>
                        </p:par>
                        <p:par>
                          <p:cTn id="316" fill="hold">
                            <p:stCondLst>
                              <p:cond delay="11600"/>
                            </p:stCondLst>
                            <p:childTnLst>
                              <p:par>
                                <p:cTn id="317" presetID="22" presetClass="exit" presetSubtype="8" fill="hold" grpId="0" nodeType="afterEffect">
                                  <p:stCondLst>
                                    <p:cond delay="0"/>
                                  </p:stCondLst>
                                  <p:childTnLst>
                                    <p:animEffect transition="out" filter="wipe(left)">
                                      <p:cBhvr>
                                        <p:cTn id="318" dur="500"/>
                                        <p:tgtEl>
                                          <p:spTgt spid="143"/>
                                        </p:tgtEl>
                                      </p:cBhvr>
                                    </p:animEffect>
                                    <p:set>
                                      <p:cBhvr>
                                        <p:cTn id="319" dur="1" fill="hold">
                                          <p:stCondLst>
                                            <p:cond delay="499"/>
                                          </p:stCondLst>
                                        </p:cTn>
                                        <p:tgtEl>
                                          <p:spTgt spid="143"/>
                                        </p:tgtEl>
                                        <p:attrNameLst>
                                          <p:attrName>style.visibility</p:attrName>
                                        </p:attrNameLst>
                                      </p:cBhvr>
                                      <p:to>
                                        <p:strVal val="hidden"/>
                                      </p:to>
                                    </p:set>
                                  </p:childTnLst>
                                </p:cTn>
                              </p:par>
                            </p:childTnLst>
                          </p:cTn>
                        </p:par>
                        <p:par>
                          <p:cTn id="320" fill="hold">
                            <p:stCondLst>
                              <p:cond delay="12100"/>
                            </p:stCondLst>
                            <p:childTnLst>
                              <p:par>
                                <p:cTn id="321" presetID="22" presetClass="exit" presetSubtype="8" fill="hold" grpId="0" nodeType="afterEffect">
                                  <p:stCondLst>
                                    <p:cond delay="0"/>
                                  </p:stCondLst>
                                  <p:childTnLst>
                                    <p:animEffect transition="out" filter="wipe(left)">
                                      <p:cBhvr>
                                        <p:cTn id="322" dur="500"/>
                                        <p:tgtEl>
                                          <p:spTgt spid="144"/>
                                        </p:tgtEl>
                                      </p:cBhvr>
                                    </p:animEffect>
                                    <p:set>
                                      <p:cBhvr>
                                        <p:cTn id="323" dur="1" fill="hold">
                                          <p:stCondLst>
                                            <p:cond delay="499"/>
                                          </p:stCondLst>
                                        </p:cTn>
                                        <p:tgtEl>
                                          <p:spTgt spid="144"/>
                                        </p:tgtEl>
                                        <p:attrNameLst>
                                          <p:attrName>style.visibility</p:attrName>
                                        </p:attrNameLst>
                                      </p:cBhvr>
                                      <p:to>
                                        <p:strVal val="hidden"/>
                                      </p:to>
                                    </p:set>
                                  </p:childTnLst>
                                </p:cTn>
                              </p:par>
                            </p:childTnLst>
                          </p:cTn>
                        </p:par>
                        <p:par>
                          <p:cTn id="324" fill="hold">
                            <p:stCondLst>
                              <p:cond delay="12600"/>
                            </p:stCondLst>
                            <p:childTnLst>
                              <p:par>
                                <p:cTn id="325" presetID="22" presetClass="exit" presetSubtype="8" fill="hold" grpId="0" nodeType="afterEffect">
                                  <p:stCondLst>
                                    <p:cond delay="0"/>
                                  </p:stCondLst>
                                  <p:childTnLst>
                                    <p:animEffect transition="out" filter="wipe(left)">
                                      <p:cBhvr>
                                        <p:cTn id="326" dur="500"/>
                                        <p:tgtEl>
                                          <p:spTgt spid="145"/>
                                        </p:tgtEl>
                                      </p:cBhvr>
                                    </p:animEffect>
                                    <p:set>
                                      <p:cBhvr>
                                        <p:cTn id="327" dur="1" fill="hold">
                                          <p:stCondLst>
                                            <p:cond delay="499"/>
                                          </p:stCondLst>
                                        </p:cTn>
                                        <p:tgtEl>
                                          <p:spTgt spid="145"/>
                                        </p:tgtEl>
                                        <p:attrNameLst>
                                          <p:attrName>style.visibility</p:attrName>
                                        </p:attrNameLst>
                                      </p:cBhvr>
                                      <p:to>
                                        <p:strVal val="hidden"/>
                                      </p:to>
                                    </p:set>
                                  </p:childTnLst>
                                </p:cTn>
                              </p:par>
                            </p:childTnLst>
                          </p:cTn>
                        </p:par>
                        <p:par>
                          <p:cTn id="328" fill="hold">
                            <p:stCondLst>
                              <p:cond delay="13100"/>
                            </p:stCondLst>
                            <p:childTnLst>
                              <p:par>
                                <p:cTn id="329" presetID="22" presetClass="exit" presetSubtype="8" fill="hold" grpId="0" nodeType="afterEffect">
                                  <p:stCondLst>
                                    <p:cond delay="0"/>
                                  </p:stCondLst>
                                  <p:childTnLst>
                                    <p:animEffect transition="out" filter="wipe(left)">
                                      <p:cBhvr>
                                        <p:cTn id="330" dur="500"/>
                                        <p:tgtEl>
                                          <p:spTgt spid="146"/>
                                        </p:tgtEl>
                                      </p:cBhvr>
                                    </p:animEffect>
                                    <p:set>
                                      <p:cBhvr>
                                        <p:cTn id="331" dur="1" fill="hold">
                                          <p:stCondLst>
                                            <p:cond delay="499"/>
                                          </p:stCondLst>
                                        </p:cTn>
                                        <p:tgtEl>
                                          <p:spTgt spid="146"/>
                                        </p:tgtEl>
                                        <p:attrNameLst>
                                          <p:attrName>style.visibility</p:attrName>
                                        </p:attrNameLst>
                                      </p:cBhvr>
                                      <p:to>
                                        <p:strVal val="hidden"/>
                                      </p:to>
                                    </p:set>
                                  </p:childTnLst>
                                </p:cTn>
                              </p:par>
                            </p:childTnLst>
                          </p:cTn>
                        </p:par>
                        <p:par>
                          <p:cTn id="332" fill="hold">
                            <p:stCondLst>
                              <p:cond delay="13600"/>
                            </p:stCondLst>
                            <p:childTnLst>
                              <p:par>
                                <p:cTn id="333" presetID="22" presetClass="exit" presetSubtype="8" fill="hold" grpId="0" nodeType="afterEffect">
                                  <p:stCondLst>
                                    <p:cond delay="0"/>
                                  </p:stCondLst>
                                  <p:childTnLst>
                                    <p:animEffect transition="out" filter="wipe(left)">
                                      <p:cBhvr>
                                        <p:cTn id="334" dur="500"/>
                                        <p:tgtEl>
                                          <p:spTgt spid="147"/>
                                        </p:tgtEl>
                                      </p:cBhvr>
                                    </p:animEffect>
                                    <p:set>
                                      <p:cBhvr>
                                        <p:cTn id="335" dur="1" fill="hold">
                                          <p:stCondLst>
                                            <p:cond delay="499"/>
                                          </p:stCondLst>
                                        </p:cTn>
                                        <p:tgtEl>
                                          <p:spTgt spid="147"/>
                                        </p:tgtEl>
                                        <p:attrNameLst>
                                          <p:attrName>style.visibility</p:attrName>
                                        </p:attrNameLst>
                                      </p:cBhvr>
                                      <p:to>
                                        <p:strVal val="hidden"/>
                                      </p:to>
                                    </p:set>
                                  </p:childTnLst>
                                </p:cTn>
                              </p:par>
                            </p:childTnLst>
                          </p:cTn>
                        </p:par>
                        <p:par>
                          <p:cTn id="336" fill="hold">
                            <p:stCondLst>
                              <p:cond delay="14100"/>
                            </p:stCondLst>
                            <p:childTnLst>
                              <p:par>
                                <p:cTn id="337" presetID="22" presetClass="exit" presetSubtype="8" fill="hold" grpId="0" nodeType="afterEffect">
                                  <p:stCondLst>
                                    <p:cond delay="0"/>
                                  </p:stCondLst>
                                  <p:childTnLst>
                                    <p:animEffect transition="out" filter="wipe(left)">
                                      <p:cBhvr>
                                        <p:cTn id="338" dur="500"/>
                                        <p:tgtEl>
                                          <p:spTgt spid="148"/>
                                        </p:tgtEl>
                                      </p:cBhvr>
                                    </p:animEffect>
                                    <p:set>
                                      <p:cBhvr>
                                        <p:cTn id="339" dur="1" fill="hold">
                                          <p:stCondLst>
                                            <p:cond delay="499"/>
                                          </p:stCondLst>
                                        </p:cTn>
                                        <p:tgtEl>
                                          <p:spTgt spid="148"/>
                                        </p:tgtEl>
                                        <p:attrNameLst>
                                          <p:attrName>style.visibility</p:attrName>
                                        </p:attrNameLst>
                                      </p:cBhvr>
                                      <p:to>
                                        <p:strVal val="hidden"/>
                                      </p:to>
                                    </p:set>
                                  </p:childTnLst>
                                </p:cTn>
                              </p:par>
                            </p:childTnLst>
                          </p:cTn>
                        </p:par>
                        <p:par>
                          <p:cTn id="340" fill="hold">
                            <p:stCondLst>
                              <p:cond delay="14600"/>
                            </p:stCondLst>
                            <p:childTnLst>
                              <p:par>
                                <p:cTn id="341" presetID="10" presetClass="exit" presetSubtype="0" fill="hold" nodeType="afterEffect">
                                  <p:stCondLst>
                                    <p:cond delay="0"/>
                                  </p:stCondLst>
                                  <p:childTnLst>
                                    <p:animEffect transition="out" filter="fade">
                                      <p:cBhvr>
                                        <p:cTn id="342" dur="500"/>
                                        <p:tgtEl>
                                          <p:spTgt spid="23"/>
                                        </p:tgtEl>
                                      </p:cBhvr>
                                    </p:animEffect>
                                    <p:set>
                                      <p:cBhvr>
                                        <p:cTn id="343"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2"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5"/>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bwMode="auto">
          <a:xfrm>
            <a:off x="8763000" y="3419929"/>
            <a:ext cx="3429000" cy="3429000"/>
          </a:xfrm>
          <a:prstGeom prst="rect">
            <a:avLst/>
          </a:prstGeom>
          <a:noFill/>
          <a:ln w="76200" cmpd="sng">
            <a:solidFill>
              <a:schemeClr val="bg1">
                <a:lumMod val="95000"/>
              </a:schemeClr>
            </a:solidFill>
            <a:miter lim="800000"/>
            <a:headEnd/>
            <a:tailEnd/>
          </a:ln>
          <a:extLst>
            <a:ext uri="{909E8E84-426E-40dd-AFC4-6F175D3DCCD1}">
              <a14:hiddenFill xmlns:a14="http://schemas.microsoft.com/office/drawing/2010/main" xmlns="">
                <a:solidFill>
                  <a:schemeClr val="accent1"/>
                </a:solidFill>
              </a14:hiddenFill>
            </a:ext>
          </a:extLst>
        </p:spPr>
      </p:pic>
      <p:sp>
        <p:nvSpPr>
          <p:cNvPr id="18" name="Rectangle 17"/>
          <p:cNvSpPr/>
          <p:nvPr/>
        </p:nvSpPr>
        <p:spPr>
          <a:xfrm>
            <a:off x="3353895" y="1037968"/>
            <a:ext cx="1113073" cy="1637969"/>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37968" y="2934081"/>
            <a:ext cx="2665357" cy="1015663"/>
          </a:xfrm>
          <a:prstGeom prst="rect">
            <a:avLst/>
          </a:prstGeom>
        </p:spPr>
        <p:txBody>
          <a:bodyPr wrap="square">
            <a:spAutoFit/>
          </a:bodyPr>
          <a:lstStyle/>
          <a:p>
            <a:r>
              <a:rPr lang="en-US" sz="1200" dirty="0">
                <a:solidFill>
                  <a:schemeClr val="tx1">
                    <a:lumMod val="75000"/>
                    <a:lumOff val="25000"/>
                  </a:schemeClr>
                </a:solidFill>
                <a:latin typeface="Roboto Light"/>
                <a:ea typeface="Roboto Medium" charset="0"/>
                <a:cs typeface="Roboto Light"/>
              </a:rPr>
              <a:t>K-spaces representing different objects vary quite a lot. You can’t necessarily tell what the image represents, but there are some hints as to data quality …</a:t>
            </a:r>
            <a:endParaRPr lang="en-US" sz="1200" dirty="0">
              <a:solidFill>
                <a:schemeClr val="tx1">
                  <a:lumMod val="75000"/>
                  <a:lumOff val="25000"/>
                </a:schemeClr>
              </a:solidFill>
              <a:latin typeface="Roboto Light"/>
              <a:ea typeface="Roboto Light"/>
              <a:cs typeface="Roboto Light"/>
            </a:endParaRPr>
          </a:p>
        </p:txBody>
      </p:sp>
      <p:sp>
        <p:nvSpPr>
          <p:cNvPr id="17" name="TextBox 16"/>
          <p:cNvSpPr txBox="1"/>
          <p:nvPr/>
        </p:nvSpPr>
        <p:spPr>
          <a:xfrm>
            <a:off x="1037968" y="1574290"/>
            <a:ext cx="2720745" cy="1077218"/>
          </a:xfrm>
          <a:prstGeom prst="rect">
            <a:avLst/>
          </a:prstGeom>
          <a:noFill/>
        </p:spPr>
        <p:txBody>
          <a:bodyPr wrap="none" rtlCol="0">
            <a:spAutoFit/>
          </a:bodyPr>
          <a:lstStyle/>
          <a:p>
            <a:r>
              <a:rPr lang="en-US" sz="3200" dirty="0">
                <a:solidFill>
                  <a:srgbClr val="FF9F1B"/>
                </a:solidFill>
                <a:latin typeface="Nexa Bold" charset="0"/>
                <a:ea typeface="Nexa Bold" charset="0"/>
                <a:cs typeface="Nexa Bold" charset="0"/>
              </a:rPr>
              <a:t>K-SPACE</a:t>
            </a:r>
          </a:p>
          <a:p>
            <a:r>
              <a:rPr lang="en-US" sz="3200" dirty="0">
                <a:solidFill>
                  <a:schemeClr val="tx1">
                    <a:lumMod val="75000"/>
                    <a:lumOff val="25000"/>
                  </a:schemeClr>
                </a:solidFill>
                <a:latin typeface="Nexa Bold" charset="0"/>
                <a:ea typeface="Nexa Bold" charset="0"/>
                <a:cs typeface="Nexa Bold" charset="0"/>
              </a:rPr>
              <a:t>     TO IMAGE</a:t>
            </a:r>
          </a:p>
        </p:txBody>
      </p:sp>
      <p:pic>
        <p:nvPicPr>
          <p:cNvPr id="20" name="Picture 26"/>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l="196" r="196"/>
          <a:stretch>
            <a:fillRect/>
          </a:stretch>
        </p:blipFill>
        <p:spPr bwMode="auto">
          <a:xfrm>
            <a:off x="8763000" y="0"/>
            <a:ext cx="3429000" cy="3429000"/>
          </a:xfrm>
          <a:prstGeom prst="rect">
            <a:avLst/>
          </a:prstGeom>
          <a:noFill/>
          <a:ln w="76200" cmpd="sng">
            <a:solidFill>
              <a:schemeClr val="bg1">
                <a:lumMod val="95000"/>
              </a:schemeClr>
            </a:solidFill>
            <a:miter lim="800000"/>
            <a:headEnd/>
            <a:tailEnd/>
          </a:ln>
          <a:extLst>
            <a:ext uri="{909E8E84-426E-40dd-AFC4-6F175D3DCCD1}">
              <a14:hiddenFill xmlns:a14="http://schemas.microsoft.com/office/drawing/2010/main" xmlns="">
                <a:solidFill>
                  <a:schemeClr val="accent1"/>
                </a:solidFill>
              </a14:hiddenFill>
            </a:ext>
          </a:extLst>
        </p:spPr>
      </p:pic>
      <p:grpSp>
        <p:nvGrpSpPr>
          <p:cNvPr id="32" name="Group 31"/>
          <p:cNvGrpSpPr/>
          <p:nvPr/>
        </p:nvGrpSpPr>
        <p:grpSpPr>
          <a:xfrm>
            <a:off x="2141437" y="6296168"/>
            <a:ext cx="2983766" cy="252000"/>
            <a:chOff x="9026652" y="6296168"/>
            <a:chExt cx="2983766" cy="252000"/>
          </a:xfrm>
        </p:grpSpPr>
        <p:sp>
          <p:nvSpPr>
            <p:cNvPr id="33" name="TextBox 32"/>
            <p:cNvSpPr txBox="1"/>
            <p:nvPr/>
          </p:nvSpPr>
          <p:spPr>
            <a:xfrm>
              <a:off x="9026652" y="6301947"/>
              <a:ext cx="2139365" cy="246221"/>
            </a:xfrm>
            <a:prstGeom prst="rect">
              <a:avLst/>
            </a:prstGeom>
            <a:noFill/>
          </p:spPr>
          <p:txBody>
            <a:bodyPr wrap="none" rtlCol="0">
              <a:spAutoFit/>
            </a:bodyPr>
            <a:lstStyle/>
            <a:p>
              <a:pPr algn="r"/>
              <a:r>
                <a:rPr lang="en-US" sz="1000" dirty="0">
                  <a:solidFill>
                    <a:schemeClr val="bg1"/>
                  </a:solidFill>
                  <a:latin typeface="Roboto Medium" charset="0"/>
                  <a:ea typeface="Roboto Medium" charset="0"/>
                  <a:cs typeface="Roboto Medium" charset="0"/>
                  <a:hlinkClick r:id="rId4"/>
                </a:rPr>
                <a:t>Modified from DHiggins ReviseMRI</a:t>
              </a:r>
              <a:endParaRPr lang="en-US" sz="1000" dirty="0">
                <a:solidFill>
                  <a:schemeClr val="bg1"/>
                </a:solidFill>
                <a:latin typeface="Roboto Light"/>
                <a:ea typeface="Roboto Light"/>
                <a:cs typeface="Roboto Light"/>
              </a:endParaRPr>
            </a:p>
          </p:txBody>
        </p:sp>
        <p:grpSp>
          <p:nvGrpSpPr>
            <p:cNvPr id="34" name="Group 33"/>
            <p:cNvGrpSpPr/>
            <p:nvPr/>
          </p:nvGrpSpPr>
          <p:grpSpPr>
            <a:xfrm>
              <a:off x="11184463" y="6296168"/>
              <a:ext cx="825955" cy="252000"/>
              <a:chOff x="11184463" y="6296168"/>
              <a:chExt cx="825955" cy="252000"/>
            </a:xfrm>
          </p:grpSpPr>
          <p:pic>
            <p:nvPicPr>
              <p:cNvPr id="35" name="Picture 34">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1440" y="6296168"/>
                <a:ext cx="252000" cy="252000"/>
              </a:xfrm>
              <a:prstGeom prst="rect">
                <a:avLst/>
              </a:prstGeom>
            </p:spPr>
          </p:pic>
          <p:pic>
            <p:nvPicPr>
              <p:cNvPr id="36" name="Picture 35">
                <a:hlinkClick r:id="rId5"/>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84463" y="6296168"/>
                <a:ext cx="252000" cy="252000"/>
              </a:xfrm>
              <a:prstGeom prst="rect">
                <a:avLst/>
              </a:prstGeom>
            </p:spPr>
          </p:pic>
          <p:pic>
            <p:nvPicPr>
              <p:cNvPr id="37" name="Picture 36" descr="nc.large.png">
                <a:hlinkClick r:id="rId5"/>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58418" y="6296168"/>
                <a:ext cx="252000" cy="252000"/>
              </a:xfrm>
              <a:prstGeom prst="rect">
                <a:avLst/>
              </a:prstGeom>
            </p:spPr>
          </p:pic>
        </p:grpSp>
      </p:grpSp>
      <p:pic>
        <p:nvPicPr>
          <p:cNvPr id="29" name="Picture 14"/>
          <p:cNvPicPr>
            <a:picLocks noGrp="1" noChangeAspect="1" noChangeArrowheads="1"/>
          </p:cNvPicPr>
          <p:nvPr>
            <p:ph type="pic" sz="quarter" idx="11"/>
          </p:nvPr>
        </p:nvPicPr>
        <p:blipFill>
          <a:blip r:embed="rId9">
            <a:extLst>
              <a:ext uri="{28A0092B-C50C-407E-A947-70E740481C1C}">
                <a14:useLocalDpi xmlns:a14="http://schemas.microsoft.com/office/drawing/2010/main" val="0"/>
              </a:ext>
            </a:extLst>
          </a:blip>
          <a:srcRect/>
          <a:stretch>
            <a:fillRect/>
          </a:stretch>
        </p:blipFill>
        <p:spPr bwMode="auto">
          <a:xfrm>
            <a:off x="5334000" y="3419929"/>
            <a:ext cx="3429000" cy="3429000"/>
          </a:xfrm>
          <a:prstGeom prst="rect">
            <a:avLst/>
          </a:prstGeom>
          <a:noFill/>
          <a:ln w="76200" cmpd="sng">
            <a:solidFill>
              <a:schemeClr val="bg1">
                <a:lumMod val="95000"/>
              </a:schemeClr>
            </a:solidFill>
            <a:miter lim="800000"/>
            <a:headEnd/>
            <a:tailEnd/>
          </a:ln>
          <a:extLst>
            <a:ext uri="{909E8E84-426E-40dd-AFC4-6F175D3DCCD1}">
              <a14:hiddenFill xmlns:a14="http://schemas.microsoft.com/office/drawing/2010/main" xmlns="">
                <a:solidFill>
                  <a:schemeClr val="accent1"/>
                </a:solidFill>
              </a14:hiddenFill>
            </a:ext>
          </a:extLst>
        </p:spPr>
      </p:pic>
      <p:pic>
        <p:nvPicPr>
          <p:cNvPr id="13" name="Picture 25"/>
          <p:cNvPicPr>
            <a:picLocks noGrp="1" noChangeAspect="1" noChangeArrowheads="1"/>
          </p:cNvPicPr>
          <p:nvPr>
            <p:ph type="pic" sz="quarter" idx="10"/>
          </p:nvPr>
        </p:nvPicPr>
        <p:blipFill>
          <a:blip r:embed="rId10">
            <a:extLst>
              <a:ext uri="{28A0092B-C50C-407E-A947-70E740481C1C}">
                <a14:useLocalDpi xmlns:a14="http://schemas.microsoft.com/office/drawing/2010/main" val="0"/>
              </a:ext>
            </a:extLst>
          </a:blip>
          <a:srcRect/>
          <a:stretch>
            <a:fillRect/>
          </a:stretch>
        </p:blipFill>
        <p:spPr bwMode="auto">
          <a:xfrm>
            <a:off x="5334000" y="0"/>
            <a:ext cx="3429000" cy="3429000"/>
          </a:xfrm>
          <a:prstGeom prst="rect">
            <a:avLst/>
          </a:prstGeom>
          <a:noFill/>
          <a:ln w="76200" cmpd="sng">
            <a:solidFill>
              <a:schemeClr val="bg1">
                <a:lumMod val="95000"/>
              </a:schemeClr>
            </a:solidFill>
            <a:miter lim="800000"/>
            <a:headEnd/>
            <a:tailEnd/>
          </a:ln>
          <a:extLst>
            <a:ext uri="{909E8E84-426E-40dd-AFC4-6F175D3DCCD1}">
              <a14:hiddenFill xmlns:a14="http://schemas.microsoft.com/office/drawing/2010/main" xmlns="">
                <a:solidFill>
                  <a:schemeClr val="accent1"/>
                </a:solidFill>
              </a14:hiddenFill>
            </a:ext>
          </a:extLst>
        </p:spPr>
      </p:pic>
      <p:sp>
        <p:nvSpPr>
          <p:cNvPr id="27" name="Down Arrow 26"/>
          <p:cNvSpPr/>
          <p:nvPr/>
        </p:nvSpPr>
        <p:spPr>
          <a:xfrm rot="16200000">
            <a:off x="8658006" y="1455383"/>
            <a:ext cx="325437" cy="517071"/>
          </a:xfrm>
          <a:prstGeom prst="downArrow">
            <a:avLst/>
          </a:prstGeom>
          <a:solidFill>
            <a:srgbClr val="FF9F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Down Arrow 3"/>
          <p:cNvSpPr/>
          <p:nvPr/>
        </p:nvSpPr>
        <p:spPr>
          <a:xfrm rot="16200000">
            <a:off x="8658006" y="4873342"/>
            <a:ext cx="325437" cy="517071"/>
          </a:xfrm>
          <a:prstGeom prst="downArrow">
            <a:avLst/>
          </a:prstGeom>
          <a:solidFill>
            <a:srgbClr val="FF9F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175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flipV="1">
            <a:off x="0" y="0"/>
            <a:ext cx="7710616"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502860" y="1485689"/>
            <a:ext cx="4850558" cy="1938992"/>
          </a:xfrm>
          <a:prstGeom prst="rect">
            <a:avLst/>
          </a:prstGeom>
          <a:noFill/>
        </p:spPr>
        <p:txBody>
          <a:bodyPr wrap="none" rtlCol="0">
            <a:spAutoFit/>
          </a:bodyPr>
          <a:lstStyle/>
          <a:p>
            <a:r>
              <a:rPr lang="en-US" sz="6000" dirty="0">
                <a:solidFill>
                  <a:schemeClr val="bg1"/>
                </a:solidFill>
                <a:latin typeface="Nexa Bold" charset="0"/>
                <a:ea typeface="Nexa Bold" charset="0"/>
                <a:cs typeface="Nexa Bold" charset="0"/>
              </a:rPr>
              <a:t>THE</a:t>
            </a:r>
            <a:r>
              <a:rPr lang="en-US" sz="6000" dirty="0">
                <a:solidFill>
                  <a:srgbClr val="FF9F1B"/>
                </a:solidFill>
                <a:latin typeface="Nexa Bold" charset="0"/>
                <a:ea typeface="Nexa Bold" charset="0"/>
                <a:cs typeface="Nexa Bold" charset="0"/>
              </a:rPr>
              <a:t> K</a:t>
            </a:r>
            <a:endParaRPr lang="en-US" sz="6000" dirty="0">
              <a:solidFill>
                <a:schemeClr val="tx1">
                  <a:lumMod val="75000"/>
                  <a:lumOff val="25000"/>
                </a:schemeClr>
              </a:solidFill>
              <a:latin typeface="Nexa Bold" charset="0"/>
              <a:ea typeface="Nexa Bold" charset="0"/>
              <a:cs typeface="Nexa Bold" charset="0"/>
            </a:endParaRPr>
          </a:p>
          <a:p>
            <a:r>
              <a:rPr lang="en-US" sz="6000" dirty="0">
                <a:solidFill>
                  <a:schemeClr val="bg1"/>
                </a:solidFill>
                <a:latin typeface="Nexa Bold" charset="0"/>
                <a:ea typeface="Nexa Bold" charset="0"/>
                <a:cs typeface="Nexa Bold" charset="0"/>
              </a:rPr>
              <a:t>OF K-SPACE</a:t>
            </a:r>
          </a:p>
        </p:txBody>
      </p:sp>
      <p:sp>
        <p:nvSpPr>
          <p:cNvPr id="12" name="TextBox 11"/>
          <p:cNvSpPr txBox="1"/>
          <p:nvPr/>
        </p:nvSpPr>
        <p:spPr>
          <a:xfrm>
            <a:off x="5958671" y="3876319"/>
            <a:ext cx="389850" cy="461665"/>
          </a:xfrm>
          <a:prstGeom prst="rect">
            <a:avLst/>
          </a:prstGeom>
          <a:noFill/>
        </p:spPr>
        <p:txBody>
          <a:bodyPr wrap="none" rtlCol="0">
            <a:spAutoFit/>
          </a:bodyPr>
          <a:lstStyle/>
          <a:p>
            <a:pPr algn="r"/>
            <a:r>
              <a:rPr lang="en-US" sz="2400" b="1" dirty="0">
                <a:solidFill>
                  <a:srgbClr val="FF9F1B"/>
                </a:solidFill>
                <a:latin typeface="Roboto" charset="0"/>
                <a:ea typeface="Roboto" charset="0"/>
                <a:cs typeface="Roboto" charset="0"/>
              </a:rPr>
              <a:t>K</a:t>
            </a:r>
          </a:p>
        </p:txBody>
      </p:sp>
      <p:sp>
        <p:nvSpPr>
          <p:cNvPr id="13" name="Rectangle 12"/>
          <p:cNvSpPr/>
          <p:nvPr/>
        </p:nvSpPr>
        <p:spPr>
          <a:xfrm>
            <a:off x="3943987" y="4335632"/>
            <a:ext cx="2404534" cy="1569660"/>
          </a:xfrm>
          <a:prstGeom prst="rect">
            <a:avLst/>
          </a:prstGeom>
        </p:spPr>
        <p:txBody>
          <a:bodyPr wrap="square">
            <a:spAutoFit/>
          </a:bodyPr>
          <a:lstStyle/>
          <a:p>
            <a:pPr algn="r"/>
            <a:r>
              <a:rPr lang="en-US" sz="1200" dirty="0">
                <a:solidFill>
                  <a:srgbClr val="FFFFFF"/>
                </a:solidFill>
                <a:latin typeface="Roboto Medium" charset="0"/>
                <a:ea typeface="Roboto Medium" charset="0"/>
                <a:cs typeface="Roboto Medium" charset="0"/>
              </a:rPr>
              <a:t>is a wave number that refers to the </a:t>
            </a:r>
            <a:r>
              <a:rPr lang="en-US" sz="1200" dirty="0">
                <a:solidFill>
                  <a:srgbClr val="FF9F1B"/>
                </a:solidFill>
                <a:latin typeface="Roboto Light"/>
                <a:ea typeface="Roboto Medium" charset="0"/>
                <a:cs typeface="Roboto Light"/>
              </a:rPr>
              <a:t>number of cycles in one meter of linear space</a:t>
            </a:r>
            <a:r>
              <a:rPr lang="en-US" sz="1200" dirty="0">
                <a:solidFill>
                  <a:srgbClr val="FFFFFF"/>
                </a:solidFill>
                <a:latin typeface="Roboto Medium" charset="0"/>
                <a:ea typeface="Roboto Medium" charset="0"/>
                <a:cs typeface="Roboto Medium" charset="0"/>
              </a:rPr>
              <a:t>.</a:t>
            </a:r>
          </a:p>
          <a:p>
            <a:pPr algn="r"/>
            <a:endParaRPr lang="en-US" sz="1200" dirty="0">
              <a:solidFill>
                <a:srgbClr val="FFFFFF"/>
              </a:solidFill>
              <a:latin typeface="Roboto Medium" charset="0"/>
              <a:ea typeface="Roboto Medium" charset="0"/>
              <a:cs typeface="Roboto Medium" charset="0"/>
            </a:endParaRPr>
          </a:p>
          <a:p>
            <a:pPr algn="r"/>
            <a:r>
              <a:rPr lang="en-US" sz="2400" b="1" dirty="0">
                <a:solidFill>
                  <a:srgbClr val="FF9F1B"/>
                </a:solidFill>
                <a:latin typeface="Roboto" charset="0"/>
                <a:ea typeface="Roboto" charset="0"/>
                <a:cs typeface="Roboto" charset="0"/>
              </a:rPr>
              <a:t>K-space</a:t>
            </a:r>
          </a:p>
          <a:p>
            <a:pPr algn="r"/>
            <a:r>
              <a:rPr lang="en-US" sz="1200" dirty="0">
                <a:solidFill>
                  <a:srgbClr val="FFFFFF"/>
                </a:solidFill>
                <a:latin typeface="Roboto Medium"/>
                <a:ea typeface="Roboto Light"/>
                <a:cs typeface="Roboto Medium"/>
              </a:rPr>
              <a:t>is the plot of all possible wave numbers.</a:t>
            </a:r>
          </a:p>
        </p:txBody>
      </p:sp>
      <p:sp>
        <p:nvSpPr>
          <p:cNvPr id="17" name="Freeform 3"/>
          <p:cNvSpPr>
            <a:spLocks/>
          </p:cNvSpPr>
          <p:nvPr/>
        </p:nvSpPr>
        <p:spPr bwMode="auto">
          <a:xfrm>
            <a:off x="7781062" y="1878807"/>
            <a:ext cx="4374138" cy="773113"/>
          </a:xfrm>
          <a:custGeom>
            <a:avLst/>
            <a:gdLst>
              <a:gd name="T0" fmla="*/ 27 w 2615"/>
              <a:gd name="T1" fmla="*/ 232 h 487"/>
              <a:gd name="T2" fmla="*/ 41 w 2615"/>
              <a:gd name="T3" fmla="*/ 246 h 487"/>
              <a:gd name="T4" fmla="*/ 273 w 2615"/>
              <a:gd name="T5" fmla="*/ 451 h 487"/>
              <a:gd name="T6" fmla="*/ 671 w 2615"/>
              <a:gd name="T7" fmla="*/ 27 h 487"/>
              <a:gd name="T8" fmla="*/ 1095 w 2615"/>
              <a:gd name="T9" fmla="*/ 456 h 487"/>
              <a:gd name="T10" fmla="*/ 1542 w 2615"/>
              <a:gd name="T11" fmla="*/ 22 h 487"/>
              <a:gd name="T12" fmla="*/ 1960 w 2615"/>
              <a:gd name="T13" fmla="*/ 456 h 487"/>
              <a:gd name="T14" fmla="*/ 2378 w 2615"/>
              <a:gd name="T15" fmla="*/ 36 h 487"/>
              <a:gd name="T16" fmla="*/ 2615 w 2615"/>
              <a:gd name="T17" fmla="*/ 238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15" h="487">
                <a:moveTo>
                  <a:pt x="27" y="232"/>
                </a:moveTo>
                <a:cubicBezTo>
                  <a:pt x="16" y="221"/>
                  <a:pt x="0" y="209"/>
                  <a:pt x="41" y="246"/>
                </a:cubicBezTo>
                <a:cubicBezTo>
                  <a:pt x="82" y="283"/>
                  <a:pt x="168" y="487"/>
                  <a:pt x="273" y="451"/>
                </a:cubicBezTo>
                <a:cubicBezTo>
                  <a:pt x="378" y="415"/>
                  <a:pt x="534" y="26"/>
                  <a:pt x="671" y="27"/>
                </a:cubicBezTo>
                <a:cubicBezTo>
                  <a:pt x="808" y="28"/>
                  <a:pt x="950" y="457"/>
                  <a:pt x="1095" y="456"/>
                </a:cubicBezTo>
                <a:cubicBezTo>
                  <a:pt x="1240" y="455"/>
                  <a:pt x="1398" y="22"/>
                  <a:pt x="1542" y="22"/>
                </a:cubicBezTo>
                <a:cubicBezTo>
                  <a:pt x="1686" y="22"/>
                  <a:pt x="1821" y="454"/>
                  <a:pt x="1960" y="456"/>
                </a:cubicBezTo>
                <a:cubicBezTo>
                  <a:pt x="2099" y="458"/>
                  <a:pt x="2269" y="72"/>
                  <a:pt x="2378" y="36"/>
                </a:cubicBezTo>
                <a:cubicBezTo>
                  <a:pt x="2487" y="0"/>
                  <a:pt x="2566" y="196"/>
                  <a:pt x="2615" y="238"/>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grpSp>
        <p:nvGrpSpPr>
          <p:cNvPr id="18" name="Group 4"/>
          <p:cNvGrpSpPr>
            <a:grpSpLocks/>
          </p:cNvGrpSpPr>
          <p:nvPr/>
        </p:nvGrpSpPr>
        <p:grpSpPr bwMode="auto">
          <a:xfrm>
            <a:off x="8594000" y="2212182"/>
            <a:ext cx="2972406" cy="1946275"/>
            <a:chOff x="1801" y="947"/>
            <a:chExt cx="1777" cy="1226"/>
          </a:xfrm>
        </p:grpSpPr>
        <p:grpSp>
          <p:nvGrpSpPr>
            <p:cNvPr id="20" name="Group 5"/>
            <p:cNvGrpSpPr>
              <a:grpSpLocks/>
            </p:cNvGrpSpPr>
            <p:nvPr/>
          </p:nvGrpSpPr>
          <p:grpSpPr bwMode="auto">
            <a:xfrm>
              <a:off x="1801" y="947"/>
              <a:ext cx="1777" cy="1226"/>
              <a:chOff x="1801" y="947"/>
              <a:chExt cx="1777" cy="1226"/>
            </a:xfrm>
          </p:grpSpPr>
          <p:sp>
            <p:nvSpPr>
              <p:cNvPr id="22" name="Line 6"/>
              <p:cNvSpPr>
                <a:spLocks noChangeShapeType="1"/>
              </p:cNvSpPr>
              <p:nvPr/>
            </p:nvSpPr>
            <p:spPr bwMode="auto">
              <a:xfrm>
                <a:off x="1801" y="1484"/>
                <a:ext cx="1774"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3" name="Line 7"/>
              <p:cNvSpPr>
                <a:spLocks noChangeShapeType="1"/>
              </p:cNvSpPr>
              <p:nvPr/>
            </p:nvSpPr>
            <p:spPr bwMode="auto">
              <a:xfrm>
                <a:off x="1806" y="949"/>
                <a:ext cx="0" cy="1224"/>
              </a:xfrm>
              <a:prstGeom prst="line">
                <a:avLst/>
              </a:prstGeom>
              <a:noFill/>
              <a:ln w="38100">
                <a:solidFill>
                  <a:schemeClr val="tx1"/>
                </a:solidFill>
                <a:prstDash val="sysDot"/>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24" name="Line 8"/>
              <p:cNvSpPr>
                <a:spLocks noChangeShapeType="1"/>
              </p:cNvSpPr>
              <p:nvPr/>
            </p:nvSpPr>
            <p:spPr bwMode="auto">
              <a:xfrm>
                <a:off x="3578" y="947"/>
                <a:ext cx="0" cy="1224"/>
              </a:xfrm>
              <a:prstGeom prst="line">
                <a:avLst/>
              </a:prstGeom>
              <a:noFill/>
              <a:ln w="38100">
                <a:solidFill>
                  <a:schemeClr val="tx1"/>
                </a:solidFill>
                <a:prstDash val="sysDot"/>
                <a:round/>
                <a:headEnd/>
                <a:tailEnd/>
              </a:ln>
              <a:extLst>
                <a:ext uri="{909E8E84-426E-40dd-AFC4-6F175D3DCCD1}">
                  <a14:hiddenFill xmlns:a14="http://schemas.microsoft.com/office/drawing/2010/main" xmlns="">
                    <a:noFill/>
                  </a14:hiddenFill>
                </a:ext>
              </a:extLst>
            </p:spPr>
            <p:txBody>
              <a:bodyPr anchor="ctr"/>
              <a:lstStyle/>
              <a:p>
                <a:endParaRPr lang="en-GB"/>
              </a:p>
            </p:txBody>
          </p:sp>
        </p:grpSp>
        <p:sp>
          <p:nvSpPr>
            <p:cNvPr id="21" name="Text Box 9"/>
            <p:cNvSpPr txBox="1">
              <a:spLocks noChangeArrowheads="1"/>
            </p:cNvSpPr>
            <p:nvPr/>
          </p:nvSpPr>
          <p:spPr bwMode="auto">
            <a:xfrm>
              <a:off x="2280" y="1452"/>
              <a:ext cx="764" cy="288"/>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square">
              <a:spAutoFit/>
            </a:bodyPr>
            <a:lstStyle/>
            <a:p>
              <a:pPr algn="ctr" fontAlgn="base">
                <a:spcBef>
                  <a:spcPct val="50000"/>
                </a:spcBef>
                <a:spcAft>
                  <a:spcPct val="0"/>
                </a:spcAft>
              </a:pPr>
              <a:r>
                <a:rPr lang="en-GB" sz="2400" b="1" dirty="0">
                  <a:latin typeface="Arial" pitchFamily="34" charset="0"/>
                </a:rPr>
                <a:t>1m</a:t>
              </a:r>
            </a:p>
          </p:txBody>
        </p:sp>
      </p:grpSp>
      <p:grpSp>
        <p:nvGrpSpPr>
          <p:cNvPr id="29" name="Group 28"/>
          <p:cNvGrpSpPr/>
          <p:nvPr/>
        </p:nvGrpSpPr>
        <p:grpSpPr>
          <a:xfrm>
            <a:off x="9026652" y="6296168"/>
            <a:ext cx="2983766" cy="252000"/>
            <a:chOff x="9026652" y="6296168"/>
            <a:chExt cx="2983766" cy="252000"/>
          </a:xfrm>
        </p:grpSpPr>
        <p:sp>
          <p:nvSpPr>
            <p:cNvPr id="30" name="TextBox 29"/>
            <p:cNvSpPr txBox="1"/>
            <p:nvPr/>
          </p:nvSpPr>
          <p:spPr>
            <a:xfrm>
              <a:off x="9026652" y="6301947"/>
              <a:ext cx="2139365" cy="246221"/>
            </a:xfrm>
            <a:prstGeom prst="rect">
              <a:avLst/>
            </a:prstGeom>
            <a:noFill/>
          </p:spPr>
          <p:txBody>
            <a:bodyPr wrap="none" rtlCol="0">
              <a:spAutoFit/>
            </a:bodyPr>
            <a:lstStyle/>
            <a:p>
              <a:pPr algn="r"/>
              <a:r>
                <a:rPr lang="en-US" sz="1000" dirty="0">
                  <a:solidFill>
                    <a:schemeClr val="bg1"/>
                  </a:solidFill>
                  <a:latin typeface="Roboto Medium" charset="0"/>
                  <a:ea typeface="Roboto Medium" charset="0"/>
                  <a:cs typeface="Roboto Medium" charset="0"/>
                  <a:hlinkClick r:id="rId3"/>
                </a:rPr>
                <a:t>Modified from DHiggins ReviseMRI</a:t>
              </a:r>
              <a:endParaRPr lang="en-US" sz="1000" dirty="0">
                <a:solidFill>
                  <a:schemeClr val="bg1"/>
                </a:solidFill>
                <a:latin typeface="Roboto Light"/>
                <a:ea typeface="Roboto Light"/>
                <a:cs typeface="Roboto Light"/>
              </a:endParaRPr>
            </a:p>
          </p:txBody>
        </p:sp>
        <p:grpSp>
          <p:nvGrpSpPr>
            <p:cNvPr id="31" name="Group 30"/>
            <p:cNvGrpSpPr/>
            <p:nvPr/>
          </p:nvGrpSpPr>
          <p:grpSpPr>
            <a:xfrm>
              <a:off x="11184463" y="6296168"/>
              <a:ext cx="825955" cy="252000"/>
              <a:chOff x="11184463" y="6296168"/>
              <a:chExt cx="825955" cy="252000"/>
            </a:xfrm>
          </p:grpSpPr>
          <p:pic>
            <p:nvPicPr>
              <p:cNvPr id="32" name="Picture 3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71440" y="6296168"/>
                <a:ext cx="252000" cy="252000"/>
              </a:xfrm>
              <a:prstGeom prst="rect">
                <a:avLst/>
              </a:prstGeom>
            </p:spPr>
          </p:pic>
          <p:pic>
            <p:nvPicPr>
              <p:cNvPr id="33" name="Picture 32">
                <a:hlinkClick r:id="rId4"/>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84463" y="6296168"/>
                <a:ext cx="252000" cy="252000"/>
              </a:xfrm>
              <a:prstGeom prst="rect">
                <a:avLst/>
              </a:prstGeom>
            </p:spPr>
          </p:pic>
          <p:pic>
            <p:nvPicPr>
              <p:cNvPr id="34" name="Picture 33" descr="nc.large.png">
                <a:hlinkClick r:id="rId4"/>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58418" y="6296168"/>
                <a:ext cx="252000" cy="252000"/>
              </a:xfrm>
              <a:prstGeom prst="rect">
                <a:avLst/>
              </a:prstGeom>
            </p:spPr>
          </p:pic>
        </p:grpSp>
      </p:grpSp>
      <p:sp>
        <p:nvSpPr>
          <p:cNvPr id="6" name="Rectangle 5"/>
          <p:cNvSpPr/>
          <p:nvPr/>
        </p:nvSpPr>
        <p:spPr>
          <a:xfrm>
            <a:off x="9638940" y="1301023"/>
            <a:ext cx="1097739" cy="369332"/>
          </a:xfrm>
          <a:prstGeom prst="rect">
            <a:avLst/>
          </a:prstGeom>
          <a:ln w="76200" cmpd="sng">
            <a:solidFill>
              <a:schemeClr val="tx1">
                <a:lumMod val="65000"/>
                <a:lumOff val="35000"/>
              </a:schemeClr>
            </a:solidFill>
          </a:ln>
        </p:spPr>
        <p:txBody>
          <a:bodyPr wrap="none">
            <a:spAutoFit/>
          </a:bodyPr>
          <a:lstStyle/>
          <a:p>
            <a:pPr algn="ctr" fontAlgn="base">
              <a:spcBef>
                <a:spcPct val="50000"/>
              </a:spcBef>
              <a:spcAft>
                <a:spcPct val="0"/>
              </a:spcAft>
            </a:pPr>
            <a:r>
              <a:rPr lang="en-GB" b="1" dirty="0">
                <a:solidFill>
                  <a:srgbClr val="0082FF"/>
                </a:solidFill>
                <a:latin typeface="Arial" pitchFamily="34" charset="0"/>
              </a:rPr>
              <a:t>k = 2 </a:t>
            </a:r>
            <a:r>
              <a:rPr lang="en-GB" dirty="0">
                <a:solidFill>
                  <a:srgbClr val="0082FF"/>
                </a:solidFill>
                <a:latin typeface="Arial" pitchFamily="34" charset="0"/>
              </a:rPr>
              <a:t>m</a:t>
            </a:r>
            <a:r>
              <a:rPr lang="en-GB" baseline="30000" dirty="0">
                <a:solidFill>
                  <a:srgbClr val="0082FF"/>
                </a:solidFill>
                <a:latin typeface="Arial" pitchFamily="34" charset="0"/>
              </a:rPr>
              <a:t>-1</a:t>
            </a:r>
          </a:p>
        </p:txBody>
      </p:sp>
    </p:spTree>
    <p:extLst>
      <p:ext uri="{BB962C8B-B14F-4D97-AF65-F5344CB8AC3E}">
        <p14:creationId xmlns:p14="http://schemas.microsoft.com/office/powerpoint/2010/main" val="370143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14"/>
          <p:cNvSpPr>
            <a:spLocks/>
          </p:cNvSpPr>
          <p:nvPr/>
        </p:nvSpPr>
        <p:spPr bwMode="auto">
          <a:xfrm>
            <a:off x="7754301" y="2932005"/>
            <a:ext cx="4432683" cy="762000"/>
          </a:xfrm>
          <a:custGeom>
            <a:avLst/>
            <a:gdLst>
              <a:gd name="T0" fmla="*/ 0 w 2572"/>
              <a:gd name="T1" fmla="*/ 232 h 480"/>
              <a:gd name="T2" fmla="*/ 137 w 2572"/>
              <a:gd name="T3" fmla="*/ 36 h 480"/>
              <a:gd name="T4" fmla="*/ 388 w 2572"/>
              <a:gd name="T5" fmla="*/ 445 h 480"/>
              <a:gd name="T6" fmla="*/ 639 w 2572"/>
              <a:gd name="T7" fmla="*/ 36 h 480"/>
              <a:gd name="T8" fmla="*/ 901 w 2572"/>
              <a:gd name="T9" fmla="*/ 445 h 480"/>
              <a:gd name="T10" fmla="*/ 1147 w 2572"/>
              <a:gd name="T11" fmla="*/ 28 h 480"/>
              <a:gd name="T12" fmla="*/ 1412 w 2572"/>
              <a:gd name="T13" fmla="*/ 451 h 480"/>
              <a:gd name="T14" fmla="*/ 1671 w 2572"/>
              <a:gd name="T15" fmla="*/ 28 h 480"/>
              <a:gd name="T16" fmla="*/ 1938 w 2572"/>
              <a:gd name="T17" fmla="*/ 451 h 480"/>
              <a:gd name="T18" fmla="*/ 2203 w 2572"/>
              <a:gd name="T19" fmla="*/ 28 h 480"/>
              <a:gd name="T20" fmla="*/ 2435 w 2572"/>
              <a:gd name="T21" fmla="*/ 443 h 480"/>
              <a:gd name="T22" fmla="*/ 2572 w 2572"/>
              <a:gd name="T23" fmla="*/ 25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2" h="480">
                <a:moveTo>
                  <a:pt x="0" y="232"/>
                </a:moveTo>
                <a:cubicBezTo>
                  <a:pt x="23" y="199"/>
                  <a:pt x="72" y="0"/>
                  <a:pt x="137" y="36"/>
                </a:cubicBezTo>
                <a:cubicBezTo>
                  <a:pt x="202" y="72"/>
                  <a:pt x="304" y="445"/>
                  <a:pt x="388" y="445"/>
                </a:cubicBezTo>
                <a:cubicBezTo>
                  <a:pt x="472" y="445"/>
                  <a:pt x="554" y="36"/>
                  <a:pt x="639" y="36"/>
                </a:cubicBezTo>
                <a:cubicBezTo>
                  <a:pt x="724" y="36"/>
                  <a:pt x="816" y="446"/>
                  <a:pt x="901" y="445"/>
                </a:cubicBezTo>
                <a:cubicBezTo>
                  <a:pt x="986" y="444"/>
                  <a:pt x="1062" y="27"/>
                  <a:pt x="1147" y="28"/>
                </a:cubicBezTo>
                <a:cubicBezTo>
                  <a:pt x="1232" y="29"/>
                  <a:pt x="1325" y="451"/>
                  <a:pt x="1412" y="451"/>
                </a:cubicBezTo>
                <a:cubicBezTo>
                  <a:pt x="1499" y="451"/>
                  <a:pt x="1583" y="28"/>
                  <a:pt x="1671" y="28"/>
                </a:cubicBezTo>
                <a:cubicBezTo>
                  <a:pt x="1759" y="28"/>
                  <a:pt x="1849" y="451"/>
                  <a:pt x="1938" y="451"/>
                </a:cubicBezTo>
                <a:cubicBezTo>
                  <a:pt x="2027" y="451"/>
                  <a:pt x="2120" y="29"/>
                  <a:pt x="2203" y="28"/>
                </a:cubicBezTo>
                <a:cubicBezTo>
                  <a:pt x="2286" y="27"/>
                  <a:pt x="2374" y="406"/>
                  <a:pt x="2435" y="443"/>
                </a:cubicBezTo>
                <a:cubicBezTo>
                  <a:pt x="2496" y="480"/>
                  <a:pt x="2544" y="292"/>
                  <a:pt x="2572" y="252"/>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28" name="Rectangle 27"/>
          <p:cNvSpPr/>
          <p:nvPr/>
        </p:nvSpPr>
        <p:spPr>
          <a:xfrm flipV="1">
            <a:off x="0" y="0"/>
            <a:ext cx="7710616"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502860" y="1485689"/>
            <a:ext cx="4850558" cy="1938992"/>
          </a:xfrm>
          <a:prstGeom prst="rect">
            <a:avLst/>
          </a:prstGeom>
          <a:noFill/>
        </p:spPr>
        <p:txBody>
          <a:bodyPr wrap="none" rtlCol="0">
            <a:spAutoFit/>
          </a:bodyPr>
          <a:lstStyle/>
          <a:p>
            <a:r>
              <a:rPr lang="en-US" sz="6000" dirty="0">
                <a:solidFill>
                  <a:srgbClr val="FFFFFF"/>
                </a:solidFill>
                <a:latin typeface="Nexa Bold" charset="0"/>
                <a:ea typeface="Nexa Bold" charset="0"/>
                <a:cs typeface="Nexa Bold" charset="0"/>
              </a:rPr>
              <a:t>THE</a:t>
            </a:r>
            <a:r>
              <a:rPr lang="en-US" sz="6000" dirty="0">
                <a:solidFill>
                  <a:srgbClr val="FF9F1B"/>
                </a:solidFill>
                <a:latin typeface="Nexa Bold" charset="0"/>
                <a:ea typeface="Nexa Bold" charset="0"/>
                <a:cs typeface="Nexa Bold" charset="0"/>
              </a:rPr>
              <a:t> K</a:t>
            </a:r>
            <a:endParaRPr lang="en-US" sz="6000" dirty="0">
              <a:solidFill>
                <a:schemeClr val="tx1">
                  <a:lumMod val="75000"/>
                  <a:lumOff val="25000"/>
                </a:schemeClr>
              </a:solidFill>
              <a:latin typeface="Nexa Bold" charset="0"/>
              <a:ea typeface="Nexa Bold" charset="0"/>
              <a:cs typeface="Nexa Bold" charset="0"/>
            </a:endParaRPr>
          </a:p>
          <a:p>
            <a:r>
              <a:rPr lang="en-US" sz="6000" dirty="0">
                <a:solidFill>
                  <a:schemeClr val="bg1"/>
                </a:solidFill>
                <a:latin typeface="Nexa Bold" charset="0"/>
                <a:ea typeface="Nexa Bold" charset="0"/>
                <a:cs typeface="Nexa Bold" charset="0"/>
              </a:rPr>
              <a:t>OF K-SPACE</a:t>
            </a:r>
          </a:p>
        </p:txBody>
      </p:sp>
      <p:sp>
        <p:nvSpPr>
          <p:cNvPr id="12" name="TextBox 11"/>
          <p:cNvSpPr txBox="1"/>
          <p:nvPr/>
        </p:nvSpPr>
        <p:spPr>
          <a:xfrm>
            <a:off x="369364" y="3985171"/>
            <a:ext cx="2840591" cy="461665"/>
          </a:xfrm>
          <a:prstGeom prst="rect">
            <a:avLst/>
          </a:prstGeom>
          <a:noFill/>
        </p:spPr>
        <p:txBody>
          <a:bodyPr wrap="none" rtlCol="0">
            <a:spAutoFit/>
          </a:bodyPr>
          <a:lstStyle/>
          <a:p>
            <a:r>
              <a:rPr lang="en-US" sz="2400" b="1" dirty="0">
                <a:solidFill>
                  <a:srgbClr val="FF9F1B"/>
                </a:solidFill>
                <a:latin typeface="Roboto" charset="0"/>
                <a:ea typeface="Roboto" charset="0"/>
                <a:cs typeface="Roboto" charset="0"/>
              </a:rPr>
              <a:t>Frequency &amp; Phase</a:t>
            </a:r>
          </a:p>
        </p:txBody>
      </p:sp>
      <p:sp>
        <p:nvSpPr>
          <p:cNvPr id="13" name="Rectangle 12"/>
          <p:cNvSpPr/>
          <p:nvPr/>
        </p:nvSpPr>
        <p:spPr>
          <a:xfrm>
            <a:off x="370013" y="4417271"/>
            <a:ext cx="2404534" cy="1200329"/>
          </a:xfrm>
          <a:prstGeom prst="rect">
            <a:avLst/>
          </a:prstGeom>
        </p:spPr>
        <p:txBody>
          <a:bodyPr wrap="square">
            <a:spAutoFit/>
          </a:bodyPr>
          <a:lstStyle/>
          <a:p>
            <a:r>
              <a:rPr lang="en-GB" sz="1200" dirty="0">
                <a:solidFill>
                  <a:schemeClr val="bg1"/>
                </a:solidFill>
                <a:latin typeface="Arial" pitchFamily="34" charset="0"/>
              </a:rPr>
              <a:t>Plane waves with identical wave numbers (same frequency) may still differ with regard to their phase.</a:t>
            </a:r>
          </a:p>
          <a:p>
            <a:endParaRPr lang="en-GB" sz="1200" dirty="0">
              <a:solidFill>
                <a:schemeClr val="bg1"/>
              </a:solidFill>
              <a:latin typeface="Arial" pitchFamily="34" charset="0"/>
              <a:ea typeface="Roboto Medium" charset="0"/>
              <a:cs typeface="Roboto Medium" charset="0"/>
            </a:endParaRPr>
          </a:p>
          <a:p>
            <a:endParaRPr lang="en-US" sz="1200" dirty="0">
              <a:solidFill>
                <a:schemeClr val="bg1"/>
              </a:solidFill>
              <a:latin typeface="Roboto Medium" charset="0"/>
              <a:ea typeface="Roboto Medium" charset="0"/>
              <a:cs typeface="Roboto Medium" charset="0"/>
            </a:endParaRPr>
          </a:p>
        </p:txBody>
      </p:sp>
      <p:sp>
        <p:nvSpPr>
          <p:cNvPr id="14" name="Freeform 2"/>
          <p:cNvSpPr>
            <a:spLocks/>
          </p:cNvSpPr>
          <p:nvPr/>
        </p:nvSpPr>
        <p:spPr bwMode="auto">
          <a:xfrm>
            <a:off x="7757646" y="2192230"/>
            <a:ext cx="4432683" cy="762000"/>
          </a:xfrm>
          <a:custGeom>
            <a:avLst/>
            <a:gdLst>
              <a:gd name="T0" fmla="*/ 0 w 2572"/>
              <a:gd name="T1" fmla="*/ 232 h 480"/>
              <a:gd name="T2" fmla="*/ 137 w 2572"/>
              <a:gd name="T3" fmla="*/ 36 h 480"/>
              <a:gd name="T4" fmla="*/ 388 w 2572"/>
              <a:gd name="T5" fmla="*/ 445 h 480"/>
              <a:gd name="T6" fmla="*/ 639 w 2572"/>
              <a:gd name="T7" fmla="*/ 36 h 480"/>
              <a:gd name="T8" fmla="*/ 901 w 2572"/>
              <a:gd name="T9" fmla="*/ 445 h 480"/>
              <a:gd name="T10" fmla="*/ 1147 w 2572"/>
              <a:gd name="T11" fmla="*/ 28 h 480"/>
              <a:gd name="T12" fmla="*/ 1412 w 2572"/>
              <a:gd name="T13" fmla="*/ 451 h 480"/>
              <a:gd name="T14" fmla="*/ 1671 w 2572"/>
              <a:gd name="T15" fmla="*/ 28 h 480"/>
              <a:gd name="T16" fmla="*/ 1938 w 2572"/>
              <a:gd name="T17" fmla="*/ 451 h 480"/>
              <a:gd name="T18" fmla="*/ 2203 w 2572"/>
              <a:gd name="T19" fmla="*/ 28 h 480"/>
              <a:gd name="T20" fmla="*/ 2435 w 2572"/>
              <a:gd name="T21" fmla="*/ 443 h 480"/>
              <a:gd name="T22" fmla="*/ 2572 w 2572"/>
              <a:gd name="T23" fmla="*/ 25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2" h="480">
                <a:moveTo>
                  <a:pt x="0" y="232"/>
                </a:moveTo>
                <a:cubicBezTo>
                  <a:pt x="23" y="199"/>
                  <a:pt x="72" y="0"/>
                  <a:pt x="137" y="36"/>
                </a:cubicBezTo>
                <a:cubicBezTo>
                  <a:pt x="202" y="72"/>
                  <a:pt x="304" y="445"/>
                  <a:pt x="388" y="445"/>
                </a:cubicBezTo>
                <a:cubicBezTo>
                  <a:pt x="472" y="445"/>
                  <a:pt x="554" y="36"/>
                  <a:pt x="639" y="36"/>
                </a:cubicBezTo>
                <a:cubicBezTo>
                  <a:pt x="724" y="36"/>
                  <a:pt x="816" y="446"/>
                  <a:pt x="901" y="445"/>
                </a:cubicBezTo>
                <a:cubicBezTo>
                  <a:pt x="986" y="444"/>
                  <a:pt x="1062" y="27"/>
                  <a:pt x="1147" y="28"/>
                </a:cubicBezTo>
                <a:cubicBezTo>
                  <a:pt x="1232" y="29"/>
                  <a:pt x="1325" y="451"/>
                  <a:pt x="1412" y="451"/>
                </a:cubicBezTo>
                <a:cubicBezTo>
                  <a:pt x="1499" y="451"/>
                  <a:pt x="1583" y="28"/>
                  <a:pt x="1671" y="28"/>
                </a:cubicBezTo>
                <a:cubicBezTo>
                  <a:pt x="1759" y="28"/>
                  <a:pt x="1849" y="451"/>
                  <a:pt x="1938" y="451"/>
                </a:cubicBezTo>
                <a:cubicBezTo>
                  <a:pt x="2027" y="451"/>
                  <a:pt x="2120" y="29"/>
                  <a:pt x="2203" y="28"/>
                </a:cubicBezTo>
                <a:cubicBezTo>
                  <a:pt x="2286" y="27"/>
                  <a:pt x="2374" y="406"/>
                  <a:pt x="2435" y="443"/>
                </a:cubicBezTo>
                <a:cubicBezTo>
                  <a:pt x="2496" y="480"/>
                  <a:pt x="2544" y="292"/>
                  <a:pt x="2572" y="252"/>
                </a:cubicBezTo>
              </a:path>
            </a:pathLst>
          </a:custGeom>
          <a:noFill/>
          <a:ln w="25400">
            <a:solidFill>
              <a:srgbClr val="FF9F1B"/>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grpSp>
        <p:nvGrpSpPr>
          <p:cNvPr id="18" name="Group 4"/>
          <p:cNvGrpSpPr>
            <a:grpSpLocks/>
          </p:cNvGrpSpPr>
          <p:nvPr/>
        </p:nvGrpSpPr>
        <p:grpSpPr bwMode="auto">
          <a:xfrm>
            <a:off x="8546975" y="823806"/>
            <a:ext cx="2972406" cy="1946275"/>
            <a:chOff x="1801" y="947"/>
            <a:chExt cx="1777" cy="1226"/>
          </a:xfrm>
        </p:grpSpPr>
        <p:grpSp>
          <p:nvGrpSpPr>
            <p:cNvPr id="20" name="Group 5"/>
            <p:cNvGrpSpPr>
              <a:grpSpLocks/>
            </p:cNvGrpSpPr>
            <p:nvPr/>
          </p:nvGrpSpPr>
          <p:grpSpPr bwMode="auto">
            <a:xfrm>
              <a:off x="1801" y="947"/>
              <a:ext cx="1777" cy="1226"/>
              <a:chOff x="1801" y="947"/>
              <a:chExt cx="1777" cy="1226"/>
            </a:xfrm>
          </p:grpSpPr>
          <p:sp>
            <p:nvSpPr>
              <p:cNvPr id="22" name="Line 6"/>
              <p:cNvSpPr>
                <a:spLocks noChangeShapeType="1"/>
              </p:cNvSpPr>
              <p:nvPr/>
            </p:nvSpPr>
            <p:spPr bwMode="auto">
              <a:xfrm>
                <a:off x="1801" y="1574"/>
                <a:ext cx="1774"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3" name="Line 7"/>
              <p:cNvSpPr>
                <a:spLocks noChangeShapeType="1"/>
              </p:cNvSpPr>
              <p:nvPr/>
            </p:nvSpPr>
            <p:spPr bwMode="auto">
              <a:xfrm>
                <a:off x="1806" y="949"/>
                <a:ext cx="0" cy="1224"/>
              </a:xfrm>
              <a:prstGeom prst="line">
                <a:avLst/>
              </a:prstGeom>
              <a:noFill/>
              <a:ln w="38100">
                <a:solidFill>
                  <a:schemeClr val="tx1"/>
                </a:solidFill>
                <a:prstDash val="sysDot"/>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24" name="Line 8"/>
              <p:cNvSpPr>
                <a:spLocks noChangeShapeType="1"/>
              </p:cNvSpPr>
              <p:nvPr/>
            </p:nvSpPr>
            <p:spPr bwMode="auto">
              <a:xfrm>
                <a:off x="3578" y="947"/>
                <a:ext cx="0" cy="1224"/>
              </a:xfrm>
              <a:prstGeom prst="line">
                <a:avLst/>
              </a:prstGeom>
              <a:noFill/>
              <a:ln w="38100">
                <a:solidFill>
                  <a:schemeClr val="tx1"/>
                </a:solidFill>
                <a:prstDash val="sysDot"/>
                <a:round/>
                <a:headEnd/>
                <a:tailEnd/>
              </a:ln>
              <a:extLst>
                <a:ext uri="{909E8E84-426E-40dd-AFC4-6F175D3DCCD1}">
                  <a14:hiddenFill xmlns:a14="http://schemas.microsoft.com/office/drawing/2010/main" xmlns="">
                    <a:noFill/>
                  </a14:hiddenFill>
                </a:ext>
              </a:extLst>
            </p:spPr>
            <p:txBody>
              <a:bodyPr anchor="ctr"/>
              <a:lstStyle/>
              <a:p>
                <a:endParaRPr lang="en-GB"/>
              </a:p>
            </p:txBody>
          </p:sp>
        </p:grpSp>
        <p:sp>
          <p:nvSpPr>
            <p:cNvPr id="21" name="Text Box 9"/>
            <p:cNvSpPr txBox="1">
              <a:spLocks noChangeArrowheads="1"/>
            </p:cNvSpPr>
            <p:nvPr/>
          </p:nvSpPr>
          <p:spPr bwMode="auto">
            <a:xfrm>
              <a:off x="2280" y="1542"/>
              <a:ext cx="764" cy="288"/>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square">
              <a:spAutoFit/>
            </a:bodyPr>
            <a:lstStyle/>
            <a:p>
              <a:pPr algn="ctr" fontAlgn="base">
                <a:spcBef>
                  <a:spcPct val="50000"/>
                </a:spcBef>
                <a:spcAft>
                  <a:spcPct val="0"/>
                </a:spcAft>
              </a:pPr>
              <a:r>
                <a:rPr lang="en-GB" sz="2400" b="1" dirty="0">
                  <a:latin typeface="Arial" pitchFamily="34" charset="0"/>
                </a:rPr>
                <a:t>1m</a:t>
              </a:r>
            </a:p>
          </p:txBody>
        </p:sp>
      </p:grpSp>
      <p:sp>
        <p:nvSpPr>
          <p:cNvPr id="26" name="Line 17"/>
          <p:cNvSpPr>
            <a:spLocks noChangeShapeType="1"/>
          </p:cNvSpPr>
          <p:nvPr/>
        </p:nvSpPr>
        <p:spPr bwMode="auto">
          <a:xfrm>
            <a:off x="8555337" y="2803418"/>
            <a:ext cx="0" cy="1028700"/>
          </a:xfrm>
          <a:prstGeom prst="line">
            <a:avLst/>
          </a:prstGeom>
          <a:noFill/>
          <a:ln w="38100">
            <a:solidFill>
              <a:schemeClr val="tx1"/>
            </a:solidFill>
            <a:prstDash val="sysDot"/>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27" name="Line 18"/>
          <p:cNvSpPr>
            <a:spLocks noChangeShapeType="1"/>
          </p:cNvSpPr>
          <p:nvPr/>
        </p:nvSpPr>
        <p:spPr bwMode="auto">
          <a:xfrm>
            <a:off x="11519380" y="2800243"/>
            <a:ext cx="0" cy="1028700"/>
          </a:xfrm>
          <a:prstGeom prst="line">
            <a:avLst/>
          </a:prstGeom>
          <a:noFill/>
          <a:ln w="38100">
            <a:solidFill>
              <a:schemeClr val="tx1"/>
            </a:solidFill>
            <a:prstDash val="sysDot"/>
            <a:round/>
            <a:headEnd/>
            <a:tailEnd/>
          </a:ln>
          <a:extLst>
            <a:ext uri="{909E8E84-426E-40dd-AFC4-6F175D3DCCD1}">
              <a14:hiddenFill xmlns:a14="http://schemas.microsoft.com/office/drawing/2010/main" xmlns="">
                <a:noFill/>
              </a14:hiddenFill>
            </a:ext>
          </a:extLst>
        </p:spPr>
        <p:txBody>
          <a:bodyPr anchor="ctr"/>
          <a:lstStyle/>
          <a:p>
            <a:endParaRPr lang="en-GB"/>
          </a:p>
        </p:txBody>
      </p:sp>
      <p:grpSp>
        <p:nvGrpSpPr>
          <p:cNvPr id="29" name="Group 28"/>
          <p:cNvGrpSpPr/>
          <p:nvPr/>
        </p:nvGrpSpPr>
        <p:grpSpPr>
          <a:xfrm>
            <a:off x="9026652" y="6296168"/>
            <a:ext cx="2983766" cy="252000"/>
            <a:chOff x="9026652" y="6296168"/>
            <a:chExt cx="2983766" cy="252000"/>
          </a:xfrm>
        </p:grpSpPr>
        <p:sp>
          <p:nvSpPr>
            <p:cNvPr id="30" name="TextBox 29"/>
            <p:cNvSpPr txBox="1"/>
            <p:nvPr/>
          </p:nvSpPr>
          <p:spPr>
            <a:xfrm>
              <a:off x="9026652" y="6301947"/>
              <a:ext cx="2139365" cy="246221"/>
            </a:xfrm>
            <a:prstGeom prst="rect">
              <a:avLst/>
            </a:prstGeom>
            <a:noFill/>
          </p:spPr>
          <p:txBody>
            <a:bodyPr wrap="none" rtlCol="0">
              <a:spAutoFit/>
            </a:bodyPr>
            <a:lstStyle/>
            <a:p>
              <a:pPr algn="r"/>
              <a:r>
                <a:rPr lang="en-US" sz="1000" dirty="0">
                  <a:solidFill>
                    <a:schemeClr val="bg1"/>
                  </a:solidFill>
                  <a:latin typeface="Roboto Medium" charset="0"/>
                  <a:ea typeface="Roboto Medium" charset="0"/>
                  <a:cs typeface="Roboto Medium" charset="0"/>
                  <a:hlinkClick r:id="rId3"/>
                </a:rPr>
                <a:t>Modified from DHiggins ReviseMRI</a:t>
              </a:r>
              <a:endParaRPr lang="en-US" sz="1000" dirty="0">
                <a:solidFill>
                  <a:schemeClr val="bg1"/>
                </a:solidFill>
                <a:latin typeface="Roboto Light"/>
                <a:ea typeface="Roboto Light"/>
                <a:cs typeface="Roboto Light"/>
              </a:endParaRPr>
            </a:p>
          </p:txBody>
        </p:sp>
        <p:grpSp>
          <p:nvGrpSpPr>
            <p:cNvPr id="31" name="Group 30"/>
            <p:cNvGrpSpPr/>
            <p:nvPr/>
          </p:nvGrpSpPr>
          <p:grpSpPr>
            <a:xfrm>
              <a:off x="11184463" y="6296168"/>
              <a:ext cx="825955" cy="252000"/>
              <a:chOff x="11184463" y="6296168"/>
              <a:chExt cx="825955" cy="252000"/>
            </a:xfrm>
          </p:grpSpPr>
          <p:pic>
            <p:nvPicPr>
              <p:cNvPr id="32" name="Picture 3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71440" y="6296168"/>
                <a:ext cx="252000" cy="252000"/>
              </a:xfrm>
              <a:prstGeom prst="rect">
                <a:avLst/>
              </a:prstGeom>
            </p:spPr>
          </p:pic>
          <p:pic>
            <p:nvPicPr>
              <p:cNvPr id="33" name="Picture 32">
                <a:hlinkClick r:id="rId4"/>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84463" y="6296168"/>
                <a:ext cx="252000" cy="252000"/>
              </a:xfrm>
              <a:prstGeom prst="rect">
                <a:avLst/>
              </a:prstGeom>
            </p:spPr>
          </p:pic>
          <p:pic>
            <p:nvPicPr>
              <p:cNvPr id="34" name="Picture 33" descr="nc.large.png">
                <a:hlinkClick r:id="rId4"/>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58418" y="6296168"/>
                <a:ext cx="252000" cy="252000"/>
              </a:xfrm>
              <a:prstGeom prst="rect">
                <a:avLst/>
              </a:prstGeom>
            </p:spPr>
          </p:pic>
        </p:grpSp>
      </p:grpSp>
      <p:sp>
        <p:nvSpPr>
          <p:cNvPr id="35" name="Rectangle 34"/>
          <p:cNvSpPr/>
          <p:nvPr/>
        </p:nvSpPr>
        <p:spPr>
          <a:xfrm>
            <a:off x="9431472" y="592972"/>
            <a:ext cx="1418628" cy="369332"/>
          </a:xfrm>
          <a:prstGeom prst="rect">
            <a:avLst/>
          </a:prstGeom>
          <a:ln w="76200" cmpd="sng">
            <a:solidFill>
              <a:schemeClr val="tx1">
                <a:lumMod val="65000"/>
                <a:lumOff val="35000"/>
              </a:schemeClr>
            </a:solidFill>
          </a:ln>
        </p:spPr>
        <p:txBody>
          <a:bodyPr wrap="none">
            <a:spAutoFit/>
          </a:bodyPr>
          <a:lstStyle/>
          <a:p>
            <a:pPr algn="ctr" fontAlgn="base">
              <a:spcBef>
                <a:spcPct val="50000"/>
              </a:spcBef>
              <a:spcAft>
                <a:spcPct val="0"/>
              </a:spcAft>
            </a:pPr>
            <a:r>
              <a:rPr lang="en-GB" b="1" dirty="0">
                <a:solidFill>
                  <a:srgbClr val="0082FF"/>
                </a:solidFill>
                <a:latin typeface="Arial" pitchFamily="34" charset="0"/>
              </a:rPr>
              <a:t>k = 3.25 </a:t>
            </a:r>
            <a:r>
              <a:rPr lang="en-GB" dirty="0">
                <a:solidFill>
                  <a:srgbClr val="0082FF"/>
                </a:solidFill>
                <a:latin typeface="Arial" pitchFamily="34" charset="0"/>
              </a:rPr>
              <a:t>m</a:t>
            </a:r>
            <a:r>
              <a:rPr lang="en-GB" baseline="30000" dirty="0">
                <a:solidFill>
                  <a:srgbClr val="0082FF"/>
                </a:solidFill>
                <a:latin typeface="Arial" pitchFamily="34" charset="0"/>
              </a:rPr>
              <a:t>-1</a:t>
            </a:r>
          </a:p>
        </p:txBody>
      </p:sp>
      <p:sp>
        <p:nvSpPr>
          <p:cNvPr id="38" name="Oval 20"/>
          <p:cNvSpPr>
            <a:spLocks noChangeArrowheads="1"/>
          </p:cNvSpPr>
          <p:nvPr/>
        </p:nvSpPr>
        <p:spPr bwMode="auto">
          <a:xfrm>
            <a:off x="9761300" y="4434750"/>
            <a:ext cx="259675" cy="519351"/>
          </a:xfrm>
          <a:prstGeom prst="ellipse">
            <a:avLst/>
          </a:prstGeom>
          <a:gradFill rotWithShape="1">
            <a:gsLst>
              <a:gs pos="0">
                <a:srgbClr val="FFFFFF"/>
              </a:gs>
              <a:gs pos="100000">
                <a:srgbClr val="FF9F1B"/>
              </a:gs>
            </a:gsLst>
            <a:path path="shape">
              <a:fillToRect l="50000" t="50000" r="50000" b="50000"/>
            </a:path>
          </a:gradFill>
          <a:ln w="6350">
            <a:solidFill>
              <a:schemeClr val="tx1"/>
            </a:solidFill>
            <a:round/>
            <a:headEnd/>
            <a:tailEnd/>
          </a:ln>
        </p:spPr>
        <p:txBody>
          <a:bodyPr wrap="none" anchor="ctr">
            <a:spAutoFit/>
          </a:bodyPr>
          <a:lstStyle/>
          <a:p>
            <a:endParaRPr lang="en-GB"/>
          </a:p>
        </p:txBody>
      </p:sp>
      <p:sp>
        <p:nvSpPr>
          <p:cNvPr id="39" name="Oval 21"/>
          <p:cNvSpPr>
            <a:spLocks noChangeArrowheads="1"/>
          </p:cNvSpPr>
          <p:nvPr/>
        </p:nvSpPr>
        <p:spPr bwMode="auto">
          <a:xfrm>
            <a:off x="10057634" y="4434750"/>
            <a:ext cx="259675" cy="519351"/>
          </a:xfrm>
          <a:prstGeom prst="ellipse">
            <a:avLst/>
          </a:prstGeom>
          <a:gradFill rotWithShape="1">
            <a:gsLst>
              <a:gs pos="0">
                <a:srgbClr val="FFFFFF"/>
              </a:gs>
              <a:gs pos="100000">
                <a:srgbClr val="0082FF"/>
              </a:gs>
            </a:gsLst>
            <a:path path="shape">
              <a:fillToRect l="50000" t="50000" r="50000" b="50000"/>
            </a:path>
          </a:gradFill>
          <a:ln w="6350">
            <a:solidFill>
              <a:schemeClr val="tx1"/>
            </a:solidFill>
            <a:round/>
            <a:headEnd/>
            <a:tailEnd/>
          </a:ln>
        </p:spPr>
        <p:txBody>
          <a:bodyPr wrap="none" anchor="ctr">
            <a:spAutoFit/>
          </a:bodyPr>
          <a:lstStyle/>
          <a:p>
            <a:endParaRPr lang="en-GB"/>
          </a:p>
        </p:txBody>
      </p:sp>
      <p:sp>
        <p:nvSpPr>
          <p:cNvPr id="41" name="TextBox 40"/>
          <p:cNvSpPr txBox="1"/>
          <p:nvPr/>
        </p:nvSpPr>
        <p:spPr>
          <a:xfrm>
            <a:off x="4424871" y="3985171"/>
            <a:ext cx="2929107" cy="461665"/>
          </a:xfrm>
          <a:prstGeom prst="rect">
            <a:avLst/>
          </a:prstGeom>
          <a:noFill/>
        </p:spPr>
        <p:txBody>
          <a:bodyPr wrap="none" rtlCol="0">
            <a:spAutoFit/>
          </a:bodyPr>
          <a:lstStyle/>
          <a:p>
            <a:pPr algn="r"/>
            <a:r>
              <a:rPr lang="en-US" sz="2400" b="1" dirty="0">
                <a:solidFill>
                  <a:srgbClr val="FF9F1B"/>
                </a:solidFill>
                <a:latin typeface="Roboto Medium"/>
                <a:ea typeface="Roboto" charset="0"/>
                <a:cs typeface="Roboto Medium"/>
              </a:rPr>
              <a:t>K-space is complex!</a:t>
            </a:r>
          </a:p>
        </p:txBody>
      </p:sp>
      <p:sp>
        <p:nvSpPr>
          <p:cNvPr id="43" name="Rectangle 42"/>
          <p:cNvSpPr/>
          <p:nvPr/>
        </p:nvSpPr>
        <p:spPr>
          <a:xfrm>
            <a:off x="4874125" y="4417271"/>
            <a:ext cx="2412000" cy="646331"/>
          </a:xfrm>
          <a:prstGeom prst="rect">
            <a:avLst/>
          </a:prstGeom>
        </p:spPr>
        <p:txBody>
          <a:bodyPr wrap="square">
            <a:spAutoFit/>
          </a:bodyPr>
          <a:lstStyle/>
          <a:p>
            <a:pPr algn="r"/>
            <a:r>
              <a:rPr lang="en-GB" sz="1200" dirty="0">
                <a:solidFill>
                  <a:schemeClr val="bg1"/>
                </a:solidFill>
                <a:latin typeface="Arial" pitchFamily="34" charset="0"/>
              </a:rPr>
              <a:t>It represents both the amplitude and phase information</a:t>
            </a:r>
            <a:endParaRPr lang="en-GB" sz="1200" dirty="0">
              <a:solidFill>
                <a:schemeClr val="bg1"/>
              </a:solidFill>
              <a:latin typeface="Arial" pitchFamily="34" charset="0"/>
              <a:ea typeface="Roboto Medium" charset="0"/>
              <a:cs typeface="Roboto Medium" charset="0"/>
            </a:endParaRPr>
          </a:p>
          <a:p>
            <a:pPr algn="r"/>
            <a:endParaRPr lang="en-US" sz="1200" dirty="0">
              <a:solidFill>
                <a:schemeClr val="bg1"/>
              </a:solidFill>
              <a:latin typeface="Roboto Medium" charset="0"/>
              <a:ea typeface="Roboto Medium" charset="0"/>
              <a:cs typeface="Roboto Medium" charset="0"/>
            </a:endParaRPr>
          </a:p>
        </p:txBody>
      </p:sp>
      <p:sp>
        <p:nvSpPr>
          <p:cNvPr id="2" name="TextBox 1"/>
          <p:cNvSpPr txBox="1"/>
          <p:nvPr/>
        </p:nvSpPr>
        <p:spPr>
          <a:xfrm>
            <a:off x="7953607" y="4569061"/>
            <a:ext cx="1804269" cy="369332"/>
          </a:xfrm>
          <a:prstGeom prst="rect">
            <a:avLst/>
          </a:prstGeom>
          <a:noFill/>
        </p:spPr>
        <p:txBody>
          <a:bodyPr wrap="none" rtlCol="0">
            <a:spAutoFit/>
          </a:bodyPr>
          <a:lstStyle/>
          <a:p>
            <a:r>
              <a:rPr lang="en-US" dirty="0">
                <a:latin typeface="Roboto Light"/>
                <a:cs typeface="Roboto Light"/>
              </a:rPr>
              <a:t>Nearly in phase</a:t>
            </a:r>
          </a:p>
        </p:txBody>
      </p:sp>
      <p:sp>
        <p:nvSpPr>
          <p:cNvPr id="36" name="TextBox 35"/>
          <p:cNvSpPr txBox="1"/>
          <p:nvPr/>
        </p:nvSpPr>
        <p:spPr>
          <a:xfrm>
            <a:off x="10444517" y="4450857"/>
            <a:ext cx="1479892" cy="646331"/>
          </a:xfrm>
          <a:prstGeom prst="rect">
            <a:avLst/>
          </a:prstGeom>
          <a:noFill/>
        </p:spPr>
        <p:txBody>
          <a:bodyPr wrap="none" rtlCol="0">
            <a:spAutoFit/>
          </a:bodyPr>
          <a:lstStyle/>
          <a:p>
            <a:r>
              <a:rPr lang="en-US" dirty="0">
                <a:latin typeface="Roboto Light"/>
                <a:cs typeface="Roboto Light"/>
              </a:rPr>
              <a:t>Nearly out of</a:t>
            </a:r>
          </a:p>
          <a:p>
            <a:r>
              <a:rPr lang="en-US" dirty="0">
                <a:latin typeface="Roboto Light"/>
                <a:cs typeface="Roboto Light"/>
              </a:rPr>
              <a:t> phase</a:t>
            </a:r>
          </a:p>
        </p:txBody>
      </p:sp>
    </p:spTree>
    <p:extLst>
      <p:ext uri="{BB962C8B-B14F-4D97-AF65-F5344CB8AC3E}">
        <p14:creationId xmlns:p14="http://schemas.microsoft.com/office/powerpoint/2010/main" val="130994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42" presetClass="path" presetSubtype="0" repeatCount="indefinite" accel="50000" decel="50000" autoRev="1" fill="hold" grpId="2" nodeType="withEffect">
                                  <p:stCondLst>
                                    <p:cond delay="0"/>
                                  </p:stCondLst>
                                  <p:endCondLst>
                                    <p:cond evt="onNext" delay="0">
                                      <p:tgtEl>
                                        <p:sldTgt/>
                                      </p:tgtEl>
                                    </p:cond>
                                  </p:endCondLst>
                                  <p:childTnLst>
                                    <p:animMotion origin="layout" path="M -2.5E-6 -4.44444E-6 L -2.5E-6 0.1213 " pathEditMode="relative" rAng="0" ptsTypes="AA">
                                      <p:cBhvr>
                                        <p:cTn id="12" dur="1000" fill="hold"/>
                                        <p:tgtEl>
                                          <p:spTgt spid="38"/>
                                        </p:tgtEl>
                                        <p:attrNameLst>
                                          <p:attrName>ppt_x</p:attrName>
                                          <p:attrName>ppt_y</p:attrName>
                                        </p:attrNameLst>
                                      </p:cBhvr>
                                      <p:rCtr x="0" y="6100"/>
                                    </p:animMotion>
                                  </p:childTnLst>
                                </p:cTn>
                              </p:par>
                              <p:par>
                                <p:cTn id="13" presetID="42" presetClass="path" presetSubtype="0" repeatCount="indefinite" accel="50000" decel="50000" autoRev="1" fill="hold" grpId="2" nodeType="withEffect">
                                  <p:stCondLst>
                                    <p:cond delay="100"/>
                                  </p:stCondLst>
                                  <p:endCondLst>
                                    <p:cond evt="onNext" delay="0">
                                      <p:tgtEl>
                                        <p:sldTgt/>
                                      </p:tgtEl>
                                    </p:cond>
                                  </p:endCondLst>
                                  <p:childTnLst>
                                    <p:animMotion origin="layout" path="M 1.94444E-6 -4.44444E-6 L 1.94444E-6 0.1213 " pathEditMode="relative" rAng="0" ptsTypes="AA">
                                      <p:cBhvr>
                                        <p:cTn id="14" dur="1000" fill="hold"/>
                                        <p:tgtEl>
                                          <p:spTgt spid="39"/>
                                        </p:tgtEl>
                                        <p:attrNameLst>
                                          <p:attrName>ppt_x</p:attrName>
                                          <p:attrName>ppt_y</p:attrName>
                                        </p:attrNameLst>
                                      </p:cBhvr>
                                      <p:rCtr x="0" y="6100"/>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1.25E-6 2.22222E-6 L 0.04258 0.00139 " pathEditMode="relative" rAng="0" ptsTypes="AA">
                                      <p:cBhvr>
                                        <p:cTn id="18" dur="2000" fill="hold"/>
                                        <p:tgtEl>
                                          <p:spTgt spid="25"/>
                                        </p:tgtEl>
                                        <p:attrNameLst>
                                          <p:attrName>ppt_x</p:attrName>
                                          <p:attrName>ppt_y</p:attrName>
                                        </p:attrNameLst>
                                      </p:cBhvr>
                                      <p:rCtr x="2122" y="69"/>
                                    </p:animMotion>
                                  </p:childTnLst>
                                </p:cTn>
                              </p:par>
                              <p:par>
                                <p:cTn id="19" presetID="1" presetClass="exit" presetSubtype="0" fill="hold" grpId="1" nodeType="with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42" presetClass="path" presetSubtype="0" repeatCount="indefinite" accel="50000" decel="50000" autoRev="1" fill="hold" grpId="1" nodeType="withEffect">
                                  <p:stCondLst>
                                    <p:cond delay="0"/>
                                  </p:stCondLst>
                                  <p:endCondLst>
                                    <p:cond evt="onNext" delay="0">
                                      <p:tgtEl>
                                        <p:sldTgt/>
                                      </p:tgtEl>
                                    </p:cond>
                                  </p:endCondLst>
                                  <p:childTnLst>
                                    <p:animMotion origin="layout" path="M 1.11022E-16 3.7037E-6 L 1.11022E-16 0.12129 " pathEditMode="relative" rAng="0" ptsTypes="AA">
                                      <p:cBhvr>
                                        <p:cTn id="22" dur="1000" fill="hold"/>
                                        <p:tgtEl>
                                          <p:spTgt spid="38"/>
                                        </p:tgtEl>
                                        <p:attrNameLst>
                                          <p:attrName>ppt_x</p:attrName>
                                          <p:attrName>ppt_y</p:attrName>
                                        </p:attrNameLst>
                                      </p:cBhvr>
                                      <p:rCtr x="0" y="6100"/>
                                    </p:animMotion>
                                  </p:childTnLst>
                                </p:cTn>
                              </p:par>
                              <p:par>
                                <p:cTn id="23" presetID="42" presetClass="path" presetSubtype="0" repeatCount="indefinite" accel="50000" decel="50000" autoRev="1" fill="hold" grpId="1" nodeType="withEffect">
                                  <p:stCondLst>
                                    <p:cond delay="800"/>
                                  </p:stCondLst>
                                  <p:endCondLst>
                                    <p:cond evt="onNext" delay="0">
                                      <p:tgtEl>
                                        <p:sldTgt/>
                                      </p:tgtEl>
                                    </p:cond>
                                  </p:endCondLst>
                                  <p:childTnLst>
                                    <p:animMotion origin="layout" path="M 1.11022E-16 3.7037E-6 L 1.11022E-16 0.12129 " pathEditMode="relative" rAng="0" ptsTypes="AA">
                                      <p:cBhvr>
                                        <p:cTn id="24" dur="1000" fill="hold"/>
                                        <p:tgtEl>
                                          <p:spTgt spid="39"/>
                                        </p:tgtEl>
                                        <p:attrNameLst>
                                          <p:attrName>ppt_x</p:attrName>
                                          <p:attrName>ppt_y</p:attrName>
                                        </p:attrNameLst>
                                      </p:cBhvr>
                                      <p:rCtr x="0" y="6100"/>
                                    </p:animMotion>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8" grpId="0" animBg="1"/>
      <p:bldP spid="38" grpId="1" animBg="1"/>
      <p:bldP spid="38" grpId="2" animBg="1"/>
      <p:bldP spid="39" grpId="0" animBg="1"/>
      <p:bldP spid="39" grpId="1" animBg="1"/>
      <p:bldP spid="39" grpId="2" animBg="1"/>
      <p:bldP spid="2" grpId="0"/>
      <p:bldP spid="2" grpId="1"/>
      <p:bldP spid="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28370" y="990599"/>
            <a:ext cx="3193592" cy="2786742"/>
          </a:xfrm>
          <a:prstGeom prst="rect">
            <a:avLst/>
          </a:prstGeom>
          <a:noFill/>
          <a:ln w="1143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670039" y="990599"/>
            <a:ext cx="3193592" cy="2786742"/>
          </a:xfrm>
          <a:prstGeom prst="rect">
            <a:avLst/>
          </a:prstGeom>
          <a:noFill/>
          <a:ln w="1143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640286" y="4985658"/>
            <a:ext cx="4473627" cy="830997"/>
          </a:xfrm>
          <a:prstGeom prst="rect">
            <a:avLst/>
          </a:prstGeom>
        </p:spPr>
        <p:txBody>
          <a:bodyPr wrap="square">
            <a:spAutoFit/>
          </a:bodyPr>
          <a:lstStyle/>
          <a:p>
            <a:r>
              <a:rPr lang="en-GB" sz="1200" dirty="0">
                <a:solidFill>
                  <a:srgbClr val="000000"/>
                </a:solidFill>
                <a:latin typeface="Roboto Light"/>
                <a:cs typeface="Roboto Light"/>
              </a:rPr>
              <a:t>The brightness of the wave in the image</a:t>
            </a:r>
          </a:p>
          <a:p>
            <a:r>
              <a:rPr lang="en-GB" sz="1200" dirty="0">
                <a:solidFill>
                  <a:srgbClr val="000000"/>
                </a:solidFill>
                <a:latin typeface="Roboto Light"/>
                <a:cs typeface="Roboto Light"/>
              </a:rPr>
              <a:t>depends on the brightness of </a:t>
            </a:r>
          </a:p>
          <a:p>
            <a:r>
              <a:rPr lang="en-GB" sz="1200" dirty="0">
                <a:solidFill>
                  <a:srgbClr val="000000"/>
                </a:solidFill>
                <a:latin typeface="Roboto Light"/>
                <a:cs typeface="Roboto Light"/>
              </a:rPr>
              <a:t>the value of the number at that point </a:t>
            </a:r>
          </a:p>
          <a:p>
            <a:r>
              <a:rPr lang="en-GB" sz="1200" dirty="0">
                <a:solidFill>
                  <a:srgbClr val="000000"/>
                </a:solidFill>
                <a:latin typeface="Roboto Light"/>
                <a:cs typeface="Roboto Light"/>
              </a:rPr>
              <a:t>in k-space!</a:t>
            </a:r>
            <a:endParaRPr lang="en-US" sz="1200" i="1" dirty="0">
              <a:solidFill>
                <a:schemeClr val="tx1">
                  <a:lumMod val="75000"/>
                  <a:lumOff val="25000"/>
                </a:schemeClr>
              </a:solidFill>
              <a:latin typeface="Roboto Light"/>
              <a:ea typeface="Roboto Light"/>
              <a:cs typeface="Roboto Light"/>
            </a:endParaRPr>
          </a:p>
        </p:txBody>
      </p:sp>
      <p:sp>
        <p:nvSpPr>
          <p:cNvPr id="7" name="Rectangle 6"/>
          <p:cNvSpPr/>
          <p:nvPr/>
        </p:nvSpPr>
        <p:spPr>
          <a:xfrm>
            <a:off x="1078087" y="4985658"/>
            <a:ext cx="4473627" cy="646331"/>
          </a:xfrm>
          <a:prstGeom prst="rect">
            <a:avLst/>
          </a:prstGeom>
        </p:spPr>
        <p:txBody>
          <a:bodyPr wrap="square">
            <a:spAutoFit/>
          </a:bodyPr>
          <a:lstStyle/>
          <a:p>
            <a:pPr algn="r"/>
            <a:r>
              <a:rPr lang="en-US" sz="1200" dirty="0">
                <a:latin typeface="Roboto Light"/>
                <a:ea typeface="Roboto Medium" charset="0"/>
                <a:cs typeface="Roboto Light"/>
              </a:rPr>
              <a:t>Every point in k-space represents </a:t>
            </a:r>
          </a:p>
          <a:p>
            <a:pPr algn="r"/>
            <a:r>
              <a:rPr lang="en-US" sz="1200" dirty="0">
                <a:latin typeface="Roboto Light"/>
                <a:ea typeface="Roboto Medium" charset="0"/>
                <a:cs typeface="Roboto Light"/>
              </a:rPr>
              <a:t>the phase and frequency</a:t>
            </a:r>
          </a:p>
          <a:p>
            <a:pPr algn="r"/>
            <a:r>
              <a:rPr lang="en-US" sz="1200" dirty="0">
                <a:latin typeface="Roboto Light"/>
                <a:ea typeface="Roboto Medium" charset="0"/>
                <a:cs typeface="Roboto Light"/>
              </a:rPr>
              <a:t> of a wave</a:t>
            </a:r>
            <a:r>
              <a:rPr lang="en-US" sz="1200" i="1" dirty="0">
                <a:latin typeface="Roboto Light"/>
                <a:ea typeface="Roboto Light"/>
                <a:cs typeface="Roboto Light"/>
              </a:rPr>
              <a:t>.</a:t>
            </a:r>
          </a:p>
        </p:txBody>
      </p:sp>
      <p:sp>
        <p:nvSpPr>
          <p:cNvPr id="12" name="Rectangle 11"/>
          <p:cNvSpPr/>
          <p:nvPr/>
        </p:nvSpPr>
        <p:spPr>
          <a:xfrm>
            <a:off x="4980213" y="1621971"/>
            <a:ext cx="2231574" cy="2231574"/>
          </a:xfrm>
          <a:prstGeom prst="rect">
            <a:avLst/>
          </a:prstGeom>
          <a:solidFill>
            <a:srgbClr val="FF9F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003399" y="2737758"/>
            <a:ext cx="2185214" cy="707886"/>
          </a:xfrm>
          <a:prstGeom prst="rect">
            <a:avLst/>
          </a:prstGeom>
          <a:noFill/>
        </p:spPr>
        <p:txBody>
          <a:bodyPr wrap="none" rtlCol="0">
            <a:spAutoFit/>
          </a:bodyPr>
          <a:lstStyle/>
          <a:p>
            <a:pPr algn="ctr"/>
            <a:r>
              <a:rPr lang="en-US" sz="2000" dirty="0">
                <a:solidFill>
                  <a:schemeClr val="bg1"/>
                </a:solidFill>
                <a:latin typeface="Nexa Bold" charset="0"/>
                <a:ea typeface="Nexa Bold" charset="0"/>
                <a:cs typeface="Nexa Bold" charset="0"/>
              </a:rPr>
              <a:t>FROM K-SPACE </a:t>
            </a:r>
          </a:p>
          <a:p>
            <a:pPr algn="ctr"/>
            <a:r>
              <a:rPr lang="en-US" sz="2000" dirty="0">
                <a:solidFill>
                  <a:schemeClr val="bg1"/>
                </a:solidFill>
                <a:latin typeface="Nexa Bold" charset="0"/>
                <a:ea typeface="Nexa Bold" charset="0"/>
                <a:cs typeface="Nexa Bold" charset="0"/>
              </a:rPr>
              <a:t>TO IMAGE</a:t>
            </a:r>
          </a:p>
        </p:txBody>
      </p:sp>
      <p:cxnSp>
        <p:nvCxnSpPr>
          <p:cNvPr id="15" name="Straight Connector 14"/>
          <p:cNvCxnSpPr/>
          <p:nvPr/>
        </p:nvCxnSpPr>
        <p:spPr>
          <a:xfrm>
            <a:off x="5813728" y="2112229"/>
            <a:ext cx="5645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2"/>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t="6522" b="6522"/>
          <a:stretch>
            <a:fillRect/>
          </a:stretch>
        </p:blipFill>
        <p:spPr bwMode="auto">
          <a:xfrm>
            <a:off x="7392988" y="1069975"/>
            <a:ext cx="3048000" cy="26400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rgbClr val="00FFFF"/>
                </a:solidFill>
                <a:miter lim="800000"/>
                <a:headEnd/>
                <a:tailEnd/>
              </a14:hiddenLine>
            </a:ext>
          </a:extLst>
        </p:spPr>
      </p:pic>
      <p:pic>
        <p:nvPicPr>
          <p:cNvPr id="18" name="Picture 3"/>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t="6828" b="6828"/>
          <a:stretch>
            <a:fillRect/>
          </a:stretch>
        </p:blipFill>
        <p:spPr bwMode="auto">
          <a:xfrm>
            <a:off x="1741488" y="1069975"/>
            <a:ext cx="3057525" cy="26400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rgbClr val="00FFFF"/>
                </a:solidFill>
                <a:miter lim="800000"/>
                <a:headEnd/>
                <a:tailEnd/>
              </a14:hiddenLine>
            </a:ext>
          </a:extLst>
        </p:spPr>
      </p:pic>
      <p:grpSp>
        <p:nvGrpSpPr>
          <p:cNvPr id="11" name="Group 10"/>
          <p:cNvGrpSpPr/>
          <p:nvPr/>
        </p:nvGrpSpPr>
        <p:grpSpPr>
          <a:xfrm>
            <a:off x="9026652" y="6296168"/>
            <a:ext cx="2983766" cy="252000"/>
            <a:chOff x="9026652" y="6296168"/>
            <a:chExt cx="2983766" cy="252000"/>
          </a:xfrm>
        </p:grpSpPr>
        <p:sp>
          <p:nvSpPr>
            <p:cNvPr id="13" name="TextBox 12"/>
            <p:cNvSpPr txBox="1"/>
            <p:nvPr/>
          </p:nvSpPr>
          <p:spPr>
            <a:xfrm>
              <a:off x="9026652" y="6301947"/>
              <a:ext cx="2139365" cy="246221"/>
            </a:xfrm>
            <a:prstGeom prst="rect">
              <a:avLst/>
            </a:prstGeom>
            <a:noFill/>
          </p:spPr>
          <p:txBody>
            <a:bodyPr wrap="none" rtlCol="0">
              <a:spAutoFit/>
            </a:bodyPr>
            <a:lstStyle/>
            <a:p>
              <a:pPr algn="r"/>
              <a:r>
                <a:rPr lang="en-US" sz="1000" dirty="0">
                  <a:solidFill>
                    <a:schemeClr val="bg1"/>
                  </a:solidFill>
                  <a:latin typeface="Roboto Medium" charset="0"/>
                  <a:ea typeface="Roboto Medium" charset="0"/>
                  <a:cs typeface="Roboto Medium" charset="0"/>
                  <a:hlinkClick r:id="rId4"/>
                </a:rPr>
                <a:t>Modified from DHiggins ReviseMRI</a:t>
              </a:r>
              <a:endParaRPr lang="en-US" sz="1000" dirty="0">
                <a:solidFill>
                  <a:schemeClr val="bg1"/>
                </a:solidFill>
                <a:latin typeface="Roboto Light"/>
                <a:ea typeface="Roboto Light"/>
                <a:cs typeface="Roboto Light"/>
              </a:endParaRPr>
            </a:p>
          </p:txBody>
        </p:sp>
        <p:grpSp>
          <p:nvGrpSpPr>
            <p:cNvPr id="16" name="Group 15"/>
            <p:cNvGrpSpPr/>
            <p:nvPr/>
          </p:nvGrpSpPr>
          <p:grpSpPr>
            <a:xfrm>
              <a:off x="11184463" y="6296168"/>
              <a:ext cx="825955" cy="252000"/>
              <a:chOff x="11184463" y="6296168"/>
              <a:chExt cx="825955" cy="252000"/>
            </a:xfrm>
          </p:grpSpPr>
          <p:pic>
            <p:nvPicPr>
              <p:cNvPr id="19" name="Picture 18">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1440" y="6296168"/>
                <a:ext cx="252000" cy="252000"/>
              </a:xfrm>
              <a:prstGeom prst="rect">
                <a:avLst/>
              </a:prstGeom>
            </p:spPr>
          </p:pic>
          <p:pic>
            <p:nvPicPr>
              <p:cNvPr id="20" name="Picture 19">
                <a:hlinkClick r:id="rId5"/>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84463" y="6296168"/>
                <a:ext cx="252000" cy="252000"/>
              </a:xfrm>
              <a:prstGeom prst="rect">
                <a:avLst/>
              </a:prstGeom>
            </p:spPr>
          </p:pic>
          <p:pic>
            <p:nvPicPr>
              <p:cNvPr id="21" name="Picture 20" descr="nc.large.png">
                <a:hlinkClick r:id="rId5"/>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58418" y="6296168"/>
                <a:ext cx="252000" cy="252000"/>
              </a:xfrm>
              <a:prstGeom prst="rect">
                <a:avLst/>
              </a:prstGeom>
            </p:spPr>
          </p:pic>
        </p:grpSp>
      </p:grpSp>
    </p:spTree>
    <p:extLst>
      <p:ext uri="{BB962C8B-B14F-4D97-AF65-F5344CB8AC3E}">
        <p14:creationId xmlns:p14="http://schemas.microsoft.com/office/powerpoint/2010/main" val="4220452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353895" y="1037968"/>
            <a:ext cx="1113073" cy="1637969"/>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37968" y="2934081"/>
            <a:ext cx="2665357" cy="646331"/>
          </a:xfrm>
          <a:prstGeom prst="rect">
            <a:avLst/>
          </a:prstGeom>
        </p:spPr>
        <p:txBody>
          <a:bodyPr wrap="square">
            <a:spAutoFit/>
          </a:bodyPr>
          <a:lstStyle/>
          <a:p>
            <a:pPr fontAlgn="base">
              <a:spcBef>
                <a:spcPct val="50000"/>
              </a:spcBef>
              <a:spcAft>
                <a:spcPct val="0"/>
              </a:spcAft>
            </a:pPr>
            <a:r>
              <a:rPr lang="en-GB" sz="1200" dirty="0">
                <a:latin typeface="Roboto Light"/>
                <a:cs typeface="Roboto Light"/>
              </a:rPr>
              <a:t>Increasing the amplitude/brightness at a single point in k-space can cause major changes to the image. </a:t>
            </a:r>
            <a:endParaRPr lang="en-GB" sz="1050" dirty="0">
              <a:latin typeface="Roboto Light"/>
              <a:cs typeface="Roboto Light"/>
            </a:endParaRPr>
          </a:p>
        </p:txBody>
      </p:sp>
      <p:sp>
        <p:nvSpPr>
          <p:cNvPr id="17" name="TextBox 16"/>
          <p:cNvSpPr txBox="1"/>
          <p:nvPr/>
        </p:nvSpPr>
        <p:spPr>
          <a:xfrm>
            <a:off x="1037968" y="1574290"/>
            <a:ext cx="3242324" cy="1077218"/>
          </a:xfrm>
          <a:prstGeom prst="rect">
            <a:avLst/>
          </a:prstGeom>
          <a:noFill/>
        </p:spPr>
        <p:txBody>
          <a:bodyPr wrap="none" rtlCol="0">
            <a:spAutoFit/>
          </a:bodyPr>
          <a:lstStyle/>
          <a:p>
            <a:r>
              <a:rPr lang="en-US" sz="3200" dirty="0">
                <a:solidFill>
                  <a:srgbClr val="FF9F1B"/>
                </a:solidFill>
                <a:latin typeface="Nexa Bold" charset="0"/>
                <a:ea typeface="Nexa Bold" charset="0"/>
                <a:cs typeface="Nexa Bold" charset="0"/>
              </a:rPr>
              <a:t>THE CENTRE</a:t>
            </a:r>
          </a:p>
          <a:p>
            <a:r>
              <a:rPr lang="en-US" sz="3200" dirty="0">
                <a:solidFill>
                  <a:schemeClr val="tx1">
                    <a:lumMod val="75000"/>
                    <a:lumOff val="25000"/>
                  </a:schemeClr>
                </a:solidFill>
                <a:latin typeface="Nexa Bold" charset="0"/>
                <a:ea typeface="Nexa Bold" charset="0"/>
                <a:cs typeface="Nexa Bold" charset="0"/>
              </a:rPr>
              <a:t>     OF K-SPACE</a:t>
            </a:r>
          </a:p>
        </p:txBody>
      </p:sp>
      <p:grpSp>
        <p:nvGrpSpPr>
          <p:cNvPr id="32" name="Group 31"/>
          <p:cNvGrpSpPr/>
          <p:nvPr/>
        </p:nvGrpSpPr>
        <p:grpSpPr>
          <a:xfrm>
            <a:off x="8851270" y="6296168"/>
            <a:ext cx="2983766" cy="252000"/>
            <a:chOff x="9026652" y="6296168"/>
            <a:chExt cx="2983766" cy="252000"/>
          </a:xfrm>
        </p:grpSpPr>
        <p:sp>
          <p:nvSpPr>
            <p:cNvPr id="33" name="TextBox 32"/>
            <p:cNvSpPr txBox="1"/>
            <p:nvPr/>
          </p:nvSpPr>
          <p:spPr>
            <a:xfrm>
              <a:off x="9026652" y="6301947"/>
              <a:ext cx="2139365" cy="246221"/>
            </a:xfrm>
            <a:prstGeom prst="rect">
              <a:avLst/>
            </a:prstGeom>
            <a:noFill/>
          </p:spPr>
          <p:txBody>
            <a:bodyPr wrap="none" rtlCol="0">
              <a:spAutoFit/>
            </a:bodyPr>
            <a:lstStyle/>
            <a:p>
              <a:pPr algn="r"/>
              <a:r>
                <a:rPr lang="en-US" sz="1000" dirty="0">
                  <a:solidFill>
                    <a:schemeClr val="bg1"/>
                  </a:solidFill>
                  <a:latin typeface="Roboto Medium" charset="0"/>
                  <a:ea typeface="Roboto Medium" charset="0"/>
                  <a:cs typeface="Roboto Medium" charset="0"/>
                  <a:hlinkClick r:id="rId2"/>
                </a:rPr>
                <a:t>Modified from DHiggins ReviseMRI</a:t>
              </a:r>
              <a:endParaRPr lang="en-US" sz="1000" dirty="0">
                <a:solidFill>
                  <a:schemeClr val="bg1"/>
                </a:solidFill>
                <a:latin typeface="Roboto Light"/>
                <a:ea typeface="Roboto Light"/>
                <a:cs typeface="Roboto Light"/>
              </a:endParaRPr>
            </a:p>
          </p:txBody>
        </p:sp>
        <p:grpSp>
          <p:nvGrpSpPr>
            <p:cNvPr id="34" name="Group 33"/>
            <p:cNvGrpSpPr/>
            <p:nvPr/>
          </p:nvGrpSpPr>
          <p:grpSpPr>
            <a:xfrm>
              <a:off x="11184463" y="6296168"/>
              <a:ext cx="825955" cy="252000"/>
              <a:chOff x="11184463" y="6296168"/>
              <a:chExt cx="825955" cy="252000"/>
            </a:xfrm>
          </p:grpSpPr>
          <p:pic>
            <p:nvPicPr>
              <p:cNvPr id="35" name="Picture 3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1440" y="6296168"/>
                <a:ext cx="252000" cy="252000"/>
              </a:xfrm>
              <a:prstGeom prst="rect">
                <a:avLst/>
              </a:prstGeom>
            </p:spPr>
          </p:pic>
          <p:pic>
            <p:nvPicPr>
              <p:cNvPr id="36" name="Picture 35">
                <a:hlinkClick r:id="rId3"/>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84463" y="6296168"/>
                <a:ext cx="252000" cy="252000"/>
              </a:xfrm>
              <a:prstGeom prst="rect">
                <a:avLst/>
              </a:prstGeom>
            </p:spPr>
          </p:pic>
          <p:pic>
            <p:nvPicPr>
              <p:cNvPr id="37" name="Picture 36" descr="nc.large.png">
                <a:hlinkClick r:id="rId3"/>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418" y="6296168"/>
                <a:ext cx="252000" cy="252000"/>
              </a:xfrm>
              <a:prstGeom prst="rect">
                <a:avLst/>
              </a:prstGeom>
            </p:spPr>
          </p:pic>
        </p:grpSp>
      </p:grpSp>
      <p:pic>
        <p:nvPicPr>
          <p:cNvPr id="22" name="Picture 17" descr="kneek_spike1"/>
          <p:cNvPicPr>
            <a:picLocks noGrp="1" noChangeAspect="1" noChangeArrowheads="1"/>
          </p:cNvPicPr>
          <p:nvPr>
            <p:ph type="pic" sz="quarter" idx="10"/>
          </p:nvPr>
        </p:nvPicPr>
        <p:blipFill>
          <a:blip r:embed="rId7">
            <a:extLst>
              <a:ext uri="{28A0092B-C50C-407E-A947-70E740481C1C}">
                <a14:useLocalDpi xmlns:a14="http://schemas.microsoft.com/office/drawing/2010/main" val="0"/>
              </a:ext>
            </a:extLst>
          </a:blip>
          <a:srcRect l="292" r="292"/>
          <a:stretch>
            <a:fillRect/>
          </a:stretch>
        </p:blipFill>
        <p:spPr bwMode="auto">
          <a:xfrm>
            <a:off x="5334000" y="1037968"/>
            <a:ext cx="6858000" cy="3429000"/>
          </a:xfrm>
          <a:prstGeom prst="rect">
            <a:avLst/>
          </a:prstGeom>
          <a:noFill/>
          <a:ln w="76200" cmpd="sng">
            <a:solidFill>
              <a:srgbClr val="F2F2F2"/>
            </a:solidFill>
          </a:ln>
          <a:extLst>
            <a:ext uri="{909E8E84-426E-40dd-AFC4-6F175D3DCCD1}">
              <a14:hiddenFill xmlns:a14="http://schemas.microsoft.com/office/drawing/2010/main" xmlns="">
                <a:solidFill>
                  <a:srgbClr val="FFFFFF"/>
                </a:solidFill>
              </a14:hiddenFill>
            </a:ext>
          </a:extLst>
        </p:spPr>
      </p:pic>
      <p:sp>
        <p:nvSpPr>
          <p:cNvPr id="24" name="Down Arrow 23"/>
          <p:cNvSpPr/>
          <p:nvPr/>
        </p:nvSpPr>
        <p:spPr>
          <a:xfrm rot="1471121">
            <a:off x="6958448" y="2292297"/>
            <a:ext cx="228928" cy="367888"/>
          </a:xfrm>
          <a:prstGeom prst="downArrow">
            <a:avLst/>
          </a:prstGeom>
          <a:solidFill>
            <a:srgbClr val="FF9F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334000" y="4619275"/>
            <a:ext cx="3429001" cy="1092607"/>
          </a:xfrm>
          <a:prstGeom prst="rect">
            <a:avLst/>
          </a:prstGeom>
          <a:noFill/>
        </p:spPr>
        <p:txBody>
          <a:bodyPr wrap="square" rtlCol="0">
            <a:spAutoFit/>
          </a:bodyPr>
          <a:lstStyle/>
          <a:p>
            <a:pPr algn="r"/>
            <a:r>
              <a:rPr lang="en-US" sz="1100" dirty="0">
                <a:solidFill>
                  <a:srgbClr val="FF9F1B"/>
                </a:solidFill>
                <a:latin typeface="Roboto Medium"/>
                <a:cs typeface="Roboto Medium"/>
              </a:rPr>
              <a:t>If you increase the brightness here, you get large undulating stripes in the final image</a:t>
            </a:r>
          </a:p>
          <a:p>
            <a:pPr algn="ctr"/>
            <a:endParaRPr lang="en-GB" sz="1100" dirty="0">
              <a:solidFill>
                <a:srgbClr val="000000"/>
              </a:solidFill>
              <a:latin typeface="Roboto Light"/>
              <a:cs typeface="Roboto Light"/>
            </a:endParaRPr>
          </a:p>
          <a:p>
            <a:pPr algn="r"/>
            <a:r>
              <a:rPr lang="en-GB" sz="1100" dirty="0">
                <a:solidFill>
                  <a:srgbClr val="000000"/>
                </a:solidFill>
                <a:latin typeface="Roboto Light"/>
                <a:cs typeface="Roboto Light"/>
              </a:rPr>
              <a:t>[</a:t>
            </a:r>
            <a:r>
              <a:rPr lang="en-GB" sz="1000" dirty="0">
                <a:solidFill>
                  <a:srgbClr val="000000"/>
                </a:solidFill>
                <a:latin typeface="Roboto Light"/>
                <a:cs typeface="Roboto Light"/>
              </a:rPr>
              <a:t>An RF-noise spike might cause such an artefact in real life.]</a:t>
            </a:r>
          </a:p>
          <a:p>
            <a:pPr algn="ctr"/>
            <a:endParaRPr lang="en-US" sz="1100" dirty="0">
              <a:latin typeface="Roboto Medium"/>
              <a:cs typeface="Roboto Medium"/>
            </a:endParaRPr>
          </a:p>
        </p:txBody>
      </p:sp>
      <p:sp>
        <p:nvSpPr>
          <p:cNvPr id="11" name="Picture Placeholder 10"/>
          <p:cNvSpPr>
            <a:spLocks noGrp="1"/>
          </p:cNvSpPr>
          <p:nvPr>
            <p:ph type="pic" sz="quarter" idx="10"/>
          </p:nvPr>
        </p:nvSpPr>
        <p:spPr/>
      </p:sp>
      <p:sp>
        <p:nvSpPr>
          <p:cNvPr id="14" name="Picture Placeholder 13"/>
          <p:cNvSpPr>
            <a:spLocks noGrp="1"/>
          </p:cNvSpPr>
          <p:nvPr>
            <p:ph type="pic" sz="quarter" idx="10"/>
          </p:nvPr>
        </p:nvSpPr>
        <p:spPr/>
      </p:sp>
    </p:spTree>
    <p:extLst>
      <p:ext uri="{BB962C8B-B14F-4D97-AF65-F5344CB8AC3E}">
        <p14:creationId xmlns:p14="http://schemas.microsoft.com/office/powerpoint/2010/main" val="3222085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5"/>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bwMode="auto">
          <a:xfrm>
            <a:off x="4384449" y="1248794"/>
            <a:ext cx="3429000" cy="3429000"/>
          </a:xfrm>
          <a:prstGeom prst="rect">
            <a:avLst/>
          </a:prstGeom>
          <a:noFill/>
          <a:ln w="76200" cmpd="sng">
            <a:solidFill>
              <a:schemeClr val="bg1">
                <a:lumMod val="95000"/>
              </a:schemeClr>
            </a:solidFill>
            <a:miter lim="800000"/>
            <a:headEnd/>
            <a:tailEnd/>
          </a:ln>
          <a:extLst>
            <a:ext uri="{909E8E84-426E-40dd-AFC4-6F175D3DCCD1}">
              <a14:hiddenFill xmlns:a14="http://schemas.microsoft.com/office/drawing/2010/main" xmlns="">
                <a:solidFill>
                  <a:schemeClr val="accent1"/>
                </a:solidFill>
              </a14:hiddenFill>
            </a:ext>
          </a:extLst>
        </p:spPr>
      </p:pic>
      <p:sp>
        <p:nvSpPr>
          <p:cNvPr id="6" name="Rectangle 5"/>
          <p:cNvSpPr>
            <a:spLocks noChangeAspect="1"/>
          </p:cNvSpPr>
          <p:nvPr/>
        </p:nvSpPr>
        <p:spPr>
          <a:xfrm>
            <a:off x="4370949" y="1248794"/>
            <a:ext cx="3456000" cy="3456000"/>
          </a:xfrm>
          <a:custGeom>
            <a:avLst/>
            <a:gdLst/>
            <a:ahLst/>
            <a:cxnLst/>
            <a:rect l="l" t="t" r="r" b="b"/>
            <a:pathLst>
              <a:path w="3456000" h="3456000">
                <a:moveTo>
                  <a:pt x="1238249" y="1290657"/>
                </a:moveTo>
                <a:lnTo>
                  <a:pt x="1238249" y="2274907"/>
                </a:lnTo>
                <a:lnTo>
                  <a:pt x="2222499" y="2274907"/>
                </a:lnTo>
                <a:lnTo>
                  <a:pt x="2222499" y="1290657"/>
                </a:lnTo>
                <a:close/>
                <a:moveTo>
                  <a:pt x="0" y="0"/>
                </a:moveTo>
                <a:lnTo>
                  <a:pt x="3456000" y="0"/>
                </a:lnTo>
                <a:lnTo>
                  <a:pt x="3456000" y="3456000"/>
                </a:lnTo>
                <a:lnTo>
                  <a:pt x="0" y="3456000"/>
                </a:lnTo>
                <a:close/>
              </a:path>
            </a:pathLst>
          </a:cu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592917" y="5016312"/>
            <a:ext cx="6932083" cy="1015663"/>
          </a:xfrm>
          <a:prstGeom prst="rect">
            <a:avLst/>
          </a:prstGeom>
        </p:spPr>
        <p:txBody>
          <a:bodyPr wrap="square">
            <a:spAutoFit/>
          </a:bodyPr>
          <a:lstStyle/>
          <a:p>
            <a:pPr fontAlgn="base">
              <a:spcBef>
                <a:spcPct val="50000"/>
              </a:spcBef>
              <a:spcAft>
                <a:spcPct val="0"/>
              </a:spcAft>
            </a:pPr>
            <a:r>
              <a:rPr lang="en-GB" sz="1200" dirty="0">
                <a:latin typeface="Roboto Light"/>
                <a:cs typeface="Roboto Light"/>
              </a:rPr>
              <a:t>Here we have used only the </a:t>
            </a:r>
            <a:r>
              <a:rPr lang="en-GB" sz="1200" i="1" dirty="0">
                <a:latin typeface="Roboto Light"/>
                <a:cs typeface="Roboto Light"/>
              </a:rPr>
              <a:t>low</a:t>
            </a:r>
            <a:r>
              <a:rPr lang="en-GB" sz="1200" dirty="0">
                <a:latin typeface="Roboto Light"/>
                <a:cs typeface="Roboto Light"/>
              </a:rPr>
              <a:t> spatial frequencies to create the image. Remember, these data points in k-space produced only large waves on the image. </a:t>
            </a:r>
          </a:p>
          <a:p>
            <a:endParaRPr lang="en-GB" sz="1200" dirty="0">
              <a:latin typeface="Roboto Light"/>
              <a:cs typeface="Roboto Light"/>
            </a:endParaRPr>
          </a:p>
          <a:p>
            <a:r>
              <a:rPr lang="en-GB" sz="1200" dirty="0">
                <a:latin typeface="Roboto Light"/>
                <a:cs typeface="Roboto Light"/>
              </a:rPr>
              <a:t>The resultant image contains mainly contrast and little detail / edge information. This makes sense, because we need to add high frequency waves to be able to draw fine-detail.</a:t>
            </a:r>
          </a:p>
        </p:txBody>
      </p:sp>
      <p:sp>
        <p:nvSpPr>
          <p:cNvPr id="17" name="TextBox 16"/>
          <p:cNvSpPr txBox="1"/>
          <p:nvPr/>
        </p:nvSpPr>
        <p:spPr>
          <a:xfrm>
            <a:off x="3640995" y="455069"/>
            <a:ext cx="4878259" cy="584776"/>
          </a:xfrm>
          <a:prstGeom prst="rect">
            <a:avLst/>
          </a:prstGeom>
          <a:noFill/>
        </p:spPr>
        <p:txBody>
          <a:bodyPr wrap="none" rtlCol="0">
            <a:spAutoFit/>
          </a:bodyPr>
          <a:lstStyle/>
          <a:p>
            <a:r>
              <a:rPr lang="en-US" sz="3200" dirty="0">
                <a:solidFill>
                  <a:srgbClr val="000000"/>
                </a:solidFill>
                <a:latin typeface="Nexa Bold" charset="0"/>
                <a:ea typeface="Nexa Bold" charset="0"/>
                <a:cs typeface="Nexa Bold" charset="0"/>
              </a:rPr>
              <a:t>THIS GIVES </a:t>
            </a:r>
            <a:r>
              <a:rPr lang="en-US" sz="3200" dirty="0">
                <a:solidFill>
                  <a:srgbClr val="FF9F1B"/>
                </a:solidFill>
                <a:latin typeface="Nexa Bold" charset="0"/>
                <a:ea typeface="Nexa Bold" charset="0"/>
                <a:cs typeface="Nexa Bold" charset="0"/>
              </a:rPr>
              <a:t>CONTRAST</a:t>
            </a:r>
            <a:endParaRPr lang="en-US" sz="3200" dirty="0">
              <a:solidFill>
                <a:schemeClr val="tx1">
                  <a:lumMod val="75000"/>
                  <a:lumOff val="25000"/>
                </a:schemeClr>
              </a:solidFill>
              <a:latin typeface="Nexa Bold" charset="0"/>
              <a:ea typeface="Nexa Bold" charset="0"/>
              <a:cs typeface="Nexa Bold" charset="0"/>
            </a:endParaRPr>
          </a:p>
        </p:txBody>
      </p:sp>
      <p:grpSp>
        <p:nvGrpSpPr>
          <p:cNvPr id="32" name="Group 31"/>
          <p:cNvGrpSpPr/>
          <p:nvPr/>
        </p:nvGrpSpPr>
        <p:grpSpPr>
          <a:xfrm>
            <a:off x="8763000" y="6296168"/>
            <a:ext cx="2983766" cy="252000"/>
            <a:chOff x="9026652" y="6296168"/>
            <a:chExt cx="2983766" cy="252000"/>
          </a:xfrm>
        </p:grpSpPr>
        <p:sp>
          <p:nvSpPr>
            <p:cNvPr id="33" name="TextBox 32"/>
            <p:cNvSpPr txBox="1"/>
            <p:nvPr/>
          </p:nvSpPr>
          <p:spPr>
            <a:xfrm>
              <a:off x="9026652" y="6301947"/>
              <a:ext cx="2139365" cy="246221"/>
            </a:xfrm>
            <a:prstGeom prst="rect">
              <a:avLst/>
            </a:prstGeom>
            <a:noFill/>
          </p:spPr>
          <p:txBody>
            <a:bodyPr wrap="none" rtlCol="0">
              <a:spAutoFit/>
            </a:bodyPr>
            <a:lstStyle/>
            <a:p>
              <a:pPr algn="r"/>
              <a:r>
                <a:rPr lang="en-US" sz="1000" dirty="0">
                  <a:solidFill>
                    <a:schemeClr val="bg1"/>
                  </a:solidFill>
                  <a:latin typeface="Roboto Medium" charset="0"/>
                  <a:ea typeface="Roboto Medium" charset="0"/>
                  <a:cs typeface="Roboto Medium" charset="0"/>
                  <a:hlinkClick r:id="rId3"/>
                </a:rPr>
                <a:t>Modified from DHiggins ReviseMRI</a:t>
              </a:r>
              <a:endParaRPr lang="en-US" sz="1000" dirty="0">
                <a:solidFill>
                  <a:schemeClr val="bg1"/>
                </a:solidFill>
                <a:latin typeface="Roboto Light"/>
                <a:ea typeface="Roboto Light"/>
                <a:cs typeface="Roboto Light"/>
              </a:endParaRPr>
            </a:p>
          </p:txBody>
        </p:sp>
        <p:grpSp>
          <p:nvGrpSpPr>
            <p:cNvPr id="34" name="Group 33"/>
            <p:cNvGrpSpPr/>
            <p:nvPr/>
          </p:nvGrpSpPr>
          <p:grpSpPr>
            <a:xfrm>
              <a:off x="11184463" y="6296168"/>
              <a:ext cx="825955" cy="252000"/>
              <a:chOff x="11184463" y="6296168"/>
              <a:chExt cx="825955" cy="252000"/>
            </a:xfrm>
          </p:grpSpPr>
          <p:pic>
            <p:nvPicPr>
              <p:cNvPr id="35" name="Picture 34">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71440" y="6296168"/>
                <a:ext cx="252000" cy="252000"/>
              </a:xfrm>
              <a:prstGeom prst="rect">
                <a:avLst/>
              </a:prstGeom>
            </p:spPr>
          </p:pic>
          <p:pic>
            <p:nvPicPr>
              <p:cNvPr id="36" name="Picture 35">
                <a:hlinkClick r:id="rId4"/>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84463" y="6296168"/>
                <a:ext cx="252000" cy="252000"/>
              </a:xfrm>
              <a:prstGeom prst="rect">
                <a:avLst/>
              </a:prstGeom>
            </p:spPr>
          </p:pic>
          <p:pic>
            <p:nvPicPr>
              <p:cNvPr id="37" name="Picture 36" descr="nc.large.png">
                <a:hlinkClick r:id="rId4"/>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58418" y="6296168"/>
                <a:ext cx="252000" cy="252000"/>
              </a:xfrm>
              <a:prstGeom prst="rect">
                <a:avLst/>
              </a:prstGeom>
            </p:spPr>
          </p:pic>
        </p:grpSp>
      </p:grpSp>
      <p:pic>
        <p:nvPicPr>
          <p:cNvPr id="19" name="Picture 25"/>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bwMode="auto">
          <a:xfrm>
            <a:off x="889032" y="1248794"/>
            <a:ext cx="3429000" cy="3429000"/>
          </a:xfrm>
          <a:prstGeom prst="rect">
            <a:avLst/>
          </a:prstGeom>
          <a:noFill/>
          <a:ln w="76200" cmpd="sng">
            <a:solidFill>
              <a:schemeClr val="bg1">
                <a:lumMod val="95000"/>
              </a:schemeClr>
            </a:solidFill>
            <a:miter lim="800000"/>
            <a:headEnd/>
            <a:tailEnd/>
          </a:ln>
          <a:extLst>
            <a:ext uri="{909E8E84-426E-40dd-AFC4-6F175D3DCCD1}">
              <a14:hiddenFill xmlns:a14="http://schemas.microsoft.com/office/drawing/2010/main" xmlns="">
                <a:solidFill>
                  <a:schemeClr val="accent1"/>
                </a:solidFill>
              </a14:hiddenFill>
            </a:ext>
          </a:extLst>
        </p:spPr>
      </p:pic>
      <p:pic>
        <p:nvPicPr>
          <p:cNvPr id="28" name="Picture 4" descr="kneek_hpf"/>
          <p:cNvPicPr>
            <a:picLocks noGrp="1" noChangeAspect="1" noChangeArrowheads="1"/>
          </p:cNvPicPr>
          <p:nvPr>
            <p:ph type="pic" sz="quarter" idx="12"/>
          </p:nvPr>
        </p:nvPicPr>
        <p:blipFill>
          <a:blip r:embed="rId8">
            <a:extLst>
              <a:ext uri="{28A0092B-C50C-407E-A947-70E740481C1C}">
                <a14:useLocalDpi xmlns:a14="http://schemas.microsoft.com/office/drawing/2010/main" val="0"/>
              </a:ext>
            </a:extLst>
          </a:blip>
          <a:srcRect l="195" r="195"/>
          <a:stretch>
            <a:fillRect/>
          </a:stretch>
        </p:blipFill>
        <p:spPr bwMode="auto">
          <a:xfrm>
            <a:off x="7813449" y="1248794"/>
            <a:ext cx="3429000" cy="3429000"/>
          </a:xfrm>
          <a:prstGeom prst="rect">
            <a:avLst/>
          </a:prstGeom>
          <a:noFill/>
          <a:ln w="76200" cmpd="sng">
            <a:solidFill>
              <a:schemeClr val="bg1">
                <a:lumMod val="95000"/>
              </a:schemeClr>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82026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48348" y="-1847653"/>
            <a:ext cx="3695307" cy="3695307"/>
          </a:xfrm>
          <a:prstGeom prst="rect">
            <a:avLst/>
          </a:prstGeom>
          <a:noFill/>
          <a:ln w="1016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195755" y="331440"/>
            <a:ext cx="1800493" cy="707886"/>
          </a:xfrm>
          <a:prstGeom prst="rect">
            <a:avLst/>
          </a:prstGeom>
          <a:noFill/>
        </p:spPr>
        <p:txBody>
          <a:bodyPr wrap="none" rtlCol="0">
            <a:spAutoFit/>
          </a:bodyPr>
          <a:lstStyle/>
          <a:p>
            <a:pPr algn="ctr"/>
            <a:r>
              <a:rPr lang="en-US" sz="2000" dirty="0">
                <a:solidFill>
                  <a:schemeClr val="bg1"/>
                </a:solidFill>
                <a:latin typeface="Nexa Bold" charset="0"/>
                <a:ea typeface="Nexa Bold" charset="0"/>
                <a:cs typeface="Nexa Bold" charset="0"/>
              </a:rPr>
              <a:t>WEEK 1</a:t>
            </a:r>
          </a:p>
          <a:p>
            <a:pPr algn="ctr"/>
            <a:r>
              <a:rPr lang="en-US" sz="2000" dirty="0">
                <a:solidFill>
                  <a:schemeClr val="bg1"/>
                </a:solidFill>
                <a:latin typeface="Nexa Bold" charset="0"/>
                <a:ea typeface="Nexa Bold" charset="0"/>
                <a:cs typeface="Nexa Bold" charset="0"/>
              </a:rPr>
              <a:t>MR PHYSICS</a:t>
            </a:r>
          </a:p>
        </p:txBody>
      </p:sp>
      <p:cxnSp>
        <p:nvCxnSpPr>
          <p:cNvPr id="16" name="Straight Connector 15"/>
          <p:cNvCxnSpPr/>
          <p:nvPr/>
        </p:nvCxnSpPr>
        <p:spPr>
          <a:xfrm>
            <a:off x="5813728" y="123048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69577" y="3888672"/>
            <a:ext cx="7652863" cy="707886"/>
          </a:xfrm>
          <a:prstGeom prst="rect">
            <a:avLst/>
          </a:prstGeom>
          <a:noFill/>
        </p:spPr>
        <p:txBody>
          <a:bodyPr wrap="none" rtlCol="0">
            <a:spAutoFit/>
          </a:bodyPr>
          <a:lstStyle/>
          <a:p>
            <a:pPr algn="ctr"/>
            <a:r>
              <a:rPr lang="en-US" sz="4000" spc="600" dirty="0">
                <a:solidFill>
                  <a:schemeClr val="bg1"/>
                </a:solidFill>
                <a:latin typeface="Nexa Bold" charset="0"/>
                <a:ea typeface="Nexa Bold" charset="0"/>
                <a:cs typeface="Nexa Bold" charset="0"/>
              </a:rPr>
              <a:t>M is for MAGNETIC (B</a:t>
            </a:r>
            <a:r>
              <a:rPr lang="en-US" sz="4000" spc="600" baseline="-25000" dirty="0">
                <a:solidFill>
                  <a:schemeClr val="bg1"/>
                </a:solidFill>
                <a:latin typeface="Nexa Bold" charset="0"/>
                <a:ea typeface="Nexa Bold" charset="0"/>
                <a:cs typeface="Nexa Bold" charset="0"/>
              </a:rPr>
              <a:t>0</a:t>
            </a:r>
            <a:r>
              <a:rPr lang="en-US" sz="4000" spc="600" dirty="0">
                <a:solidFill>
                  <a:schemeClr val="bg1"/>
                </a:solidFill>
                <a:latin typeface="Nexa Bold" charset="0"/>
                <a:ea typeface="Nexa Bold" charset="0"/>
                <a:cs typeface="Nexa Bold" charset="0"/>
              </a:rPr>
              <a:t>)</a:t>
            </a:r>
          </a:p>
        </p:txBody>
      </p:sp>
      <p:sp>
        <p:nvSpPr>
          <p:cNvPr id="18" name="TextBox 17"/>
          <p:cNvSpPr txBox="1"/>
          <p:nvPr/>
        </p:nvSpPr>
        <p:spPr>
          <a:xfrm>
            <a:off x="5147195" y="3698761"/>
            <a:ext cx="1897612" cy="276999"/>
          </a:xfrm>
          <a:prstGeom prst="rect">
            <a:avLst/>
          </a:prstGeom>
          <a:noFill/>
        </p:spPr>
        <p:txBody>
          <a:bodyPr wrap="none" rtlCol="0">
            <a:spAutoFit/>
          </a:bodyPr>
          <a:lstStyle/>
          <a:p>
            <a:pPr algn="ctr"/>
            <a:r>
              <a:rPr lang="en-US" sz="1200" i="1" spc="600" dirty="0">
                <a:solidFill>
                  <a:schemeClr val="bg1"/>
                </a:solidFill>
                <a:latin typeface="Roboto Light"/>
                <a:ea typeface="Roboto Light"/>
                <a:cs typeface="Roboto Light"/>
              </a:rPr>
              <a:t>MRI PHYSICS</a:t>
            </a:r>
          </a:p>
        </p:txBody>
      </p:sp>
      <p:cxnSp>
        <p:nvCxnSpPr>
          <p:cNvPr id="24" name="Straight Connector 23"/>
          <p:cNvCxnSpPr/>
          <p:nvPr/>
        </p:nvCxnSpPr>
        <p:spPr>
          <a:xfrm>
            <a:off x="788204" y="6044328"/>
            <a:ext cx="38559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100604" y="6044328"/>
            <a:ext cx="38559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900224" y="6111982"/>
            <a:ext cx="1768434" cy="261610"/>
          </a:xfrm>
          <a:prstGeom prst="rect">
            <a:avLst/>
          </a:prstGeom>
          <a:noFill/>
        </p:spPr>
        <p:txBody>
          <a:bodyPr wrap="none" rtlCol="0">
            <a:spAutoFit/>
          </a:bodyPr>
          <a:lstStyle/>
          <a:p>
            <a:pPr algn="r"/>
            <a:r>
              <a:rPr lang="en-US" sz="1100" i="1" spc="600" dirty="0">
                <a:solidFill>
                  <a:schemeClr val="bg1"/>
                </a:solidFill>
                <a:latin typeface="Roboto Light" charset="0"/>
                <a:ea typeface="Roboto Light" charset="0"/>
                <a:cs typeface="Roboto Light" charset="0"/>
              </a:rPr>
              <a:t>May 7, 2019</a:t>
            </a:r>
          </a:p>
        </p:txBody>
      </p:sp>
      <p:sp>
        <p:nvSpPr>
          <p:cNvPr id="12" name="TextBox 11"/>
          <p:cNvSpPr txBox="1"/>
          <p:nvPr/>
        </p:nvSpPr>
        <p:spPr>
          <a:xfrm>
            <a:off x="677333" y="6111982"/>
            <a:ext cx="1918151" cy="430887"/>
          </a:xfrm>
          <a:prstGeom prst="rect">
            <a:avLst/>
          </a:prstGeom>
          <a:noFill/>
        </p:spPr>
        <p:txBody>
          <a:bodyPr wrap="none" rtlCol="0">
            <a:spAutoFit/>
          </a:bodyPr>
          <a:lstStyle/>
          <a:p>
            <a:r>
              <a:rPr lang="en-US" sz="1100" i="1" spc="600" dirty="0">
                <a:solidFill>
                  <a:schemeClr val="bg1"/>
                </a:solidFill>
                <a:latin typeface="Roboto Light" charset="0"/>
                <a:ea typeface="Roboto Light" charset="0"/>
                <a:cs typeface="Roboto Light" charset="0"/>
              </a:rPr>
              <a:t>Lynne J. Williams, Ph.D.</a:t>
            </a:r>
          </a:p>
          <a:p>
            <a:r>
              <a:rPr lang="en-US" sz="1100" i="1" spc="600" dirty="0">
                <a:solidFill>
                  <a:schemeClr val="bg1"/>
                </a:solidFill>
                <a:latin typeface="Roboto Light" charset="0"/>
                <a:ea typeface="Roboto Light" charset="0"/>
                <a:cs typeface="Roboto Light" charset="0"/>
              </a:rPr>
              <a:t>BCCH MRI Research Facility</a:t>
            </a:r>
          </a:p>
        </p:txBody>
      </p:sp>
    </p:spTree>
    <p:extLst>
      <p:ext uri="{BB962C8B-B14F-4D97-AF65-F5344CB8AC3E}">
        <p14:creationId xmlns:p14="http://schemas.microsoft.com/office/powerpoint/2010/main" val="242984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9" descr="kneek_spike3"/>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97" r="97"/>
          <a:stretch>
            <a:fillRect/>
          </a:stretch>
        </p:blipFill>
        <p:spPr bwMode="auto">
          <a:xfrm>
            <a:off x="5334000" y="1037968"/>
            <a:ext cx="6858000" cy="3429000"/>
          </a:xfrm>
          <a:prstGeom prst="rect">
            <a:avLst/>
          </a:prstGeom>
          <a:noFill/>
          <a:ln w="76200" cmpd="sng">
            <a:solidFill>
              <a:schemeClr val="bg1">
                <a:lumMod val="95000"/>
              </a:schemeClr>
            </a:solidFill>
          </a:ln>
          <a:extLst>
            <a:ext uri="{909E8E84-426E-40dd-AFC4-6F175D3DCCD1}">
              <a14:hiddenFill xmlns:a14="http://schemas.microsoft.com/office/drawing/2010/main" xmlns="">
                <a:solidFill>
                  <a:srgbClr val="FFFFFF"/>
                </a:solidFill>
              </a14:hiddenFill>
            </a:ext>
          </a:extLst>
        </p:spPr>
      </p:pic>
      <p:sp>
        <p:nvSpPr>
          <p:cNvPr id="18" name="Rectangle 17"/>
          <p:cNvSpPr/>
          <p:nvPr/>
        </p:nvSpPr>
        <p:spPr>
          <a:xfrm>
            <a:off x="3353895" y="1037968"/>
            <a:ext cx="1113073" cy="1637969"/>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37968" y="2934081"/>
            <a:ext cx="2665357" cy="646331"/>
          </a:xfrm>
          <a:prstGeom prst="rect">
            <a:avLst/>
          </a:prstGeom>
        </p:spPr>
        <p:txBody>
          <a:bodyPr wrap="square">
            <a:spAutoFit/>
          </a:bodyPr>
          <a:lstStyle/>
          <a:p>
            <a:pPr fontAlgn="base">
              <a:spcBef>
                <a:spcPct val="50000"/>
              </a:spcBef>
              <a:spcAft>
                <a:spcPct val="0"/>
              </a:spcAft>
            </a:pPr>
            <a:r>
              <a:rPr lang="en-GB" sz="1200" dirty="0">
                <a:latin typeface="Roboto Light"/>
                <a:cs typeface="Roboto Light"/>
              </a:rPr>
              <a:t>Increasing the amplitude/brightness at a single point in k-space can cause major changes to the image. </a:t>
            </a:r>
            <a:endParaRPr lang="en-GB" sz="1050" dirty="0">
              <a:latin typeface="Roboto Light"/>
              <a:cs typeface="Roboto Light"/>
            </a:endParaRPr>
          </a:p>
        </p:txBody>
      </p:sp>
      <p:sp>
        <p:nvSpPr>
          <p:cNvPr id="17" name="TextBox 16"/>
          <p:cNvSpPr txBox="1"/>
          <p:nvPr/>
        </p:nvSpPr>
        <p:spPr>
          <a:xfrm>
            <a:off x="1037968" y="1574290"/>
            <a:ext cx="3242324" cy="1077218"/>
          </a:xfrm>
          <a:prstGeom prst="rect">
            <a:avLst/>
          </a:prstGeom>
          <a:noFill/>
        </p:spPr>
        <p:txBody>
          <a:bodyPr wrap="none" rtlCol="0">
            <a:spAutoFit/>
          </a:bodyPr>
          <a:lstStyle/>
          <a:p>
            <a:r>
              <a:rPr lang="en-US" sz="3200" dirty="0">
                <a:solidFill>
                  <a:srgbClr val="FF9F1B"/>
                </a:solidFill>
                <a:latin typeface="Nexa Bold" charset="0"/>
                <a:ea typeface="Nexa Bold" charset="0"/>
                <a:cs typeface="Nexa Bold" charset="0"/>
              </a:rPr>
              <a:t>THE EDGES</a:t>
            </a:r>
          </a:p>
          <a:p>
            <a:r>
              <a:rPr lang="en-US" sz="3200" dirty="0">
                <a:solidFill>
                  <a:schemeClr val="tx1">
                    <a:lumMod val="75000"/>
                    <a:lumOff val="25000"/>
                  </a:schemeClr>
                </a:solidFill>
                <a:latin typeface="Nexa Bold" charset="0"/>
                <a:ea typeface="Nexa Bold" charset="0"/>
                <a:cs typeface="Nexa Bold" charset="0"/>
              </a:rPr>
              <a:t>     OF K-SPACE</a:t>
            </a:r>
          </a:p>
        </p:txBody>
      </p:sp>
      <p:grpSp>
        <p:nvGrpSpPr>
          <p:cNvPr id="32" name="Group 31"/>
          <p:cNvGrpSpPr/>
          <p:nvPr/>
        </p:nvGrpSpPr>
        <p:grpSpPr>
          <a:xfrm>
            <a:off x="8851270" y="6296168"/>
            <a:ext cx="2983766" cy="252000"/>
            <a:chOff x="9026652" y="6296168"/>
            <a:chExt cx="2983766" cy="252000"/>
          </a:xfrm>
        </p:grpSpPr>
        <p:sp>
          <p:nvSpPr>
            <p:cNvPr id="33" name="TextBox 32"/>
            <p:cNvSpPr txBox="1"/>
            <p:nvPr/>
          </p:nvSpPr>
          <p:spPr>
            <a:xfrm>
              <a:off x="9026652" y="6301947"/>
              <a:ext cx="2139365" cy="246221"/>
            </a:xfrm>
            <a:prstGeom prst="rect">
              <a:avLst/>
            </a:prstGeom>
            <a:noFill/>
          </p:spPr>
          <p:txBody>
            <a:bodyPr wrap="none" rtlCol="0">
              <a:spAutoFit/>
            </a:bodyPr>
            <a:lstStyle/>
            <a:p>
              <a:pPr algn="r"/>
              <a:r>
                <a:rPr lang="en-US" sz="1000" dirty="0">
                  <a:solidFill>
                    <a:schemeClr val="bg1"/>
                  </a:solidFill>
                  <a:latin typeface="Roboto Medium" charset="0"/>
                  <a:ea typeface="Roboto Medium" charset="0"/>
                  <a:cs typeface="Roboto Medium" charset="0"/>
                  <a:hlinkClick r:id="rId3"/>
                </a:rPr>
                <a:t>Modified from DHiggins ReviseMRI</a:t>
              </a:r>
              <a:endParaRPr lang="en-US" sz="1000" dirty="0">
                <a:solidFill>
                  <a:schemeClr val="bg1"/>
                </a:solidFill>
                <a:latin typeface="Roboto Light"/>
                <a:ea typeface="Roboto Light"/>
                <a:cs typeface="Roboto Light"/>
              </a:endParaRPr>
            </a:p>
          </p:txBody>
        </p:sp>
        <p:grpSp>
          <p:nvGrpSpPr>
            <p:cNvPr id="34" name="Group 33"/>
            <p:cNvGrpSpPr/>
            <p:nvPr/>
          </p:nvGrpSpPr>
          <p:grpSpPr>
            <a:xfrm>
              <a:off x="11184463" y="6296168"/>
              <a:ext cx="825955" cy="252000"/>
              <a:chOff x="11184463" y="6296168"/>
              <a:chExt cx="825955" cy="252000"/>
            </a:xfrm>
          </p:grpSpPr>
          <p:pic>
            <p:nvPicPr>
              <p:cNvPr id="35" name="Picture 34">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71440" y="6296168"/>
                <a:ext cx="252000" cy="252000"/>
              </a:xfrm>
              <a:prstGeom prst="rect">
                <a:avLst/>
              </a:prstGeom>
            </p:spPr>
          </p:pic>
          <p:pic>
            <p:nvPicPr>
              <p:cNvPr id="36" name="Picture 35">
                <a:hlinkClick r:id="rId4"/>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84463" y="6296168"/>
                <a:ext cx="252000" cy="252000"/>
              </a:xfrm>
              <a:prstGeom prst="rect">
                <a:avLst/>
              </a:prstGeom>
            </p:spPr>
          </p:pic>
          <p:pic>
            <p:nvPicPr>
              <p:cNvPr id="37" name="Picture 36" descr="nc.large.png">
                <a:hlinkClick r:id="rId4"/>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58418" y="6296168"/>
                <a:ext cx="252000" cy="252000"/>
              </a:xfrm>
              <a:prstGeom prst="rect">
                <a:avLst/>
              </a:prstGeom>
            </p:spPr>
          </p:pic>
        </p:grpSp>
      </p:grpSp>
      <p:sp>
        <p:nvSpPr>
          <p:cNvPr id="24" name="Down Arrow 23"/>
          <p:cNvSpPr/>
          <p:nvPr/>
        </p:nvSpPr>
        <p:spPr>
          <a:xfrm rot="1471121">
            <a:off x="6291700" y="1509131"/>
            <a:ext cx="228928" cy="367888"/>
          </a:xfrm>
          <a:prstGeom prst="downArrow">
            <a:avLst/>
          </a:prstGeom>
          <a:solidFill>
            <a:srgbClr val="FF9F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334000" y="4619275"/>
            <a:ext cx="3429001" cy="769441"/>
          </a:xfrm>
          <a:prstGeom prst="rect">
            <a:avLst/>
          </a:prstGeom>
          <a:noFill/>
        </p:spPr>
        <p:txBody>
          <a:bodyPr wrap="square" rtlCol="0">
            <a:spAutoFit/>
          </a:bodyPr>
          <a:lstStyle/>
          <a:p>
            <a:pPr algn="r"/>
            <a:r>
              <a:rPr lang="en-US" sz="1100" dirty="0">
                <a:solidFill>
                  <a:srgbClr val="FF9F1B"/>
                </a:solidFill>
                <a:latin typeface="Roboto Medium"/>
                <a:cs typeface="Roboto Medium"/>
              </a:rPr>
              <a:t>If you move farther out, the spatial frequency increases so that you get narrower stripes in the image</a:t>
            </a:r>
          </a:p>
          <a:p>
            <a:pPr algn="ctr"/>
            <a:endParaRPr lang="en-US" sz="1100" dirty="0">
              <a:latin typeface="Roboto Medium"/>
              <a:cs typeface="Roboto Medium"/>
            </a:endParaRPr>
          </a:p>
        </p:txBody>
      </p:sp>
    </p:spTree>
    <p:extLst>
      <p:ext uri="{BB962C8B-B14F-4D97-AF65-F5344CB8AC3E}">
        <p14:creationId xmlns:p14="http://schemas.microsoft.com/office/powerpoint/2010/main" val="3443006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5"/>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bwMode="auto">
          <a:xfrm>
            <a:off x="4384449" y="1248794"/>
            <a:ext cx="3429000" cy="3429000"/>
          </a:xfrm>
          <a:prstGeom prst="rect">
            <a:avLst/>
          </a:prstGeom>
          <a:noFill/>
          <a:ln w="76200" cmpd="sng">
            <a:solidFill>
              <a:schemeClr val="bg1">
                <a:lumMod val="95000"/>
              </a:schemeClr>
            </a:solidFill>
            <a:miter lim="800000"/>
            <a:headEnd/>
            <a:tailEnd/>
          </a:ln>
          <a:extLst>
            <a:ext uri="{909E8E84-426E-40dd-AFC4-6F175D3DCCD1}">
              <a14:hiddenFill xmlns:a14="http://schemas.microsoft.com/office/drawing/2010/main" xmlns="">
                <a:solidFill>
                  <a:schemeClr val="accent1"/>
                </a:solidFill>
              </a14:hiddenFill>
            </a:ext>
          </a:extLst>
        </p:spPr>
      </p:pic>
      <p:sp>
        <p:nvSpPr>
          <p:cNvPr id="16" name="Rectangle 15"/>
          <p:cNvSpPr/>
          <p:nvPr/>
        </p:nvSpPr>
        <p:spPr>
          <a:xfrm>
            <a:off x="2592917" y="5016312"/>
            <a:ext cx="6932083" cy="1200329"/>
          </a:xfrm>
          <a:prstGeom prst="rect">
            <a:avLst/>
          </a:prstGeom>
        </p:spPr>
        <p:txBody>
          <a:bodyPr wrap="square">
            <a:spAutoFit/>
          </a:bodyPr>
          <a:lstStyle/>
          <a:p>
            <a:pPr fontAlgn="base">
              <a:spcBef>
                <a:spcPct val="50000"/>
              </a:spcBef>
              <a:spcAft>
                <a:spcPct val="0"/>
              </a:spcAft>
            </a:pPr>
            <a:r>
              <a:rPr lang="en-GB" sz="1200" dirty="0">
                <a:latin typeface="Roboto Light"/>
                <a:cs typeface="Roboto Light"/>
              </a:rPr>
              <a:t>Here we are using only higher spatial frequencies (towards the edges) and the lower spatial frequencies have been omitted. </a:t>
            </a:r>
          </a:p>
          <a:p>
            <a:endParaRPr lang="en-GB" sz="1200" dirty="0">
              <a:solidFill>
                <a:schemeClr val="tx1">
                  <a:lumMod val="75000"/>
                  <a:lumOff val="25000"/>
                </a:schemeClr>
              </a:solidFill>
              <a:latin typeface="Roboto Light"/>
              <a:ea typeface="Roboto Light"/>
              <a:cs typeface="Roboto Light"/>
            </a:endParaRPr>
          </a:p>
          <a:p>
            <a:r>
              <a:rPr lang="en-GB" sz="1200" dirty="0">
                <a:latin typeface="Roboto Light"/>
                <a:cs typeface="Roboto Light"/>
              </a:rPr>
              <a:t>Large areas of bright and dark (i.e. contrast information) cannot now be drawn on the image because this cannot be done without large bright/dark waves: low spatial frequencies. The image has only the edges and detail information..</a:t>
            </a:r>
          </a:p>
        </p:txBody>
      </p:sp>
      <p:sp>
        <p:nvSpPr>
          <p:cNvPr id="17" name="TextBox 16"/>
          <p:cNvSpPr txBox="1"/>
          <p:nvPr/>
        </p:nvSpPr>
        <p:spPr>
          <a:xfrm>
            <a:off x="2964811" y="465638"/>
            <a:ext cx="6230628" cy="584776"/>
          </a:xfrm>
          <a:prstGeom prst="rect">
            <a:avLst/>
          </a:prstGeom>
          <a:noFill/>
        </p:spPr>
        <p:txBody>
          <a:bodyPr wrap="none" rtlCol="0">
            <a:spAutoFit/>
          </a:bodyPr>
          <a:lstStyle/>
          <a:p>
            <a:r>
              <a:rPr lang="en-US" sz="3200" dirty="0">
                <a:solidFill>
                  <a:srgbClr val="000000"/>
                </a:solidFill>
                <a:latin typeface="Nexa Bold" charset="0"/>
                <a:ea typeface="Nexa Bold" charset="0"/>
                <a:cs typeface="Nexa Bold" charset="0"/>
              </a:rPr>
              <a:t>THIS GIVES</a:t>
            </a:r>
            <a:r>
              <a:rPr lang="en-US" sz="3200" dirty="0">
                <a:solidFill>
                  <a:srgbClr val="FF9F1B"/>
                </a:solidFill>
                <a:latin typeface="Nexa Bold" charset="0"/>
                <a:ea typeface="Nexa Bold" charset="0"/>
                <a:cs typeface="Nexa Bold" charset="0"/>
              </a:rPr>
              <a:t> DETAILS </a:t>
            </a:r>
            <a:r>
              <a:rPr lang="en-US" sz="3200" dirty="0">
                <a:solidFill>
                  <a:srgbClr val="000000"/>
                </a:solidFill>
                <a:latin typeface="Nexa Bold" charset="0"/>
                <a:ea typeface="Nexa Bold" charset="0"/>
                <a:cs typeface="Nexa Bold" charset="0"/>
              </a:rPr>
              <a:t>&amp;</a:t>
            </a:r>
            <a:r>
              <a:rPr lang="en-US" sz="3200" dirty="0">
                <a:solidFill>
                  <a:srgbClr val="FF9F1B"/>
                </a:solidFill>
                <a:latin typeface="Nexa Bold" charset="0"/>
                <a:ea typeface="Nexa Bold" charset="0"/>
                <a:cs typeface="Nexa Bold" charset="0"/>
              </a:rPr>
              <a:t> EDGES</a:t>
            </a:r>
            <a:endParaRPr lang="en-US" sz="3200" dirty="0">
              <a:solidFill>
                <a:schemeClr val="tx1">
                  <a:lumMod val="75000"/>
                  <a:lumOff val="25000"/>
                </a:schemeClr>
              </a:solidFill>
              <a:latin typeface="Nexa Bold" charset="0"/>
              <a:ea typeface="Nexa Bold" charset="0"/>
              <a:cs typeface="Nexa Bold" charset="0"/>
            </a:endParaRPr>
          </a:p>
        </p:txBody>
      </p:sp>
      <p:grpSp>
        <p:nvGrpSpPr>
          <p:cNvPr id="32" name="Group 31"/>
          <p:cNvGrpSpPr/>
          <p:nvPr/>
        </p:nvGrpSpPr>
        <p:grpSpPr>
          <a:xfrm>
            <a:off x="8763000" y="6296168"/>
            <a:ext cx="2983766" cy="252000"/>
            <a:chOff x="9026652" y="6296168"/>
            <a:chExt cx="2983766" cy="252000"/>
          </a:xfrm>
        </p:grpSpPr>
        <p:sp>
          <p:nvSpPr>
            <p:cNvPr id="33" name="TextBox 32"/>
            <p:cNvSpPr txBox="1"/>
            <p:nvPr/>
          </p:nvSpPr>
          <p:spPr>
            <a:xfrm>
              <a:off x="9026652" y="6301947"/>
              <a:ext cx="2139365" cy="246221"/>
            </a:xfrm>
            <a:prstGeom prst="rect">
              <a:avLst/>
            </a:prstGeom>
            <a:noFill/>
          </p:spPr>
          <p:txBody>
            <a:bodyPr wrap="none" rtlCol="0">
              <a:spAutoFit/>
            </a:bodyPr>
            <a:lstStyle/>
            <a:p>
              <a:pPr algn="r"/>
              <a:r>
                <a:rPr lang="en-US" sz="1000" dirty="0">
                  <a:solidFill>
                    <a:schemeClr val="bg1"/>
                  </a:solidFill>
                  <a:latin typeface="Roboto Medium" charset="0"/>
                  <a:ea typeface="Roboto Medium" charset="0"/>
                  <a:cs typeface="Roboto Medium" charset="0"/>
                  <a:hlinkClick r:id="rId3"/>
                </a:rPr>
                <a:t>Modified from DHiggins ReviseMRI</a:t>
              </a:r>
              <a:endParaRPr lang="en-US" sz="1000" dirty="0">
                <a:solidFill>
                  <a:schemeClr val="bg1"/>
                </a:solidFill>
                <a:latin typeface="Roboto Light"/>
                <a:ea typeface="Roboto Light"/>
                <a:cs typeface="Roboto Light"/>
              </a:endParaRPr>
            </a:p>
          </p:txBody>
        </p:sp>
        <p:grpSp>
          <p:nvGrpSpPr>
            <p:cNvPr id="34" name="Group 33"/>
            <p:cNvGrpSpPr/>
            <p:nvPr/>
          </p:nvGrpSpPr>
          <p:grpSpPr>
            <a:xfrm>
              <a:off x="11184463" y="6296168"/>
              <a:ext cx="825955" cy="252000"/>
              <a:chOff x="11184463" y="6296168"/>
              <a:chExt cx="825955" cy="252000"/>
            </a:xfrm>
          </p:grpSpPr>
          <p:pic>
            <p:nvPicPr>
              <p:cNvPr id="35" name="Picture 34">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71440" y="6296168"/>
                <a:ext cx="252000" cy="252000"/>
              </a:xfrm>
              <a:prstGeom prst="rect">
                <a:avLst/>
              </a:prstGeom>
            </p:spPr>
          </p:pic>
          <p:pic>
            <p:nvPicPr>
              <p:cNvPr id="36" name="Picture 35">
                <a:hlinkClick r:id="rId4"/>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84463" y="6296168"/>
                <a:ext cx="252000" cy="252000"/>
              </a:xfrm>
              <a:prstGeom prst="rect">
                <a:avLst/>
              </a:prstGeom>
            </p:spPr>
          </p:pic>
          <p:pic>
            <p:nvPicPr>
              <p:cNvPr id="37" name="Picture 36" descr="nc.large.png">
                <a:hlinkClick r:id="rId4"/>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58418" y="6296168"/>
                <a:ext cx="252000" cy="252000"/>
              </a:xfrm>
              <a:prstGeom prst="rect">
                <a:avLst/>
              </a:prstGeom>
            </p:spPr>
          </p:pic>
        </p:grpSp>
      </p:grpSp>
      <p:pic>
        <p:nvPicPr>
          <p:cNvPr id="19" name="Picture 25"/>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bwMode="auto">
          <a:xfrm>
            <a:off x="889032" y="1248794"/>
            <a:ext cx="3429000" cy="3429000"/>
          </a:xfrm>
          <a:prstGeom prst="rect">
            <a:avLst/>
          </a:prstGeom>
          <a:noFill/>
          <a:ln w="76200" cmpd="sng">
            <a:solidFill>
              <a:schemeClr val="bg1">
                <a:lumMod val="95000"/>
              </a:schemeClr>
            </a:solidFill>
            <a:miter lim="800000"/>
            <a:headEnd/>
            <a:tailEnd/>
          </a:ln>
          <a:extLst>
            <a:ext uri="{909E8E84-426E-40dd-AFC4-6F175D3DCCD1}">
              <a14:hiddenFill xmlns:a14="http://schemas.microsoft.com/office/drawing/2010/main" xmlns="">
                <a:solidFill>
                  <a:schemeClr val="accent1"/>
                </a:solidFill>
              </a14:hiddenFill>
            </a:ext>
          </a:extLst>
        </p:spPr>
      </p:pic>
      <p:sp>
        <p:nvSpPr>
          <p:cNvPr id="15" name="Rectangle 14"/>
          <p:cNvSpPr/>
          <p:nvPr/>
        </p:nvSpPr>
        <p:spPr>
          <a:xfrm>
            <a:off x="5622698" y="2539451"/>
            <a:ext cx="984250" cy="984250"/>
          </a:xfrm>
          <a:custGeom>
            <a:avLst/>
            <a:gdLst/>
            <a:ahLst/>
            <a:cxnLst/>
            <a:rect l="l" t="t" r="r" b="b"/>
            <a:pathLst>
              <a:path w="984250" h="984250">
                <a:moveTo>
                  <a:pt x="0" y="0"/>
                </a:moveTo>
                <a:lnTo>
                  <a:pt x="984250" y="0"/>
                </a:lnTo>
                <a:lnTo>
                  <a:pt x="984250" y="984250"/>
                </a:lnTo>
                <a:lnTo>
                  <a:pt x="0" y="98425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5" descr="kneek_lpf"/>
          <p:cNvPicPr>
            <a:picLocks noGrp="1" noChangeAspect="1" noChangeArrowheads="1"/>
          </p:cNvPicPr>
          <p:nvPr>
            <p:ph type="pic" sz="quarter" idx="12"/>
          </p:nvPr>
        </p:nvPicPr>
        <p:blipFill>
          <a:blip r:embed="rId8">
            <a:extLst>
              <a:ext uri="{28A0092B-C50C-407E-A947-70E740481C1C}">
                <a14:useLocalDpi xmlns:a14="http://schemas.microsoft.com/office/drawing/2010/main" val="0"/>
              </a:ext>
            </a:extLst>
          </a:blip>
          <a:srcRect l="581" r="581"/>
          <a:stretch>
            <a:fillRect/>
          </a:stretch>
        </p:blipFill>
        <p:spPr bwMode="auto">
          <a:xfrm>
            <a:off x="7884584" y="1248794"/>
            <a:ext cx="3429000" cy="3429000"/>
          </a:xfrm>
          <a:prstGeom prst="rect">
            <a:avLst/>
          </a:prstGeom>
          <a:noFill/>
          <a:ln w="76200" cmpd="sng">
            <a:solidFill>
              <a:schemeClr val="bg1">
                <a:lumMod val="95000"/>
              </a:schemeClr>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30463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94658" y="794658"/>
            <a:ext cx="10602685" cy="5268685"/>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1628" y="2504728"/>
            <a:ext cx="7628754" cy="707886"/>
          </a:xfrm>
          <a:prstGeom prst="rect">
            <a:avLst/>
          </a:prstGeom>
          <a:noFill/>
        </p:spPr>
        <p:txBody>
          <a:bodyPr wrap="none" rtlCol="0">
            <a:spAutoFit/>
          </a:bodyPr>
          <a:lstStyle/>
          <a:p>
            <a:pPr algn="ctr"/>
            <a:r>
              <a:rPr lang="en-US" sz="4000" dirty="0">
                <a:solidFill>
                  <a:schemeClr val="bg1"/>
                </a:solidFill>
                <a:latin typeface="Nexa Bold" charset="0"/>
                <a:ea typeface="Nexa Bold" charset="0"/>
                <a:cs typeface="Nexa Bold" charset="0"/>
              </a:rPr>
              <a:t>HOW DOES K-SPACE WORK?</a:t>
            </a:r>
          </a:p>
        </p:txBody>
      </p:sp>
      <p:sp>
        <p:nvSpPr>
          <p:cNvPr id="8" name="TextBox 7"/>
          <p:cNvSpPr txBox="1"/>
          <p:nvPr/>
        </p:nvSpPr>
        <p:spPr>
          <a:xfrm>
            <a:off x="3260286" y="2314817"/>
            <a:ext cx="5671445" cy="276999"/>
          </a:xfrm>
          <a:prstGeom prst="rect">
            <a:avLst/>
          </a:prstGeom>
          <a:noFill/>
        </p:spPr>
        <p:txBody>
          <a:bodyPr wrap="none" rtlCol="0">
            <a:spAutoFit/>
          </a:bodyPr>
          <a:lstStyle/>
          <a:p>
            <a:pPr algn="ctr"/>
            <a:r>
              <a:rPr lang="en-US" sz="1200" spc="600" dirty="0">
                <a:solidFill>
                  <a:schemeClr val="bg1"/>
                </a:solidFill>
                <a:latin typeface="Roboto Light"/>
                <a:ea typeface="Roboto Light"/>
                <a:cs typeface="Roboto Light"/>
              </a:rPr>
              <a:t>THE MAGIC OF THE FOURIER TRANSFORM</a:t>
            </a:r>
          </a:p>
        </p:txBody>
      </p:sp>
      <p:cxnSp>
        <p:nvCxnSpPr>
          <p:cNvPr id="10" name="Straight Connector 9"/>
          <p:cNvCxnSpPr/>
          <p:nvPr/>
        </p:nvCxnSpPr>
        <p:spPr>
          <a:xfrm>
            <a:off x="5504573" y="3382468"/>
            <a:ext cx="11828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1" name="Triangle 10"/>
          <p:cNvSpPr/>
          <p:nvPr/>
        </p:nvSpPr>
        <p:spPr>
          <a:xfrm rot="10800000">
            <a:off x="5657693" y="794658"/>
            <a:ext cx="876615" cy="291995"/>
          </a:xfrm>
          <a:prstGeom prst="triangle">
            <a:avLst/>
          </a:prstGeom>
          <a:solidFill>
            <a:srgbClr val="FF9F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8015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Freeform 4"/>
          <p:cNvSpPr>
            <a:spLocks/>
          </p:cNvSpPr>
          <p:nvPr/>
        </p:nvSpPr>
        <p:spPr bwMode="auto">
          <a:xfrm>
            <a:off x="6411384" y="1296989"/>
            <a:ext cx="5452533" cy="4694237"/>
          </a:xfrm>
          <a:custGeom>
            <a:avLst/>
            <a:gdLst>
              <a:gd name="T0" fmla="*/ 0 w 2576"/>
              <a:gd name="T1" fmla="*/ 1157 h 2957"/>
              <a:gd name="T2" fmla="*/ 28 w 2576"/>
              <a:gd name="T3" fmla="*/ 1109 h 2957"/>
              <a:gd name="T4" fmla="*/ 68 w 2576"/>
              <a:gd name="T5" fmla="*/ 725 h 2957"/>
              <a:gd name="T6" fmla="*/ 148 w 2576"/>
              <a:gd name="T7" fmla="*/ 1477 h 2957"/>
              <a:gd name="T8" fmla="*/ 196 w 2576"/>
              <a:gd name="T9" fmla="*/ 1077 h 2957"/>
              <a:gd name="T10" fmla="*/ 276 w 2576"/>
              <a:gd name="T11" fmla="*/ 1657 h 2957"/>
              <a:gd name="T12" fmla="*/ 360 w 2576"/>
              <a:gd name="T13" fmla="*/ 677 h 2957"/>
              <a:gd name="T14" fmla="*/ 408 w 2576"/>
              <a:gd name="T15" fmla="*/ 1737 h 2957"/>
              <a:gd name="T16" fmla="*/ 500 w 2576"/>
              <a:gd name="T17" fmla="*/ 1169 h 2957"/>
              <a:gd name="T18" fmla="*/ 560 w 2576"/>
              <a:gd name="T19" fmla="*/ 1605 h 2957"/>
              <a:gd name="T20" fmla="*/ 648 w 2576"/>
              <a:gd name="T21" fmla="*/ 97 h 2957"/>
              <a:gd name="T22" fmla="*/ 728 w 2576"/>
              <a:gd name="T23" fmla="*/ 1025 h 2957"/>
              <a:gd name="T24" fmla="*/ 760 w 2576"/>
              <a:gd name="T25" fmla="*/ 977 h 2957"/>
              <a:gd name="T26" fmla="*/ 856 w 2576"/>
              <a:gd name="T27" fmla="*/ 2037 h 2957"/>
              <a:gd name="T28" fmla="*/ 940 w 2576"/>
              <a:gd name="T29" fmla="*/ 1177 h 2957"/>
              <a:gd name="T30" fmla="*/ 976 w 2576"/>
              <a:gd name="T31" fmla="*/ 1185 h 2957"/>
              <a:gd name="T32" fmla="*/ 1068 w 2576"/>
              <a:gd name="T33" fmla="*/ 977 h 2957"/>
              <a:gd name="T34" fmla="*/ 1128 w 2576"/>
              <a:gd name="T35" fmla="*/ 1125 h 2957"/>
              <a:gd name="T36" fmla="*/ 1168 w 2576"/>
              <a:gd name="T37" fmla="*/ 1097 h 2957"/>
              <a:gd name="T38" fmla="*/ 1228 w 2576"/>
              <a:gd name="T39" fmla="*/ 1165 h 2957"/>
              <a:gd name="T40" fmla="*/ 1288 w 2576"/>
              <a:gd name="T41" fmla="*/ 949 h 2957"/>
              <a:gd name="T42" fmla="*/ 1356 w 2576"/>
              <a:gd name="T43" fmla="*/ 1437 h 2957"/>
              <a:gd name="T44" fmla="*/ 1428 w 2576"/>
              <a:gd name="T45" fmla="*/ 769 h 2957"/>
              <a:gd name="T46" fmla="*/ 1508 w 2576"/>
              <a:gd name="T47" fmla="*/ 1277 h 2957"/>
              <a:gd name="T48" fmla="*/ 1568 w 2576"/>
              <a:gd name="T49" fmla="*/ 817 h 2957"/>
              <a:gd name="T50" fmla="*/ 1648 w 2576"/>
              <a:gd name="T51" fmla="*/ 1957 h 2957"/>
              <a:gd name="T52" fmla="*/ 1728 w 2576"/>
              <a:gd name="T53" fmla="*/ 1009 h 2957"/>
              <a:gd name="T54" fmla="*/ 1796 w 2576"/>
              <a:gd name="T55" fmla="*/ 1725 h 2957"/>
              <a:gd name="T56" fmla="*/ 1848 w 2576"/>
              <a:gd name="T57" fmla="*/ 1297 h 2957"/>
              <a:gd name="T58" fmla="*/ 1936 w 2576"/>
              <a:gd name="T59" fmla="*/ 2857 h 2957"/>
              <a:gd name="T60" fmla="*/ 2028 w 2576"/>
              <a:gd name="T61" fmla="*/ 1897 h 2957"/>
              <a:gd name="T62" fmla="*/ 2060 w 2576"/>
              <a:gd name="T63" fmla="*/ 1917 h 2957"/>
              <a:gd name="T64" fmla="*/ 2156 w 2576"/>
              <a:gd name="T65" fmla="*/ 697 h 2957"/>
              <a:gd name="T66" fmla="*/ 2236 w 2576"/>
              <a:gd name="T67" fmla="*/ 1397 h 2957"/>
              <a:gd name="T68" fmla="*/ 2276 w 2576"/>
              <a:gd name="T69" fmla="*/ 1297 h 2957"/>
              <a:gd name="T70" fmla="*/ 2348 w 2576"/>
              <a:gd name="T71" fmla="*/ 1377 h 2957"/>
              <a:gd name="T72" fmla="*/ 2408 w 2576"/>
              <a:gd name="T73" fmla="*/ 1117 h 2957"/>
              <a:gd name="T74" fmla="*/ 2456 w 2576"/>
              <a:gd name="T75" fmla="*/ 1097 h 2957"/>
              <a:gd name="T76" fmla="*/ 2528 w 2576"/>
              <a:gd name="T77" fmla="*/ 969 h 2957"/>
              <a:gd name="T78" fmla="*/ 2576 w 2576"/>
              <a:gd name="T79" fmla="*/ 1145 h 2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76" h="2957">
                <a:moveTo>
                  <a:pt x="0" y="1157"/>
                </a:moveTo>
                <a:cubicBezTo>
                  <a:pt x="8" y="1169"/>
                  <a:pt x="17" y="1181"/>
                  <a:pt x="28" y="1109"/>
                </a:cubicBezTo>
                <a:cubicBezTo>
                  <a:pt x="39" y="1037"/>
                  <a:pt x="48" y="664"/>
                  <a:pt x="68" y="725"/>
                </a:cubicBezTo>
                <a:cubicBezTo>
                  <a:pt x="88" y="786"/>
                  <a:pt x="127" y="1418"/>
                  <a:pt x="148" y="1477"/>
                </a:cubicBezTo>
                <a:cubicBezTo>
                  <a:pt x="169" y="1536"/>
                  <a:pt x="175" y="1047"/>
                  <a:pt x="196" y="1077"/>
                </a:cubicBezTo>
                <a:cubicBezTo>
                  <a:pt x="217" y="1107"/>
                  <a:pt x="249" y="1724"/>
                  <a:pt x="276" y="1657"/>
                </a:cubicBezTo>
                <a:cubicBezTo>
                  <a:pt x="303" y="1590"/>
                  <a:pt x="338" y="664"/>
                  <a:pt x="360" y="677"/>
                </a:cubicBezTo>
                <a:cubicBezTo>
                  <a:pt x="382" y="690"/>
                  <a:pt x="385" y="1655"/>
                  <a:pt x="408" y="1737"/>
                </a:cubicBezTo>
                <a:cubicBezTo>
                  <a:pt x="431" y="1819"/>
                  <a:pt x="475" y="1191"/>
                  <a:pt x="500" y="1169"/>
                </a:cubicBezTo>
                <a:cubicBezTo>
                  <a:pt x="525" y="1147"/>
                  <a:pt x="535" y="1784"/>
                  <a:pt x="560" y="1605"/>
                </a:cubicBezTo>
                <a:cubicBezTo>
                  <a:pt x="585" y="1426"/>
                  <a:pt x="620" y="194"/>
                  <a:pt x="648" y="97"/>
                </a:cubicBezTo>
                <a:cubicBezTo>
                  <a:pt x="676" y="0"/>
                  <a:pt x="709" y="878"/>
                  <a:pt x="728" y="1025"/>
                </a:cubicBezTo>
                <a:cubicBezTo>
                  <a:pt x="747" y="1172"/>
                  <a:pt x="739" y="808"/>
                  <a:pt x="760" y="977"/>
                </a:cubicBezTo>
                <a:cubicBezTo>
                  <a:pt x="781" y="1146"/>
                  <a:pt x="826" y="2004"/>
                  <a:pt x="856" y="2037"/>
                </a:cubicBezTo>
                <a:cubicBezTo>
                  <a:pt x="886" y="2070"/>
                  <a:pt x="920" y="1319"/>
                  <a:pt x="940" y="1177"/>
                </a:cubicBezTo>
                <a:cubicBezTo>
                  <a:pt x="960" y="1035"/>
                  <a:pt x="955" y="1218"/>
                  <a:pt x="976" y="1185"/>
                </a:cubicBezTo>
                <a:cubicBezTo>
                  <a:pt x="997" y="1152"/>
                  <a:pt x="1043" y="987"/>
                  <a:pt x="1068" y="977"/>
                </a:cubicBezTo>
                <a:cubicBezTo>
                  <a:pt x="1093" y="967"/>
                  <a:pt x="1111" y="1105"/>
                  <a:pt x="1128" y="1125"/>
                </a:cubicBezTo>
                <a:cubicBezTo>
                  <a:pt x="1145" y="1145"/>
                  <a:pt x="1151" y="1090"/>
                  <a:pt x="1168" y="1097"/>
                </a:cubicBezTo>
                <a:cubicBezTo>
                  <a:pt x="1185" y="1104"/>
                  <a:pt x="1208" y="1190"/>
                  <a:pt x="1228" y="1165"/>
                </a:cubicBezTo>
                <a:cubicBezTo>
                  <a:pt x="1248" y="1140"/>
                  <a:pt x="1267" y="904"/>
                  <a:pt x="1288" y="949"/>
                </a:cubicBezTo>
                <a:cubicBezTo>
                  <a:pt x="1309" y="994"/>
                  <a:pt x="1333" y="1467"/>
                  <a:pt x="1356" y="1437"/>
                </a:cubicBezTo>
                <a:cubicBezTo>
                  <a:pt x="1379" y="1407"/>
                  <a:pt x="1403" y="796"/>
                  <a:pt x="1428" y="769"/>
                </a:cubicBezTo>
                <a:cubicBezTo>
                  <a:pt x="1453" y="742"/>
                  <a:pt x="1485" y="1269"/>
                  <a:pt x="1508" y="1277"/>
                </a:cubicBezTo>
                <a:cubicBezTo>
                  <a:pt x="1531" y="1285"/>
                  <a:pt x="1545" y="704"/>
                  <a:pt x="1568" y="817"/>
                </a:cubicBezTo>
                <a:cubicBezTo>
                  <a:pt x="1591" y="930"/>
                  <a:pt x="1621" y="1925"/>
                  <a:pt x="1648" y="1957"/>
                </a:cubicBezTo>
                <a:cubicBezTo>
                  <a:pt x="1675" y="1989"/>
                  <a:pt x="1703" y="1048"/>
                  <a:pt x="1728" y="1009"/>
                </a:cubicBezTo>
                <a:cubicBezTo>
                  <a:pt x="1753" y="970"/>
                  <a:pt x="1776" y="1677"/>
                  <a:pt x="1796" y="1725"/>
                </a:cubicBezTo>
                <a:cubicBezTo>
                  <a:pt x="1816" y="1773"/>
                  <a:pt x="1825" y="1108"/>
                  <a:pt x="1848" y="1297"/>
                </a:cubicBezTo>
                <a:cubicBezTo>
                  <a:pt x="1871" y="1486"/>
                  <a:pt x="1906" y="2757"/>
                  <a:pt x="1936" y="2857"/>
                </a:cubicBezTo>
                <a:cubicBezTo>
                  <a:pt x="1966" y="2957"/>
                  <a:pt x="2007" y="2054"/>
                  <a:pt x="2028" y="1897"/>
                </a:cubicBezTo>
                <a:cubicBezTo>
                  <a:pt x="2049" y="1740"/>
                  <a:pt x="2039" y="2117"/>
                  <a:pt x="2060" y="1917"/>
                </a:cubicBezTo>
                <a:cubicBezTo>
                  <a:pt x="2081" y="1717"/>
                  <a:pt x="2127" y="784"/>
                  <a:pt x="2156" y="697"/>
                </a:cubicBezTo>
                <a:cubicBezTo>
                  <a:pt x="2185" y="610"/>
                  <a:pt x="2216" y="1297"/>
                  <a:pt x="2236" y="1397"/>
                </a:cubicBezTo>
                <a:cubicBezTo>
                  <a:pt x="2256" y="1497"/>
                  <a:pt x="2257" y="1300"/>
                  <a:pt x="2276" y="1297"/>
                </a:cubicBezTo>
                <a:cubicBezTo>
                  <a:pt x="2295" y="1294"/>
                  <a:pt x="2326" y="1407"/>
                  <a:pt x="2348" y="1377"/>
                </a:cubicBezTo>
                <a:cubicBezTo>
                  <a:pt x="2370" y="1347"/>
                  <a:pt x="2390" y="1164"/>
                  <a:pt x="2408" y="1117"/>
                </a:cubicBezTo>
                <a:cubicBezTo>
                  <a:pt x="2426" y="1070"/>
                  <a:pt x="2436" y="1122"/>
                  <a:pt x="2456" y="1097"/>
                </a:cubicBezTo>
                <a:cubicBezTo>
                  <a:pt x="2476" y="1072"/>
                  <a:pt x="2508" y="961"/>
                  <a:pt x="2528" y="969"/>
                </a:cubicBezTo>
                <a:cubicBezTo>
                  <a:pt x="2548" y="977"/>
                  <a:pt x="2562" y="1061"/>
                  <a:pt x="2576" y="1145"/>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29" name="Freeform 5"/>
          <p:cNvSpPr>
            <a:spLocks/>
          </p:cNvSpPr>
          <p:nvPr/>
        </p:nvSpPr>
        <p:spPr bwMode="auto">
          <a:xfrm>
            <a:off x="215900" y="2990851"/>
            <a:ext cx="5488517" cy="709613"/>
          </a:xfrm>
          <a:custGeom>
            <a:avLst/>
            <a:gdLst>
              <a:gd name="T0" fmla="*/ 36 w 2593"/>
              <a:gd name="T1" fmla="*/ 431 h 447"/>
              <a:gd name="T2" fmla="*/ 104 w 2593"/>
              <a:gd name="T3" fmla="*/ 13 h 447"/>
              <a:gd name="T4" fmla="*/ 172 w 2593"/>
              <a:gd name="T5" fmla="*/ 431 h 447"/>
              <a:gd name="T6" fmla="*/ 251 w 2593"/>
              <a:gd name="T7" fmla="*/ 8 h 447"/>
              <a:gd name="T8" fmla="*/ 309 w 2593"/>
              <a:gd name="T9" fmla="*/ 431 h 447"/>
              <a:gd name="T10" fmla="*/ 377 w 2593"/>
              <a:gd name="T11" fmla="*/ 16 h 447"/>
              <a:gd name="T12" fmla="*/ 445 w 2593"/>
              <a:gd name="T13" fmla="*/ 437 h 447"/>
              <a:gd name="T14" fmla="*/ 511 w 2593"/>
              <a:gd name="T15" fmla="*/ 22 h 447"/>
              <a:gd name="T16" fmla="*/ 582 w 2593"/>
              <a:gd name="T17" fmla="*/ 431 h 447"/>
              <a:gd name="T18" fmla="*/ 655 w 2593"/>
              <a:gd name="T19" fmla="*/ 8 h 447"/>
              <a:gd name="T20" fmla="*/ 715 w 2593"/>
              <a:gd name="T21" fmla="*/ 431 h 447"/>
              <a:gd name="T22" fmla="*/ 784 w 2593"/>
              <a:gd name="T23" fmla="*/ 16 h 447"/>
              <a:gd name="T24" fmla="*/ 855 w 2593"/>
              <a:gd name="T25" fmla="*/ 431 h 447"/>
              <a:gd name="T26" fmla="*/ 923 w 2593"/>
              <a:gd name="T27" fmla="*/ 16 h 447"/>
              <a:gd name="T28" fmla="*/ 991 w 2593"/>
              <a:gd name="T29" fmla="*/ 431 h 447"/>
              <a:gd name="T30" fmla="*/ 1051 w 2593"/>
              <a:gd name="T31" fmla="*/ 16 h 447"/>
              <a:gd name="T32" fmla="*/ 1125 w 2593"/>
              <a:gd name="T33" fmla="*/ 437 h 447"/>
              <a:gd name="T34" fmla="*/ 1196 w 2593"/>
              <a:gd name="T35" fmla="*/ 16 h 447"/>
              <a:gd name="T36" fmla="*/ 1264 w 2593"/>
              <a:gd name="T37" fmla="*/ 431 h 447"/>
              <a:gd name="T38" fmla="*/ 1324 w 2593"/>
              <a:gd name="T39" fmla="*/ 22 h 447"/>
              <a:gd name="T40" fmla="*/ 1398 w 2593"/>
              <a:gd name="T41" fmla="*/ 431 h 447"/>
              <a:gd name="T42" fmla="*/ 1474 w 2593"/>
              <a:gd name="T43" fmla="*/ 16 h 447"/>
              <a:gd name="T44" fmla="*/ 1537 w 2593"/>
              <a:gd name="T45" fmla="*/ 431 h 447"/>
              <a:gd name="T46" fmla="*/ 1603 w 2593"/>
              <a:gd name="T47" fmla="*/ 27 h 447"/>
              <a:gd name="T48" fmla="*/ 1671 w 2593"/>
              <a:gd name="T49" fmla="*/ 437 h 447"/>
              <a:gd name="T50" fmla="*/ 1739 w 2593"/>
              <a:gd name="T51" fmla="*/ 16 h 447"/>
              <a:gd name="T52" fmla="*/ 1802 w 2593"/>
              <a:gd name="T53" fmla="*/ 431 h 447"/>
              <a:gd name="T54" fmla="*/ 1876 w 2593"/>
              <a:gd name="T55" fmla="*/ 22 h 447"/>
              <a:gd name="T56" fmla="*/ 1946 w 2593"/>
              <a:gd name="T57" fmla="*/ 437 h 447"/>
              <a:gd name="T58" fmla="*/ 2012 w 2593"/>
              <a:gd name="T59" fmla="*/ 16 h 447"/>
              <a:gd name="T60" fmla="*/ 2083 w 2593"/>
              <a:gd name="T61" fmla="*/ 437 h 447"/>
              <a:gd name="T62" fmla="*/ 2148 w 2593"/>
              <a:gd name="T63" fmla="*/ 8 h 447"/>
              <a:gd name="T64" fmla="*/ 2219 w 2593"/>
              <a:gd name="T65" fmla="*/ 437 h 447"/>
              <a:gd name="T66" fmla="*/ 2280 w 2593"/>
              <a:gd name="T67" fmla="*/ 16 h 447"/>
              <a:gd name="T68" fmla="*/ 2356 w 2593"/>
              <a:gd name="T69" fmla="*/ 431 h 447"/>
              <a:gd name="T70" fmla="*/ 2416 w 2593"/>
              <a:gd name="T71" fmla="*/ 22 h 447"/>
              <a:gd name="T72" fmla="*/ 2492 w 2593"/>
              <a:gd name="T73" fmla="*/ 431 h 447"/>
              <a:gd name="T74" fmla="*/ 2558 w 2593"/>
              <a:gd name="T75" fmla="*/ 16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93" h="447">
                <a:moveTo>
                  <a:pt x="0" y="221"/>
                </a:moveTo>
                <a:cubicBezTo>
                  <a:pt x="12" y="326"/>
                  <a:pt x="24" y="432"/>
                  <a:pt x="36" y="431"/>
                </a:cubicBezTo>
                <a:cubicBezTo>
                  <a:pt x="48" y="430"/>
                  <a:pt x="63" y="288"/>
                  <a:pt x="74" y="218"/>
                </a:cubicBezTo>
                <a:cubicBezTo>
                  <a:pt x="85" y="148"/>
                  <a:pt x="94" y="12"/>
                  <a:pt x="104" y="13"/>
                </a:cubicBezTo>
                <a:cubicBezTo>
                  <a:pt x="114" y="14"/>
                  <a:pt x="126" y="156"/>
                  <a:pt x="137" y="226"/>
                </a:cubicBezTo>
                <a:cubicBezTo>
                  <a:pt x="148" y="296"/>
                  <a:pt x="159" y="432"/>
                  <a:pt x="172" y="431"/>
                </a:cubicBezTo>
                <a:cubicBezTo>
                  <a:pt x="185" y="430"/>
                  <a:pt x="200" y="288"/>
                  <a:pt x="213" y="218"/>
                </a:cubicBezTo>
                <a:cubicBezTo>
                  <a:pt x="226" y="148"/>
                  <a:pt x="240" y="8"/>
                  <a:pt x="251" y="8"/>
                </a:cubicBezTo>
                <a:cubicBezTo>
                  <a:pt x="262" y="8"/>
                  <a:pt x="269" y="151"/>
                  <a:pt x="279" y="221"/>
                </a:cubicBezTo>
                <a:cubicBezTo>
                  <a:pt x="289" y="291"/>
                  <a:pt x="299" y="432"/>
                  <a:pt x="309" y="431"/>
                </a:cubicBezTo>
                <a:cubicBezTo>
                  <a:pt x="319" y="430"/>
                  <a:pt x="330" y="282"/>
                  <a:pt x="341" y="213"/>
                </a:cubicBezTo>
                <a:cubicBezTo>
                  <a:pt x="352" y="144"/>
                  <a:pt x="365" y="12"/>
                  <a:pt x="377" y="16"/>
                </a:cubicBezTo>
                <a:cubicBezTo>
                  <a:pt x="389" y="20"/>
                  <a:pt x="404" y="165"/>
                  <a:pt x="415" y="235"/>
                </a:cubicBezTo>
                <a:cubicBezTo>
                  <a:pt x="426" y="305"/>
                  <a:pt x="434" y="440"/>
                  <a:pt x="445" y="437"/>
                </a:cubicBezTo>
                <a:cubicBezTo>
                  <a:pt x="456" y="434"/>
                  <a:pt x="472" y="287"/>
                  <a:pt x="483" y="218"/>
                </a:cubicBezTo>
                <a:cubicBezTo>
                  <a:pt x="494" y="149"/>
                  <a:pt x="500" y="22"/>
                  <a:pt x="511" y="22"/>
                </a:cubicBezTo>
                <a:cubicBezTo>
                  <a:pt x="522" y="22"/>
                  <a:pt x="540" y="153"/>
                  <a:pt x="552" y="221"/>
                </a:cubicBezTo>
                <a:cubicBezTo>
                  <a:pt x="564" y="289"/>
                  <a:pt x="571" y="432"/>
                  <a:pt x="582" y="431"/>
                </a:cubicBezTo>
                <a:cubicBezTo>
                  <a:pt x="593" y="430"/>
                  <a:pt x="608" y="283"/>
                  <a:pt x="620" y="213"/>
                </a:cubicBezTo>
                <a:cubicBezTo>
                  <a:pt x="632" y="143"/>
                  <a:pt x="645" y="6"/>
                  <a:pt x="655" y="8"/>
                </a:cubicBezTo>
                <a:cubicBezTo>
                  <a:pt x="665" y="10"/>
                  <a:pt x="673" y="156"/>
                  <a:pt x="683" y="226"/>
                </a:cubicBezTo>
                <a:cubicBezTo>
                  <a:pt x="693" y="296"/>
                  <a:pt x="703" y="435"/>
                  <a:pt x="715" y="431"/>
                </a:cubicBezTo>
                <a:cubicBezTo>
                  <a:pt x="727" y="427"/>
                  <a:pt x="745" y="273"/>
                  <a:pt x="756" y="204"/>
                </a:cubicBezTo>
                <a:cubicBezTo>
                  <a:pt x="767" y="135"/>
                  <a:pt x="773" y="11"/>
                  <a:pt x="784" y="16"/>
                </a:cubicBezTo>
                <a:cubicBezTo>
                  <a:pt x="795" y="21"/>
                  <a:pt x="813" y="166"/>
                  <a:pt x="825" y="235"/>
                </a:cubicBezTo>
                <a:cubicBezTo>
                  <a:pt x="837" y="304"/>
                  <a:pt x="845" y="436"/>
                  <a:pt x="855" y="431"/>
                </a:cubicBezTo>
                <a:cubicBezTo>
                  <a:pt x="865" y="426"/>
                  <a:pt x="876" y="273"/>
                  <a:pt x="887" y="204"/>
                </a:cubicBezTo>
                <a:cubicBezTo>
                  <a:pt x="898" y="135"/>
                  <a:pt x="912" y="12"/>
                  <a:pt x="923" y="16"/>
                </a:cubicBezTo>
                <a:cubicBezTo>
                  <a:pt x="934" y="20"/>
                  <a:pt x="945" y="157"/>
                  <a:pt x="956" y="226"/>
                </a:cubicBezTo>
                <a:cubicBezTo>
                  <a:pt x="967" y="295"/>
                  <a:pt x="980" y="435"/>
                  <a:pt x="991" y="431"/>
                </a:cubicBezTo>
                <a:cubicBezTo>
                  <a:pt x="1002" y="427"/>
                  <a:pt x="1014" y="273"/>
                  <a:pt x="1024" y="204"/>
                </a:cubicBezTo>
                <a:cubicBezTo>
                  <a:pt x="1034" y="135"/>
                  <a:pt x="1038" y="10"/>
                  <a:pt x="1051" y="16"/>
                </a:cubicBezTo>
                <a:cubicBezTo>
                  <a:pt x="1064" y="22"/>
                  <a:pt x="1088" y="170"/>
                  <a:pt x="1100" y="240"/>
                </a:cubicBezTo>
                <a:cubicBezTo>
                  <a:pt x="1112" y="310"/>
                  <a:pt x="1115" y="439"/>
                  <a:pt x="1125" y="437"/>
                </a:cubicBezTo>
                <a:cubicBezTo>
                  <a:pt x="1135" y="435"/>
                  <a:pt x="1148" y="296"/>
                  <a:pt x="1160" y="226"/>
                </a:cubicBezTo>
                <a:cubicBezTo>
                  <a:pt x="1172" y="156"/>
                  <a:pt x="1185" y="15"/>
                  <a:pt x="1196" y="16"/>
                </a:cubicBezTo>
                <a:cubicBezTo>
                  <a:pt x="1207" y="17"/>
                  <a:pt x="1218" y="163"/>
                  <a:pt x="1229" y="232"/>
                </a:cubicBezTo>
                <a:cubicBezTo>
                  <a:pt x="1240" y="301"/>
                  <a:pt x="1253" y="436"/>
                  <a:pt x="1264" y="431"/>
                </a:cubicBezTo>
                <a:cubicBezTo>
                  <a:pt x="1275" y="426"/>
                  <a:pt x="1287" y="272"/>
                  <a:pt x="1297" y="204"/>
                </a:cubicBezTo>
                <a:cubicBezTo>
                  <a:pt x="1307" y="136"/>
                  <a:pt x="1311" y="16"/>
                  <a:pt x="1324" y="22"/>
                </a:cubicBezTo>
                <a:cubicBezTo>
                  <a:pt x="1337" y="28"/>
                  <a:pt x="1361" y="172"/>
                  <a:pt x="1373" y="240"/>
                </a:cubicBezTo>
                <a:cubicBezTo>
                  <a:pt x="1385" y="308"/>
                  <a:pt x="1388" y="438"/>
                  <a:pt x="1398" y="431"/>
                </a:cubicBezTo>
                <a:cubicBezTo>
                  <a:pt x="1408" y="424"/>
                  <a:pt x="1420" y="268"/>
                  <a:pt x="1433" y="199"/>
                </a:cubicBezTo>
                <a:cubicBezTo>
                  <a:pt x="1446" y="130"/>
                  <a:pt x="1463" y="9"/>
                  <a:pt x="1474" y="16"/>
                </a:cubicBezTo>
                <a:cubicBezTo>
                  <a:pt x="1485" y="23"/>
                  <a:pt x="1492" y="171"/>
                  <a:pt x="1502" y="240"/>
                </a:cubicBezTo>
                <a:cubicBezTo>
                  <a:pt x="1512" y="309"/>
                  <a:pt x="1526" y="437"/>
                  <a:pt x="1537" y="431"/>
                </a:cubicBezTo>
                <a:cubicBezTo>
                  <a:pt x="1548" y="425"/>
                  <a:pt x="1559" y="271"/>
                  <a:pt x="1570" y="204"/>
                </a:cubicBezTo>
                <a:cubicBezTo>
                  <a:pt x="1581" y="137"/>
                  <a:pt x="1592" y="22"/>
                  <a:pt x="1603" y="27"/>
                </a:cubicBezTo>
                <a:cubicBezTo>
                  <a:pt x="1614" y="32"/>
                  <a:pt x="1627" y="164"/>
                  <a:pt x="1638" y="232"/>
                </a:cubicBezTo>
                <a:cubicBezTo>
                  <a:pt x="1649" y="300"/>
                  <a:pt x="1659" y="440"/>
                  <a:pt x="1671" y="437"/>
                </a:cubicBezTo>
                <a:cubicBezTo>
                  <a:pt x="1683" y="434"/>
                  <a:pt x="1701" y="283"/>
                  <a:pt x="1712" y="213"/>
                </a:cubicBezTo>
                <a:cubicBezTo>
                  <a:pt x="1723" y="143"/>
                  <a:pt x="1729" y="13"/>
                  <a:pt x="1739" y="16"/>
                </a:cubicBezTo>
                <a:cubicBezTo>
                  <a:pt x="1749" y="19"/>
                  <a:pt x="1765" y="163"/>
                  <a:pt x="1775" y="232"/>
                </a:cubicBezTo>
                <a:cubicBezTo>
                  <a:pt x="1785" y="301"/>
                  <a:pt x="1790" y="438"/>
                  <a:pt x="1802" y="431"/>
                </a:cubicBezTo>
                <a:cubicBezTo>
                  <a:pt x="1814" y="424"/>
                  <a:pt x="1836" y="259"/>
                  <a:pt x="1848" y="191"/>
                </a:cubicBezTo>
                <a:cubicBezTo>
                  <a:pt x="1860" y="123"/>
                  <a:pt x="1866" y="15"/>
                  <a:pt x="1876" y="22"/>
                </a:cubicBezTo>
                <a:cubicBezTo>
                  <a:pt x="1886" y="29"/>
                  <a:pt x="1894" y="163"/>
                  <a:pt x="1906" y="232"/>
                </a:cubicBezTo>
                <a:cubicBezTo>
                  <a:pt x="1918" y="301"/>
                  <a:pt x="1934" y="442"/>
                  <a:pt x="1946" y="437"/>
                </a:cubicBezTo>
                <a:cubicBezTo>
                  <a:pt x="1958" y="432"/>
                  <a:pt x="1968" y="269"/>
                  <a:pt x="1979" y="199"/>
                </a:cubicBezTo>
                <a:cubicBezTo>
                  <a:pt x="1990" y="129"/>
                  <a:pt x="2001" y="7"/>
                  <a:pt x="2012" y="16"/>
                </a:cubicBezTo>
                <a:cubicBezTo>
                  <a:pt x="2023" y="25"/>
                  <a:pt x="2035" y="184"/>
                  <a:pt x="2047" y="254"/>
                </a:cubicBezTo>
                <a:cubicBezTo>
                  <a:pt x="2059" y="324"/>
                  <a:pt x="2072" y="447"/>
                  <a:pt x="2083" y="437"/>
                </a:cubicBezTo>
                <a:cubicBezTo>
                  <a:pt x="2094" y="427"/>
                  <a:pt x="2105" y="265"/>
                  <a:pt x="2116" y="194"/>
                </a:cubicBezTo>
                <a:cubicBezTo>
                  <a:pt x="2127" y="123"/>
                  <a:pt x="2136" y="0"/>
                  <a:pt x="2148" y="8"/>
                </a:cubicBezTo>
                <a:cubicBezTo>
                  <a:pt x="2160" y="16"/>
                  <a:pt x="2177" y="169"/>
                  <a:pt x="2189" y="240"/>
                </a:cubicBezTo>
                <a:cubicBezTo>
                  <a:pt x="2201" y="311"/>
                  <a:pt x="2207" y="446"/>
                  <a:pt x="2219" y="437"/>
                </a:cubicBezTo>
                <a:cubicBezTo>
                  <a:pt x="2231" y="428"/>
                  <a:pt x="2250" y="255"/>
                  <a:pt x="2260" y="185"/>
                </a:cubicBezTo>
                <a:cubicBezTo>
                  <a:pt x="2270" y="115"/>
                  <a:pt x="2269" y="2"/>
                  <a:pt x="2280" y="16"/>
                </a:cubicBezTo>
                <a:cubicBezTo>
                  <a:pt x="2291" y="30"/>
                  <a:pt x="2313" y="198"/>
                  <a:pt x="2326" y="267"/>
                </a:cubicBezTo>
                <a:cubicBezTo>
                  <a:pt x="2339" y="336"/>
                  <a:pt x="2346" y="441"/>
                  <a:pt x="2356" y="431"/>
                </a:cubicBezTo>
                <a:cubicBezTo>
                  <a:pt x="2366" y="421"/>
                  <a:pt x="2379" y="272"/>
                  <a:pt x="2389" y="204"/>
                </a:cubicBezTo>
                <a:cubicBezTo>
                  <a:pt x="2399" y="136"/>
                  <a:pt x="2404" y="13"/>
                  <a:pt x="2416" y="22"/>
                </a:cubicBezTo>
                <a:cubicBezTo>
                  <a:pt x="2428" y="31"/>
                  <a:pt x="2449" y="191"/>
                  <a:pt x="2462" y="259"/>
                </a:cubicBezTo>
                <a:cubicBezTo>
                  <a:pt x="2475" y="327"/>
                  <a:pt x="2482" y="436"/>
                  <a:pt x="2492" y="431"/>
                </a:cubicBezTo>
                <a:cubicBezTo>
                  <a:pt x="2502" y="426"/>
                  <a:pt x="2509" y="295"/>
                  <a:pt x="2520" y="226"/>
                </a:cubicBezTo>
                <a:cubicBezTo>
                  <a:pt x="2531" y="157"/>
                  <a:pt x="2546" y="18"/>
                  <a:pt x="2558" y="16"/>
                </a:cubicBezTo>
                <a:cubicBezTo>
                  <a:pt x="2570" y="14"/>
                  <a:pt x="2581" y="113"/>
                  <a:pt x="2593" y="213"/>
                </a:cubicBezTo>
              </a:path>
            </a:pathLst>
          </a:custGeom>
          <a:noFill/>
          <a:ln w="25400">
            <a:solidFill>
              <a:srgbClr val="FF9F1B"/>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30" name="Freeform 6"/>
          <p:cNvSpPr>
            <a:spLocks/>
          </p:cNvSpPr>
          <p:nvPr/>
        </p:nvSpPr>
        <p:spPr bwMode="auto">
          <a:xfrm>
            <a:off x="188385" y="3744913"/>
            <a:ext cx="5558367" cy="762000"/>
          </a:xfrm>
          <a:custGeom>
            <a:avLst/>
            <a:gdLst>
              <a:gd name="T0" fmla="*/ 0 w 2626"/>
              <a:gd name="T1" fmla="*/ 381 h 480"/>
              <a:gd name="T2" fmla="*/ 46 w 2626"/>
              <a:gd name="T3" fmla="*/ 20 h 480"/>
              <a:gd name="T4" fmla="*/ 92 w 2626"/>
              <a:gd name="T5" fmla="*/ 258 h 480"/>
              <a:gd name="T6" fmla="*/ 128 w 2626"/>
              <a:gd name="T7" fmla="*/ 449 h 480"/>
              <a:gd name="T8" fmla="*/ 163 w 2626"/>
              <a:gd name="T9" fmla="*/ 231 h 480"/>
              <a:gd name="T10" fmla="*/ 204 w 2626"/>
              <a:gd name="T11" fmla="*/ 26 h 480"/>
              <a:gd name="T12" fmla="*/ 243 w 2626"/>
              <a:gd name="T13" fmla="*/ 258 h 480"/>
              <a:gd name="T14" fmla="*/ 284 w 2626"/>
              <a:gd name="T15" fmla="*/ 449 h 480"/>
              <a:gd name="T16" fmla="*/ 319 w 2626"/>
              <a:gd name="T17" fmla="*/ 217 h 480"/>
              <a:gd name="T18" fmla="*/ 346 w 2626"/>
              <a:gd name="T19" fmla="*/ 31 h 480"/>
              <a:gd name="T20" fmla="*/ 401 w 2626"/>
              <a:gd name="T21" fmla="*/ 258 h 480"/>
              <a:gd name="T22" fmla="*/ 434 w 2626"/>
              <a:gd name="T23" fmla="*/ 435 h 480"/>
              <a:gd name="T24" fmla="*/ 505 w 2626"/>
              <a:gd name="T25" fmla="*/ 26 h 480"/>
              <a:gd name="T26" fmla="*/ 587 w 2626"/>
              <a:gd name="T27" fmla="*/ 441 h 480"/>
              <a:gd name="T28" fmla="*/ 660 w 2626"/>
              <a:gd name="T29" fmla="*/ 26 h 480"/>
              <a:gd name="T30" fmla="*/ 737 w 2626"/>
              <a:gd name="T31" fmla="*/ 441 h 480"/>
              <a:gd name="T32" fmla="*/ 816 w 2626"/>
              <a:gd name="T33" fmla="*/ 26 h 480"/>
              <a:gd name="T34" fmla="*/ 887 w 2626"/>
              <a:gd name="T35" fmla="*/ 441 h 480"/>
              <a:gd name="T36" fmla="*/ 966 w 2626"/>
              <a:gd name="T37" fmla="*/ 26 h 480"/>
              <a:gd name="T38" fmla="*/ 1048 w 2626"/>
              <a:gd name="T39" fmla="*/ 449 h 480"/>
              <a:gd name="T40" fmla="*/ 1124 w 2626"/>
              <a:gd name="T41" fmla="*/ 26 h 480"/>
              <a:gd name="T42" fmla="*/ 1193 w 2626"/>
              <a:gd name="T43" fmla="*/ 441 h 480"/>
              <a:gd name="T44" fmla="*/ 1266 w 2626"/>
              <a:gd name="T45" fmla="*/ 26 h 480"/>
              <a:gd name="T46" fmla="*/ 1343 w 2626"/>
              <a:gd name="T47" fmla="*/ 435 h 480"/>
              <a:gd name="T48" fmla="*/ 1419 w 2626"/>
              <a:gd name="T49" fmla="*/ 31 h 480"/>
              <a:gd name="T50" fmla="*/ 1501 w 2626"/>
              <a:gd name="T51" fmla="*/ 435 h 480"/>
              <a:gd name="T52" fmla="*/ 1575 w 2626"/>
              <a:gd name="T53" fmla="*/ 26 h 480"/>
              <a:gd name="T54" fmla="*/ 1648 w 2626"/>
              <a:gd name="T55" fmla="*/ 441 h 480"/>
              <a:gd name="T56" fmla="*/ 1725 w 2626"/>
              <a:gd name="T57" fmla="*/ 26 h 480"/>
              <a:gd name="T58" fmla="*/ 1801 w 2626"/>
              <a:gd name="T59" fmla="*/ 449 h 480"/>
              <a:gd name="T60" fmla="*/ 1875 w 2626"/>
              <a:gd name="T61" fmla="*/ 34 h 480"/>
              <a:gd name="T62" fmla="*/ 1957 w 2626"/>
              <a:gd name="T63" fmla="*/ 435 h 480"/>
              <a:gd name="T64" fmla="*/ 2025 w 2626"/>
              <a:gd name="T65" fmla="*/ 26 h 480"/>
              <a:gd name="T66" fmla="*/ 2102 w 2626"/>
              <a:gd name="T67" fmla="*/ 441 h 480"/>
              <a:gd name="T68" fmla="*/ 2181 w 2626"/>
              <a:gd name="T69" fmla="*/ 34 h 480"/>
              <a:gd name="T70" fmla="*/ 2257 w 2626"/>
              <a:gd name="T71" fmla="*/ 435 h 480"/>
              <a:gd name="T72" fmla="*/ 2325 w 2626"/>
              <a:gd name="T73" fmla="*/ 34 h 480"/>
              <a:gd name="T74" fmla="*/ 2407 w 2626"/>
              <a:gd name="T75" fmla="*/ 449 h 480"/>
              <a:gd name="T76" fmla="*/ 2489 w 2626"/>
              <a:gd name="T77" fmla="*/ 26 h 480"/>
              <a:gd name="T78" fmla="*/ 2563 w 2626"/>
              <a:gd name="T79" fmla="*/ 449 h 480"/>
              <a:gd name="T80" fmla="*/ 2626 w 2626"/>
              <a:gd name="T81" fmla="*/ 211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26" h="480">
                <a:moveTo>
                  <a:pt x="0" y="381"/>
                </a:moveTo>
                <a:cubicBezTo>
                  <a:pt x="15" y="210"/>
                  <a:pt x="31" y="40"/>
                  <a:pt x="46" y="20"/>
                </a:cubicBezTo>
                <a:cubicBezTo>
                  <a:pt x="61" y="0"/>
                  <a:pt x="78" y="186"/>
                  <a:pt x="92" y="258"/>
                </a:cubicBezTo>
                <a:cubicBezTo>
                  <a:pt x="106" y="330"/>
                  <a:pt x="116" y="453"/>
                  <a:pt x="128" y="449"/>
                </a:cubicBezTo>
                <a:cubicBezTo>
                  <a:pt x="140" y="445"/>
                  <a:pt x="150" y="301"/>
                  <a:pt x="163" y="231"/>
                </a:cubicBezTo>
                <a:cubicBezTo>
                  <a:pt x="176" y="161"/>
                  <a:pt x="191" y="21"/>
                  <a:pt x="204" y="26"/>
                </a:cubicBezTo>
                <a:cubicBezTo>
                  <a:pt x="217" y="31"/>
                  <a:pt x="230" y="188"/>
                  <a:pt x="243" y="258"/>
                </a:cubicBezTo>
                <a:cubicBezTo>
                  <a:pt x="256" y="328"/>
                  <a:pt x="271" y="456"/>
                  <a:pt x="284" y="449"/>
                </a:cubicBezTo>
                <a:cubicBezTo>
                  <a:pt x="297" y="442"/>
                  <a:pt x="309" y="287"/>
                  <a:pt x="319" y="217"/>
                </a:cubicBezTo>
                <a:cubicBezTo>
                  <a:pt x="329" y="147"/>
                  <a:pt x="332" y="24"/>
                  <a:pt x="346" y="31"/>
                </a:cubicBezTo>
                <a:cubicBezTo>
                  <a:pt x="360" y="38"/>
                  <a:pt x="386" y="191"/>
                  <a:pt x="401" y="258"/>
                </a:cubicBezTo>
                <a:cubicBezTo>
                  <a:pt x="416" y="325"/>
                  <a:pt x="417" y="474"/>
                  <a:pt x="434" y="435"/>
                </a:cubicBezTo>
                <a:cubicBezTo>
                  <a:pt x="451" y="396"/>
                  <a:pt x="480" y="25"/>
                  <a:pt x="505" y="26"/>
                </a:cubicBezTo>
                <a:cubicBezTo>
                  <a:pt x="530" y="27"/>
                  <a:pt x="561" y="441"/>
                  <a:pt x="587" y="441"/>
                </a:cubicBezTo>
                <a:cubicBezTo>
                  <a:pt x="613" y="441"/>
                  <a:pt x="635" y="26"/>
                  <a:pt x="660" y="26"/>
                </a:cubicBezTo>
                <a:cubicBezTo>
                  <a:pt x="685" y="26"/>
                  <a:pt x="711" y="441"/>
                  <a:pt x="737" y="441"/>
                </a:cubicBezTo>
                <a:cubicBezTo>
                  <a:pt x="763" y="441"/>
                  <a:pt x="791" y="26"/>
                  <a:pt x="816" y="26"/>
                </a:cubicBezTo>
                <a:cubicBezTo>
                  <a:pt x="841" y="26"/>
                  <a:pt x="862" y="441"/>
                  <a:pt x="887" y="441"/>
                </a:cubicBezTo>
                <a:cubicBezTo>
                  <a:pt x="912" y="441"/>
                  <a:pt x="939" y="25"/>
                  <a:pt x="966" y="26"/>
                </a:cubicBezTo>
                <a:cubicBezTo>
                  <a:pt x="993" y="27"/>
                  <a:pt x="1022" y="449"/>
                  <a:pt x="1048" y="449"/>
                </a:cubicBezTo>
                <a:cubicBezTo>
                  <a:pt x="1074" y="449"/>
                  <a:pt x="1100" y="27"/>
                  <a:pt x="1124" y="26"/>
                </a:cubicBezTo>
                <a:cubicBezTo>
                  <a:pt x="1148" y="25"/>
                  <a:pt x="1169" y="441"/>
                  <a:pt x="1193" y="441"/>
                </a:cubicBezTo>
                <a:cubicBezTo>
                  <a:pt x="1217" y="441"/>
                  <a:pt x="1241" y="27"/>
                  <a:pt x="1266" y="26"/>
                </a:cubicBezTo>
                <a:cubicBezTo>
                  <a:pt x="1291" y="25"/>
                  <a:pt x="1318" y="434"/>
                  <a:pt x="1343" y="435"/>
                </a:cubicBezTo>
                <a:cubicBezTo>
                  <a:pt x="1368" y="436"/>
                  <a:pt x="1393" y="31"/>
                  <a:pt x="1419" y="31"/>
                </a:cubicBezTo>
                <a:cubicBezTo>
                  <a:pt x="1445" y="31"/>
                  <a:pt x="1475" y="436"/>
                  <a:pt x="1501" y="435"/>
                </a:cubicBezTo>
                <a:cubicBezTo>
                  <a:pt x="1527" y="434"/>
                  <a:pt x="1551" y="25"/>
                  <a:pt x="1575" y="26"/>
                </a:cubicBezTo>
                <a:cubicBezTo>
                  <a:pt x="1599" y="27"/>
                  <a:pt x="1623" y="441"/>
                  <a:pt x="1648" y="441"/>
                </a:cubicBezTo>
                <a:cubicBezTo>
                  <a:pt x="1673" y="441"/>
                  <a:pt x="1700" y="25"/>
                  <a:pt x="1725" y="26"/>
                </a:cubicBezTo>
                <a:cubicBezTo>
                  <a:pt x="1750" y="27"/>
                  <a:pt x="1776" y="448"/>
                  <a:pt x="1801" y="449"/>
                </a:cubicBezTo>
                <a:cubicBezTo>
                  <a:pt x="1826" y="450"/>
                  <a:pt x="1849" y="36"/>
                  <a:pt x="1875" y="34"/>
                </a:cubicBezTo>
                <a:cubicBezTo>
                  <a:pt x="1901" y="32"/>
                  <a:pt x="1932" y="436"/>
                  <a:pt x="1957" y="435"/>
                </a:cubicBezTo>
                <a:cubicBezTo>
                  <a:pt x="1982" y="434"/>
                  <a:pt x="2001" y="25"/>
                  <a:pt x="2025" y="26"/>
                </a:cubicBezTo>
                <a:cubicBezTo>
                  <a:pt x="2049" y="27"/>
                  <a:pt x="2076" y="440"/>
                  <a:pt x="2102" y="441"/>
                </a:cubicBezTo>
                <a:cubicBezTo>
                  <a:pt x="2128" y="442"/>
                  <a:pt x="2155" y="35"/>
                  <a:pt x="2181" y="34"/>
                </a:cubicBezTo>
                <a:cubicBezTo>
                  <a:pt x="2207" y="33"/>
                  <a:pt x="2233" y="435"/>
                  <a:pt x="2257" y="435"/>
                </a:cubicBezTo>
                <a:cubicBezTo>
                  <a:pt x="2281" y="435"/>
                  <a:pt x="2300" y="32"/>
                  <a:pt x="2325" y="34"/>
                </a:cubicBezTo>
                <a:cubicBezTo>
                  <a:pt x="2350" y="36"/>
                  <a:pt x="2380" y="450"/>
                  <a:pt x="2407" y="449"/>
                </a:cubicBezTo>
                <a:cubicBezTo>
                  <a:pt x="2434" y="448"/>
                  <a:pt x="2463" y="26"/>
                  <a:pt x="2489" y="26"/>
                </a:cubicBezTo>
                <a:cubicBezTo>
                  <a:pt x="2515" y="26"/>
                  <a:pt x="2540" y="418"/>
                  <a:pt x="2563" y="449"/>
                </a:cubicBezTo>
                <a:cubicBezTo>
                  <a:pt x="2586" y="480"/>
                  <a:pt x="2606" y="345"/>
                  <a:pt x="2626" y="211"/>
                </a:cubicBezTo>
              </a:path>
            </a:pathLst>
          </a:custGeom>
          <a:noFill/>
          <a:ln w="25400">
            <a:solidFill>
              <a:srgbClr val="FF9F1B"/>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31" name="Freeform 7"/>
          <p:cNvSpPr>
            <a:spLocks/>
          </p:cNvSpPr>
          <p:nvPr/>
        </p:nvSpPr>
        <p:spPr bwMode="auto">
          <a:xfrm>
            <a:off x="211667" y="52388"/>
            <a:ext cx="5524500" cy="671512"/>
          </a:xfrm>
          <a:custGeom>
            <a:avLst/>
            <a:gdLst>
              <a:gd name="T0" fmla="*/ 0 w 2610"/>
              <a:gd name="T1" fmla="*/ 217 h 423"/>
              <a:gd name="T2" fmla="*/ 159 w 2610"/>
              <a:gd name="T3" fmla="*/ 142 h 423"/>
              <a:gd name="T4" fmla="*/ 321 w 2610"/>
              <a:gd name="T5" fmla="*/ 67 h 423"/>
              <a:gd name="T6" fmla="*/ 486 w 2610"/>
              <a:gd name="T7" fmla="*/ 22 h 423"/>
              <a:gd name="T8" fmla="*/ 615 w 2610"/>
              <a:gd name="T9" fmla="*/ 1 h 423"/>
              <a:gd name="T10" fmla="*/ 756 w 2610"/>
              <a:gd name="T11" fmla="*/ 13 h 423"/>
              <a:gd name="T12" fmla="*/ 885 w 2610"/>
              <a:gd name="T13" fmla="*/ 37 h 423"/>
              <a:gd name="T14" fmla="*/ 996 w 2610"/>
              <a:gd name="T15" fmla="*/ 73 h 423"/>
              <a:gd name="T16" fmla="*/ 1170 w 2610"/>
              <a:gd name="T17" fmla="*/ 148 h 423"/>
              <a:gd name="T18" fmla="*/ 1350 w 2610"/>
              <a:gd name="T19" fmla="*/ 241 h 423"/>
              <a:gd name="T20" fmla="*/ 1524 w 2610"/>
              <a:gd name="T21" fmla="*/ 322 h 423"/>
              <a:gd name="T22" fmla="*/ 1650 w 2610"/>
              <a:gd name="T23" fmla="*/ 373 h 423"/>
              <a:gd name="T24" fmla="*/ 1830 w 2610"/>
              <a:gd name="T25" fmla="*/ 412 h 423"/>
              <a:gd name="T26" fmla="*/ 1980 w 2610"/>
              <a:gd name="T27" fmla="*/ 421 h 423"/>
              <a:gd name="T28" fmla="*/ 2106 w 2610"/>
              <a:gd name="T29" fmla="*/ 412 h 423"/>
              <a:gd name="T30" fmla="*/ 2316 w 2610"/>
              <a:gd name="T31" fmla="*/ 352 h 423"/>
              <a:gd name="T32" fmla="*/ 2451 w 2610"/>
              <a:gd name="T33" fmla="*/ 286 h 423"/>
              <a:gd name="T34" fmla="*/ 2565 w 2610"/>
              <a:gd name="T35" fmla="*/ 232 h 423"/>
              <a:gd name="T36" fmla="*/ 2610 w 2610"/>
              <a:gd name="T37" fmla="*/ 20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10" h="423">
                <a:moveTo>
                  <a:pt x="0" y="217"/>
                </a:moveTo>
                <a:cubicBezTo>
                  <a:pt x="53" y="192"/>
                  <a:pt x="106" y="167"/>
                  <a:pt x="159" y="142"/>
                </a:cubicBezTo>
                <a:cubicBezTo>
                  <a:pt x="212" y="117"/>
                  <a:pt x="267" y="87"/>
                  <a:pt x="321" y="67"/>
                </a:cubicBezTo>
                <a:cubicBezTo>
                  <a:pt x="375" y="47"/>
                  <a:pt x="437" y="33"/>
                  <a:pt x="486" y="22"/>
                </a:cubicBezTo>
                <a:cubicBezTo>
                  <a:pt x="535" y="11"/>
                  <a:pt x="570" y="2"/>
                  <a:pt x="615" y="1"/>
                </a:cubicBezTo>
                <a:cubicBezTo>
                  <a:pt x="660" y="0"/>
                  <a:pt x="711" y="7"/>
                  <a:pt x="756" y="13"/>
                </a:cubicBezTo>
                <a:cubicBezTo>
                  <a:pt x="801" y="19"/>
                  <a:pt x="845" y="27"/>
                  <a:pt x="885" y="37"/>
                </a:cubicBezTo>
                <a:cubicBezTo>
                  <a:pt x="925" y="47"/>
                  <a:pt x="949" y="55"/>
                  <a:pt x="996" y="73"/>
                </a:cubicBezTo>
                <a:cubicBezTo>
                  <a:pt x="1043" y="91"/>
                  <a:pt x="1111" y="120"/>
                  <a:pt x="1170" y="148"/>
                </a:cubicBezTo>
                <a:cubicBezTo>
                  <a:pt x="1229" y="176"/>
                  <a:pt x="1291" y="212"/>
                  <a:pt x="1350" y="241"/>
                </a:cubicBezTo>
                <a:cubicBezTo>
                  <a:pt x="1409" y="270"/>
                  <a:pt x="1474" y="300"/>
                  <a:pt x="1524" y="322"/>
                </a:cubicBezTo>
                <a:cubicBezTo>
                  <a:pt x="1574" y="344"/>
                  <a:pt x="1599" y="358"/>
                  <a:pt x="1650" y="373"/>
                </a:cubicBezTo>
                <a:cubicBezTo>
                  <a:pt x="1701" y="388"/>
                  <a:pt x="1775" y="404"/>
                  <a:pt x="1830" y="412"/>
                </a:cubicBezTo>
                <a:cubicBezTo>
                  <a:pt x="1885" y="420"/>
                  <a:pt x="1934" y="421"/>
                  <a:pt x="1980" y="421"/>
                </a:cubicBezTo>
                <a:cubicBezTo>
                  <a:pt x="2026" y="421"/>
                  <a:pt x="2050" y="423"/>
                  <a:pt x="2106" y="412"/>
                </a:cubicBezTo>
                <a:cubicBezTo>
                  <a:pt x="2162" y="401"/>
                  <a:pt x="2259" y="373"/>
                  <a:pt x="2316" y="352"/>
                </a:cubicBezTo>
                <a:cubicBezTo>
                  <a:pt x="2373" y="331"/>
                  <a:pt x="2410" y="306"/>
                  <a:pt x="2451" y="286"/>
                </a:cubicBezTo>
                <a:cubicBezTo>
                  <a:pt x="2492" y="266"/>
                  <a:pt x="2539" y="245"/>
                  <a:pt x="2565" y="232"/>
                </a:cubicBezTo>
                <a:cubicBezTo>
                  <a:pt x="2591" y="219"/>
                  <a:pt x="2600" y="213"/>
                  <a:pt x="2610" y="208"/>
                </a:cubicBezTo>
              </a:path>
            </a:pathLst>
          </a:custGeom>
          <a:noFill/>
          <a:ln w="25400">
            <a:solidFill>
              <a:srgbClr val="FF9F1B"/>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32" name="Freeform 8"/>
          <p:cNvSpPr>
            <a:spLocks/>
          </p:cNvSpPr>
          <p:nvPr/>
        </p:nvSpPr>
        <p:spPr bwMode="auto">
          <a:xfrm>
            <a:off x="182033" y="2190751"/>
            <a:ext cx="5454651" cy="773113"/>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FF9F1B"/>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33" name="Freeform 9"/>
          <p:cNvSpPr>
            <a:spLocks/>
          </p:cNvSpPr>
          <p:nvPr/>
        </p:nvSpPr>
        <p:spPr bwMode="auto">
          <a:xfrm>
            <a:off x="213784" y="1439863"/>
            <a:ext cx="5444067" cy="762000"/>
          </a:xfrm>
          <a:custGeom>
            <a:avLst/>
            <a:gdLst>
              <a:gd name="T0" fmla="*/ 0 w 2572"/>
              <a:gd name="T1" fmla="*/ 232 h 480"/>
              <a:gd name="T2" fmla="*/ 137 w 2572"/>
              <a:gd name="T3" fmla="*/ 36 h 480"/>
              <a:gd name="T4" fmla="*/ 388 w 2572"/>
              <a:gd name="T5" fmla="*/ 445 h 480"/>
              <a:gd name="T6" fmla="*/ 639 w 2572"/>
              <a:gd name="T7" fmla="*/ 36 h 480"/>
              <a:gd name="T8" fmla="*/ 901 w 2572"/>
              <a:gd name="T9" fmla="*/ 445 h 480"/>
              <a:gd name="T10" fmla="*/ 1147 w 2572"/>
              <a:gd name="T11" fmla="*/ 28 h 480"/>
              <a:gd name="T12" fmla="*/ 1412 w 2572"/>
              <a:gd name="T13" fmla="*/ 451 h 480"/>
              <a:gd name="T14" fmla="*/ 1671 w 2572"/>
              <a:gd name="T15" fmla="*/ 28 h 480"/>
              <a:gd name="T16" fmla="*/ 1938 w 2572"/>
              <a:gd name="T17" fmla="*/ 451 h 480"/>
              <a:gd name="T18" fmla="*/ 2203 w 2572"/>
              <a:gd name="T19" fmla="*/ 28 h 480"/>
              <a:gd name="T20" fmla="*/ 2435 w 2572"/>
              <a:gd name="T21" fmla="*/ 443 h 480"/>
              <a:gd name="T22" fmla="*/ 2572 w 2572"/>
              <a:gd name="T23" fmla="*/ 25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2" h="480">
                <a:moveTo>
                  <a:pt x="0" y="232"/>
                </a:moveTo>
                <a:cubicBezTo>
                  <a:pt x="23" y="199"/>
                  <a:pt x="72" y="0"/>
                  <a:pt x="137" y="36"/>
                </a:cubicBezTo>
                <a:cubicBezTo>
                  <a:pt x="202" y="72"/>
                  <a:pt x="304" y="445"/>
                  <a:pt x="388" y="445"/>
                </a:cubicBezTo>
                <a:cubicBezTo>
                  <a:pt x="472" y="445"/>
                  <a:pt x="554" y="36"/>
                  <a:pt x="639" y="36"/>
                </a:cubicBezTo>
                <a:cubicBezTo>
                  <a:pt x="724" y="36"/>
                  <a:pt x="816" y="446"/>
                  <a:pt x="901" y="445"/>
                </a:cubicBezTo>
                <a:cubicBezTo>
                  <a:pt x="986" y="444"/>
                  <a:pt x="1062" y="27"/>
                  <a:pt x="1147" y="28"/>
                </a:cubicBezTo>
                <a:cubicBezTo>
                  <a:pt x="1232" y="29"/>
                  <a:pt x="1325" y="451"/>
                  <a:pt x="1412" y="451"/>
                </a:cubicBezTo>
                <a:cubicBezTo>
                  <a:pt x="1499" y="451"/>
                  <a:pt x="1583" y="28"/>
                  <a:pt x="1671" y="28"/>
                </a:cubicBezTo>
                <a:cubicBezTo>
                  <a:pt x="1759" y="28"/>
                  <a:pt x="1849" y="451"/>
                  <a:pt x="1938" y="451"/>
                </a:cubicBezTo>
                <a:cubicBezTo>
                  <a:pt x="2027" y="451"/>
                  <a:pt x="2120" y="29"/>
                  <a:pt x="2203" y="28"/>
                </a:cubicBezTo>
                <a:cubicBezTo>
                  <a:pt x="2286" y="27"/>
                  <a:pt x="2374" y="406"/>
                  <a:pt x="2435" y="443"/>
                </a:cubicBezTo>
                <a:cubicBezTo>
                  <a:pt x="2496" y="480"/>
                  <a:pt x="2544" y="292"/>
                  <a:pt x="2572" y="252"/>
                </a:cubicBezTo>
              </a:path>
            </a:pathLst>
          </a:custGeom>
          <a:noFill/>
          <a:ln w="25400">
            <a:solidFill>
              <a:srgbClr val="FF9F1B"/>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34" name="Freeform 10"/>
          <p:cNvSpPr>
            <a:spLocks/>
          </p:cNvSpPr>
          <p:nvPr/>
        </p:nvSpPr>
        <p:spPr bwMode="auto">
          <a:xfrm>
            <a:off x="167217" y="660401"/>
            <a:ext cx="5535083" cy="773113"/>
          </a:xfrm>
          <a:custGeom>
            <a:avLst/>
            <a:gdLst>
              <a:gd name="T0" fmla="*/ 27 w 2615"/>
              <a:gd name="T1" fmla="*/ 232 h 487"/>
              <a:gd name="T2" fmla="*/ 41 w 2615"/>
              <a:gd name="T3" fmla="*/ 246 h 487"/>
              <a:gd name="T4" fmla="*/ 273 w 2615"/>
              <a:gd name="T5" fmla="*/ 451 h 487"/>
              <a:gd name="T6" fmla="*/ 671 w 2615"/>
              <a:gd name="T7" fmla="*/ 27 h 487"/>
              <a:gd name="T8" fmla="*/ 1095 w 2615"/>
              <a:gd name="T9" fmla="*/ 456 h 487"/>
              <a:gd name="T10" fmla="*/ 1542 w 2615"/>
              <a:gd name="T11" fmla="*/ 22 h 487"/>
              <a:gd name="T12" fmla="*/ 1960 w 2615"/>
              <a:gd name="T13" fmla="*/ 456 h 487"/>
              <a:gd name="T14" fmla="*/ 2378 w 2615"/>
              <a:gd name="T15" fmla="*/ 36 h 487"/>
              <a:gd name="T16" fmla="*/ 2615 w 2615"/>
              <a:gd name="T17" fmla="*/ 238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15" h="487">
                <a:moveTo>
                  <a:pt x="27" y="232"/>
                </a:moveTo>
                <a:cubicBezTo>
                  <a:pt x="16" y="221"/>
                  <a:pt x="0" y="209"/>
                  <a:pt x="41" y="246"/>
                </a:cubicBezTo>
                <a:cubicBezTo>
                  <a:pt x="82" y="283"/>
                  <a:pt x="168" y="487"/>
                  <a:pt x="273" y="451"/>
                </a:cubicBezTo>
                <a:cubicBezTo>
                  <a:pt x="378" y="415"/>
                  <a:pt x="534" y="26"/>
                  <a:pt x="671" y="27"/>
                </a:cubicBezTo>
                <a:cubicBezTo>
                  <a:pt x="808" y="28"/>
                  <a:pt x="950" y="457"/>
                  <a:pt x="1095" y="456"/>
                </a:cubicBezTo>
                <a:cubicBezTo>
                  <a:pt x="1240" y="455"/>
                  <a:pt x="1398" y="22"/>
                  <a:pt x="1542" y="22"/>
                </a:cubicBezTo>
                <a:cubicBezTo>
                  <a:pt x="1686" y="22"/>
                  <a:pt x="1821" y="454"/>
                  <a:pt x="1960" y="456"/>
                </a:cubicBezTo>
                <a:cubicBezTo>
                  <a:pt x="2099" y="458"/>
                  <a:pt x="2269" y="72"/>
                  <a:pt x="2378" y="36"/>
                </a:cubicBezTo>
                <a:cubicBezTo>
                  <a:pt x="2487" y="0"/>
                  <a:pt x="2566" y="196"/>
                  <a:pt x="2615" y="238"/>
                </a:cubicBezTo>
              </a:path>
            </a:pathLst>
          </a:custGeom>
          <a:noFill/>
          <a:ln w="25400">
            <a:solidFill>
              <a:srgbClr val="FF9F1B"/>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35" name="Freeform 11"/>
          <p:cNvSpPr>
            <a:spLocks/>
          </p:cNvSpPr>
          <p:nvPr/>
        </p:nvSpPr>
        <p:spPr bwMode="auto">
          <a:xfrm>
            <a:off x="207434" y="4470400"/>
            <a:ext cx="5501217" cy="762000"/>
          </a:xfrm>
          <a:custGeom>
            <a:avLst/>
            <a:gdLst>
              <a:gd name="T0" fmla="*/ 0 w 2599"/>
              <a:gd name="T1" fmla="*/ 245 h 480"/>
              <a:gd name="T2" fmla="*/ 251 w 2599"/>
              <a:gd name="T3" fmla="*/ 444 h 480"/>
              <a:gd name="T4" fmla="*/ 652 w 2599"/>
              <a:gd name="T5" fmla="*/ 27 h 480"/>
              <a:gd name="T6" fmla="*/ 1084 w 2599"/>
              <a:gd name="T7" fmla="*/ 458 h 480"/>
              <a:gd name="T8" fmla="*/ 1515 w 2599"/>
              <a:gd name="T9" fmla="*/ 27 h 480"/>
              <a:gd name="T10" fmla="*/ 1949 w 2599"/>
              <a:gd name="T11" fmla="*/ 458 h 480"/>
              <a:gd name="T12" fmla="*/ 2345 w 2599"/>
              <a:gd name="T13" fmla="*/ 35 h 480"/>
              <a:gd name="T14" fmla="*/ 2599 w 2599"/>
              <a:gd name="T15" fmla="*/ 245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99" h="480">
                <a:moveTo>
                  <a:pt x="0" y="245"/>
                </a:moveTo>
                <a:cubicBezTo>
                  <a:pt x="42" y="278"/>
                  <a:pt x="142" y="480"/>
                  <a:pt x="251" y="444"/>
                </a:cubicBezTo>
                <a:cubicBezTo>
                  <a:pt x="360" y="408"/>
                  <a:pt x="513" y="25"/>
                  <a:pt x="652" y="27"/>
                </a:cubicBezTo>
                <a:cubicBezTo>
                  <a:pt x="791" y="29"/>
                  <a:pt x="940" y="458"/>
                  <a:pt x="1084" y="458"/>
                </a:cubicBezTo>
                <a:cubicBezTo>
                  <a:pt x="1228" y="458"/>
                  <a:pt x="1371" y="27"/>
                  <a:pt x="1515" y="27"/>
                </a:cubicBezTo>
                <a:cubicBezTo>
                  <a:pt x="1659" y="27"/>
                  <a:pt x="1811" y="457"/>
                  <a:pt x="1949" y="458"/>
                </a:cubicBezTo>
                <a:cubicBezTo>
                  <a:pt x="2087" y="459"/>
                  <a:pt x="2237" y="70"/>
                  <a:pt x="2345" y="35"/>
                </a:cubicBezTo>
                <a:cubicBezTo>
                  <a:pt x="2453" y="0"/>
                  <a:pt x="2546" y="201"/>
                  <a:pt x="2599" y="245"/>
                </a:cubicBezTo>
              </a:path>
            </a:pathLst>
          </a:custGeom>
          <a:noFill/>
          <a:ln w="25400">
            <a:solidFill>
              <a:srgbClr val="FF9F1B"/>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36" name="Freeform 12"/>
          <p:cNvSpPr>
            <a:spLocks/>
          </p:cNvSpPr>
          <p:nvPr/>
        </p:nvSpPr>
        <p:spPr bwMode="auto">
          <a:xfrm>
            <a:off x="234951" y="5238750"/>
            <a:ext cx="5441949" cy="723900"/>
          </a:xfrm>
          <a:custGeom>
            <a:avLst/>
            <a:gdLst>
              <a:gd name="T0" fmla="*/ 0 w 2571"/>
              <a:gd name="T1" fmla="*/ 16 h 456"/>
              <a:gd name="T2" fmla="*/ 41 w 2571"/>
              <a:gd name="T3" fmla="*/ 84 h 456"/>
              <a:gd name="T4" fmla="*/ 183 w 2571"/>
              <a:gd name="T5" fmla="*/ 445 h 456"/>
              <a:gd name="T6" fmla="*/ 374 w 2571"/>
              <a:gd name="T7" fmla="*/ 24 h 456"/>
              <a:gd name="T8" fmla="*/ 559 w 2571"/>
              <a:gd name="T9" fmla="*/ 445 h 456"/>
              <a:gd name="T10" fmla="*/ 731 w 2571"/>
              <a:gd name="T11" fmla="*/ 24 h 456"/>
              <a:gd name="T12" fmla="*/ 922 w 2571"/>
              <a:gd name="T13" fmla="*/ 445 h 456"/>
              <a:gd name="T14" fmla="*/ 1111 w 2571"/>
              <a:gd name="T15" fmla="*/ 24 h 456"/>
              <a:gd name="T16" fmla="*/ 1296 w 2571"/>
              <a:gd name="T17" fmla="*/ 445 h 456"/>
              <a:gd name="T18" fmla="*/ 1474 w 2571"/>
              <a:gd name="T19" fmla="*/ 16 h 456"/>
              <a:gd name="T20" fmla="*/ 1665 w 2571"/>
              <a:gd name="T21" fmla="*/ 445 h 456"/>
              <a:gd name="T22" fmla="*/ 1837 w 2571"/>
              <a:gd name="T23" fmla="*/ 24 h 456"/>
              <a:gd name="T24" fmla="*/ 2034 w 2571"/>
              <a:gd name="T25" fmla="*/ 447 h 456"/>
              <a:gd name="T26" fmla="*/ 2219 w 2571"/>
              <a:gd name="T27" fmla="*/ 16 h 456"/>
              <a:gd name="T28" fmla="*/ 2397 w 2571"/>
              <a:gd name="T29" fmla="*/ 447 h 456"/>
              <a:gd name="T30" fmla="*/ 2539 w 2571"/>
              <a:gd name="T31" fmla="*/ 71 h 456"/>
              <a:gd name="T32" fmla="*/ 2571 w 2571"/>
              <a:gd name="T33" fmla="*/ 2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71" h="456">
                <a:moveTo>
                  <a:pt x="0" y="16"/>
                </a:moveTo>
                <a:cubicBezTo>
                  <a:pt x="7" y="27"/>
                  <a:pt x="11" y="12"/>
                  <a:pt x="41" y="84"/>
                </a:cubicBezTo>
                <a:cubicBezTo>
                  <a:pt x="71" y="156"/>
                  <a:pt x="128" y="455"/>
                  <a:pt x="183" y="445"/>
                </a:cubicBezTo>
                <a:cubicBezTo>
                  <a:pt x="238" y="435"/>
                  <a:pt x="311" y="24"/>
                  <a:pt x="374" y="24"/>
                </a:cubicBezTo>
                <a:cubicBezTo>
                  <a:pt x="437" y="24"/>
                  <a:pt x="500" y="445"/>
                  <a:pt x="559" y="445"/>
                </a:cubicBezTo>
                <a:cubicBezTo>
                  <a:pt x="618" y="445"/>
                  <a:pt x="671" y="24"/>
                  <a:pt x="731" y="24"/>
                </a:cubicBezTo>
                <a:cubicBezTo>
                  <a:pt x="791" y="24"/>
                  <a:pt x="859" y="445"/>
                  <a:pt x="922" y="445"/>
                </a:cubicBezTo>
                <a:cubicBezTo>
                  <a:pt x="985" y="445"/>
                  <a:pt x="1049" y="24"/>
                  <a:pt x="1111" y="24"/>
                </a:cubicBezTo>
                <a:cubicBezTo>
                  <a:pt x="1173" y="24"/>
                  <a:pt x="1236" y="446"/>
                  <a:pt x="1296" y="445"/>
                </a:cubicBezTo>
                <a:cubicBezTo>
                  <a:pt x="1356" y="444"/>
                  <a:pt x="1413" y="16"/>
                  <a:pt x="1474" y="16"/>
                </a:cubicBezTo>
                <a:cubicBezTo>
                  <a:pt x="1535" y="16"/>
                  <a:pt x="1605" y="444"/>
                  <a:pt x="1665" y="445"/>
                </a:cubicBezTo>
                <a:cubicBezTo>
                  <a:pt x="1725" y="446"/>
                  <a:pt x="1776" y="24"/>
                  <a:pt x="1837" y="24"/>
                </a:cubicBezTo>
                <a:cubicBezTo>
                  <a:pt x="1898" y="24"/>
                  <a:pt x="1970" y="448"/>
                  <a:pt x="2034" y="447"/>
                </a:cubicBezTo>
                <a:cubicBezTo>
                  <a:pt x="2098" y="446"/>
                  <a:pt x="2159" y="16"/>
                  <a:pt x="2219" y="16"/>
                </a:cubicBezTo>
                <a:cubicBezTo>
                  <a:pt x="2279" y="16"/>
                  <a:pt x="2344" y="438"/>
                  <a:pt x="2397" y="447"/>
                </a:cubicBezTo>
                <a:cubicBezTo>
                  <a:pt x="2450" y="456"/>
                  <a:pt x="2510" y="142"/>
                  <a:pt x="2539" y="71"/>
                </a:cubicBezTo>
                <a:cubicBezTo>
                  <a:pt x="2568" y="0"/>
                  <a:pt x="2564" y="34"/>
                  <a:pt x="2571" y="24"/>
                </a:cubicBezTo>
              </a:path>
            </a:pathLst>
          </a:custGeom>
          <a:noFill/>
          <a:ln w="25400">
            <a:solidFill>
              <a:srgbClr val="FF9F1B"/>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37" name="Freeform 13"/>
          <p:cNvSpPr>
            <a:spLocks/>
          </p:cNvSpPr>
          <p:nvPr/>
        </p:nvSpPr>
        <p:spPr bwMode="auto">
          <a:xfrm>
            <a:off x="260351" y="6003926"/>
            <a:ext cx="5401733" cy="708025"/>
          </a:xfrm>
          <a:custGeom>
            <a:avLst/>
            <a:gdLst>
              <a:gd name="T0" fmla="*/ 0 w 2552"/>
              <a:gd name="T1" fmla="*/ 15 h 446"/>
              <a:gd name="T2" fmla="*/ 169 w 2552"/>
              <a:gd name="T3" fmla="*/ 91 h 446"/>
              <a:gd name="T4" fmla="*/ 647 w 2552"/>
              <a:gd name="T5" fmla="*/ 433 h 446"/>
              <a:gd name="T6" fmla="*/ 1261 w 2552"/>
              <a:gd name="T7" fmla="*/ 10 h 446"/>
              <a:gd name="T8" fmla="*/ 1916 w 2552"/>
              <a:gd name="T9" fmla="*/ 433 h 446"/>
              <a:gd name="T10" fmla="*/ 2389 w 2552"/>
              <a:gd name="T11" fmla="*/ 70 h 446"/>
              <a:gd name="T12" fmla="*/ 2552 w 2552"/>
              <a:gd name="T13" fmla="*/ 10 h 446"/>
            </a:gdLst>
            <a:ahLst/>
            <a:cxnLst>
              <a:cxn ang="0">
                <a:pos x="T0" y="T1"/>
              </a:cxn>
              <a:cxn ang="0">
                <a:pos x="T2" y="T3"/>
              </a:cxn>
              <a:cxn ang="0">
                <a:pos x="T4" y="T5"/>
              </a:cxn>
              <a:cxn ang="0">
                <a:pos x="T6" y="T7"/>
              </a:cxn>
              <a:cxn ang="0">
                <a:pos x="T8" y="T9"/>
              </a:cxn>
              <a:cxn ang="0">
                <a:pos x="T10" y="T11"/>
              </a:cxn>
              <a:cxn ang="0">
                <a:pos x="T12" y="T13"/>
              </a:cxn>
            </a:cxnLst>
            <a:rect l="0" t="0" r="r" b="b"/>
            <a:pathLst>
              <a:path w="2552" h="446">
                <a:moveTo>
                  <a:pt x="0" y="15"/>
                </a:moveTo>
                <a:cubicBezTo>
                  <a:pt x="28" y="28"/>
                  <a:pt x="61" y="21"/>
                  <a:pt x="169" y="91"/>
                </a:cubicBezTo>
                <a:cubicBezTo>
                  <a:pt x="277" y="161"/>
                  <a:pt x="465" y="446"/>
                  <a:pt x="647" y="433"/>
                </a:cubicBezTo>
                <a:cubicBezTo>
                  <a:pt x="829" y="420"/>
                  <a:pt x="1050" y="10"/>
                  <a:pt x="1261" y="10"/>
                </a:cubicBezTo>
                <a:cubicBezTo>
                  <a:pt x="1472" y="10"/>
                  <a:pt x="1728" y="423"/>
                  <a:pt x="1916" y="433"/>
                </a:cubicBezTo>
                <a:cubicBezTo>
                  <a:pt x="2104" y="443"/>
                  <a:pt x="2283" y="140"/>
                  <a:pt x="2389" y="70"/>
                </a:cubicBezTo>
                <a:cubicBezTo>
                  <a:pt x="2495" y="0"/>
                  <a:pt x="2518" y="23"/>
                  <a:pt x="2552" y="10"/>
                </a:cubicBezTo>
              </a:path>
            </a:pathLst>
          </a:custGeom>
          <a:noFill/>
          <a:ln w="25400">
            <a:solidFill>
              <a:srgbClr val="FF9F1B"/>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38" name="Freeform 14"/>
          <p:cNvSpPr>
            <a:spLocks/>
          </p:cNvSpPr>
          <p:nvPr/>
        </p:nvSpPr>
        <p:spPr bwMode="auto">
          <a:xfrm>
            <a:off x="6402918" y="2827338"/>
            <a:ext cx="5524500" cy="671512"/>
          </a:xfrm>
          <a:custGeom>
            <a:avLst/>
            <a:gdLst>
              <a:gd name="T0" fmla="*/ 0 w 2610"/>
              <a:gd name="T1" fmla="*/ 217 h 423"/>
              <a:gd name="T2" fmla="*/ 159 w 2610"/>
              <a:gd name="T3" fmla="*/ 142 h 423"/>
              <a:gd name="T4" fmla="*/ 321 w 2610"/>
              <a:gd name="T5" fmla="*/ 67 h 423"/>
              <a:gd name="T6" fmla="*/ 486 w 2610"/>
              <a:gd name="T7" fmla="*/ 22 h 423"/>
              <a:gd name="T8" fmla="*/ 615 w 2610"/>
              <a:gd name="T9" fmla="*/ 1 h 423"/>
              <a:gd name="T10" fmla="*/ 756 w 2610"/>
              <a:gd name="T11" fmla="*/ 13 h 423"/>
              <a:gd name="T12" fmla="*/ 885 w 2610"/>
              <a:gd name="T13" fmla="*/ 37 h 423"/>
              <a:gd name="T14" fmla="*/ 996 w 2610"/>
              <a:gd name="T15" fmla="*/ 73 h 423"/>
              <a:gd name="T16" fmla="*/ 1170 w 2610"/>
              <a:gd name="T17" fmla="*/ 148 h 423"/>
              <a:gd name="T18" fmla="*/ 1350 w 2610"/>
              <a:gd name="T19" fmla="*/ 241 h 423"/>
              <a:gd name="T20" fmla="*/ 1524 w 2610"/>
              <a:gd name="T21" fmla="*/ 322 h 423"/>
              <a:gd name="T22" fmla="*/ 1650 w 2610"/>
              <a:gd name="T23" fmla="*/ 373 h 423"/>
              <a:gd name="T24" fmla="*/ 1830 w 2610"/>
              <a:gd name="T25" fmla="*/ 412 h 423"/>
              <a:gd name="T26" fmla="*/ 1980 w 2610"/>
              <a:gd name="T27" fmla="*/ 421 h 423"/>
              <a:gd name="T28" fmla="*/ 2106 w 2610"/>
              <a:gd name="T29" fmla="*/ 412 h 423"/>
              <a:gd name="T30" fmla="*/ 2316 w 2610"/>
              <a:gd name="T31" fmla="*/ 352 h 423"/>
              <a:gd name="T32" fmla="*/ 2451 w 2610"/>
              <a:gd name="T33" fmla="*/ 286 h 423"/>
              <a:gd name="T34" fmla="*/ 2565 w 2610"/>
              <a:gd name="T35" fmla="*/ 232 h 423"/>
              <a:gd name="T36" fmla="*/ 2610 w 2610"/>
              <a:gd name="T37" fmla="*/ 20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10" h="423">
                <a:moveTo>
                  <a:pt x="0" y="217"/>
                </a:moveTo>
                <a:cubicBezTo>
                  <a:pt x="53" y="192"/>
                  <a:pt x="106" y="167"/>
                  <a:pt x="159" y="142"/>
                </a:cubicBezTo>
                <a:cubicBezTo>
                  <a:pt x="212" y="117"/>
                  <a:pt x="267" y="87"/>
                  <a:pt x="321" y="67"/>
                </a:cubicBezTo>
                <a:cubicBezTo>
                  <a:pt x="375" y="47"/>
                  <a:pt x="437" y="33"/>
                  <a:pt x="486" y="22"/>
                </a:cubicBezTo>
                <a:cubicBezTo>
                  <a:pt x="535" y="11"/>
                  <a:pt x="570" y="2"/>
                  <a:pt x="615" y="1"/>
                </a:cubicBezTo>
                <a:cubicBezTo>
                  <a:pt x="660" y="0"/>
                  <a:pt x="711" y="7"/>
                  <a:pt x="756" y="13"/>
                </a:cubicBezTo>
                <a:cubicBezTo>
                  <a:pt x="801" y="19"/>
                  <a:pt x="845" y="27"/>
                  <a:pt x="885" y="37"/>
                </a:cubicBezTo>
                <a:cubicBezTo>
                  <a:pt x="925" y="47"/>
                  <a:pt x="949" y="55"/>
                  <a:pt x="996" y="73"/>
                </a:cubicBezTo>
                <a:cubicBezTo>
                  <a:pt x="1043" y="91"/>
                  <a:pt x="1111" y="120"/>
                  <a:pt x="1170" y="148"/>
                </a:cubicBezTo>
                <a:cubicBezTo>
                  <a:pt x="1229" y="176"/>
                  <a:pt x="1291" y="212"/>
                  <a:pt x="1350" y="241"/>
                </a:cubicBezTo>
                <a:cubicBezTo>
                  <a:pt x="1409" y="270"/>
                  <a:pt x="1474" y="300"/>
                  <a:pt x="1524" y="322"/>
                </a:cubicBezTo>
                <a:cubicBezTo>
                  <a:pt x="1574" y="344"/>
                  <a:pt x="1599" y="358"/>
                  <a:pt x="1650" y="373"/>
                </a:cubicBezTo>
                <a:cubicBezTo>
                  <a:pt x="1701" y="388"/>
                  <a:pt x="1775" y="404"/>
                  <a:pt x="1830" y="412"/>
                </a:cubicBezTo>
                <a:cubicBezTo>
                  <a:pt x="1885" y="420"/>
                  <a:pt x="1934" y="421"/>
                  <a:pt x="1980" y="421"/>
                </a:cubicBezTo>
                <a:cubicBezTo>
                  <a:pt x="2026" y="421"/>
                  <a:pt x="2050" y="423"/>
                  <a:pt x="2106" y="412"/>
                </a:cubicBezTo>
                <a:cubicBezTo>
                  <a:pt x="2162" y="401"/>
                  <a:pt x="2259" y="373"/>
                  <a:pt x="2316" y="352"/>
                </a:cubicBezTo>
                <a:cubicBezTo>
                  <a:pt x="2373" y="331"/>
                  <a:pt x="2410" y="306"/>
                  <a:pt x="2451" y="286"/>
                </a:cubicBezTo>
                <a:cubicBezTo>
                  <a:pt x="2492" y="266"/>
                  <a:pt x="2539" y="245"/>
                  <a:pt x="2565" y="232"/>
                </a:cubicBezTo>
                <a:cubicBezTo>
                  <a:pt x="2591" y="219"/>
                  <a:pt x="2600" y="213"/>
                  <a:pt x="2610" y="208"/>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39" name="Freeform 15"/>
          <p:cNvSpPr>
            <a:spLocks/>
          </p:cNvSpPr>
          <p:nvPr/>
        </p:nvSpPr>
        <p:spPr bwMode="auto">
          <a:xfrm>
            <a:off x="6421967" y="2463801"/>
            <a:ext cx="5488517" cy="1387475"/>
          </a:xfrm>
          <a:custGeom>
            <a:avLst/>
            <a:gdLst>
              <a:gd name="T0" fmla="*/ 0 w 2593"/>
              <a:gd name="T1" fmla="*/ 437 h 874"/>
              <a:gd name="T2" fmla="*/ 164 w 2593"/>
              <a:gd name="T3" fmla="*/ 557 h 874"/>
              <a:gd name="T4" fmla="*/ 322 w 2593"/>
              <a:gd name="T5" fmla="*/ 442 h 874"/>
              <a:gd name="T6" fmla="*/ 642 w 2593"/>
              <a:gd name="T7" fmla="*/ 19 h 874"/>
              <a:gd name="T8" fmla="*/ 1084 w 2593"/>
              <a:gd name="T9" fmla="*/ 557 h 874"/>
              <a:gd name="T10" fmla="*/ 1502 w 2593"/>
              <a:gd name="T11" fmla="*/ 328 h 874"/>
              <a:gd name="T12" fmla="*/ 1930 w 2593"/>
              <a:gd name="T13" fmla="*/ 871 h 874"/>
              <a:gd name="T14" fmla="*/ 2334 w 2593"/>
              <a:gd name="T15" fmla="*/ 347 h 874"/>
              <a:gd name="T16" fmla="*/ 2593 w 2593"/>
              <a:gd name="T17" fmla="*/ 442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3" h="874">
                <a:moveTo>
                  <a:pt x="0" y="437"/>
                </a:moveTo>
                <a:cubicBezTo>
                  <a:pt x="54" y="497"/>
                  <a:pt x="110" y="556"/>
                  <a:pt x="164" y="557"/>
                </a:cubicBezTo>
                <a:cubicBezTo>
                  <a:pt x="218" y="558"/>
                  <a:pt x="242" y="532"/>
                  <a:pt x="322" y="442"/>
                </a:cubicBezTo>
                <a:cubicBezTo>
                  <a:pt x="402" y="352"/>
                  <a:pt x="515" y="0"/>
                  <a:pt x="642" y="19"/>
                </a:cubicBezTo>
                <a:cubicBezTo>
                  <a:pt x="769" y="38"/>
                  <a:pt x="941" y="506"/>
                  <a:pt x="1084" y="557"/>
                </a:cubicBezTo>
                <a:cubicBezTo>
                  <a:pt x="1227" y="608"/>
                  <a:pt x="1361" y="276"/>
                  <a:pt x="1502" y="328"/>
                </a:cubicBezTo>
                <a:cubicBezTo>
                  <a:pt x="1643" y="380"/>
                  <a:pt x="1791" y="868"/>
                  <a:pt x="1930" y="871"/>
                </a:cubicBezTo>
                <a:cubicBezTo>
                  <a:pt x="2069" y="874"/>
                  <a:pt x="2223" y="418"/>
                  <a:pt x="2334" y="347"/>
                </a:cubicBezTo>
                <a:cubicBezTo>
                  <a:pt x="2445" y="276"/>
                  <a:pt x="2539" y="422"/>
                  <a:pt x="2593" y="442"/>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40" name="Freeform 16"/>
          <p:cNvSpPr>
            <a:spLocks/>
          </p:cNvSpPr>
          <p:nvPr/>
        </p:nvSpPr>
        <p:spPr bwMode="auto">
          <a:xfrm>
            <a:off x="6436784" y="2062163"/>
            <a:ext cx="5441949" cy="2063750"/>
          </a:xfrm>
          <a:custGeom>
            <a:avLst/>
            <a:gdLst>
              <a:gd name="T0" fmla="*/ 0 w 2571"/>
              <a:gd name="T1" fmla="*/ 676 h 1300"/>
              <a:gd name="T2" fmla="*/ 107 w 2571"/>
              <a:gd name="T3" fmla="*/ 559 h 1300"/>
              <a:gd name="T4" fmla="*/ 223 w 2571"/>
              <a:gd name="T5" fmla="*/ 699 h 1300"/>
              <a:gd name="T6" fmla="*/ 323 w 2571"/>
              <a:gd name="T7" fmla="*/ 832 h 1300"/>
              <a:gd name="T8" fmla="*/ 440 w 2571"/>
              <a:gd name="T9" fmla="*/ 609 h 1300"/>
              <a:gd name="T10" fmla="*/ 640 w 2571"/>
              <a:gd name="T11" fmla="*/ 36 h 1300"/>
              <a:gd name="T12" fmla="*/ 939 w 2571"/>
              <a:gd name="T13" fmla="*/ 825 h 1300"/>
              <a:gd name="T14" fmla="*/ 1162 w 2571"/>
              <a:gd name="T15" fmla="*/ 566 h 1300"/>
              <a:gd name="T16" fmla="*/ 1395 w 2571"/>
              <a:gd name="T17" fmla="*/ 782 h 1300"/>
              <a:gd name="T18" fmla="*/ 1615 w 2571"/>
              <a:gd name="T19" fmla="*/ 526 h 1300"/>
              <a:gd name="T20" fmla="*/ 1921 w 2571"/>
              <a:gd name="T21" fmla="*/ 1298 h 1300"/>
              <a:gd name="T22" fmla="*/ 2238 w 2571"/>
              <a:gd name="T23" fmla="*/ 516 h 1300"/>
              <a:gd name="T24" fmla="*/ 2471 w 2571"/>
              <a:gd name="T25" fmla="*/ 782 h 1300"/>
              <a:gd name="T26" fmla="*/ 2571 w 2571"/>
              <a:gd name="T27" fmla="*/ 676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1" h="1300">
                <a:moveTo>
                  <a:pt x="0" y="676"/>
                </a:moveTo>
                <a:cubicBezTo>
                  <a:pt x="35" y="615"/>
                  <a:pt x="70" y="555"/>
                  <a:pt x="107" y="559"/>
                </a:cubicBezTo>
                <a:cubicBezTo>
                  <a:pt x="144" y="563"/>
                  <a:pt x="187" y="654"/>
                  <a:pt x="223" y="699"/>
                </a:cubicBezTo>
                <a:cubicBezTo>
                  <a:pt x="259" y="744"/>
                  <a:pt x="287" y="847"/>
                  <a:pt x="323" y="832"/>
                </a:cubicBezTo>
                <a:cubicBezTo>
                  <a:pt x="359" y="817"/>
                  <a:pt x="387" y="742"/>
                  <a:pt x="440" y="609"/>
                </a:cubicBezTo>
                <a:cubicBezTo>
                  <a:pt x="493" y="476"/>
                  <a:pt x="557" y="0"/>
                  <a:pt x="640" y="36"/>
                </a:cubicBezTo>
                <a:cubicBezTo>
                  <a:pt x="723" y="72"/>
                  <a:pt x="852" y="737"/>
                  <a:pt x="939" y="825"/>
                </a:cubicBezTo>
                <a:cubicBezTo>
                  <a:pt x="1026" y="913"/>
                  <a:pt x="1086" y="573"/>
                  <a:pt x="1162" y="566"/>
                </a:cubicBezTo>
                <a:cubicBezTo>
                  <a:pt x="1238" y="559"/>
                  <a:pt x="1320" y="789"/>
                  <a:pt x="1395" y="782"/>
                </a:cubicBezTo>
                <a:cubicBezTo>
                  <a:pt x="1470" y="775"/>
                  <a:pt x="1527" y="440"/>
                  <a:pt x="1615" y="526"/>
                </a:cubicBezTo>
                <a:cubicBezTo>
                  <a:pt x="1703" y="612"/>
                  <a:pt x="1817" y="1300"/>
                  <a:pt x="1921" y="1298"/>
                </a:cubicBezTo>
                <a:cubicBezTo>
                  <a:pt x="2025" y="1296"/>
                  <a:pt x="2146" y="602"/>
                  <a:pt x="2238" y="516"/>
                </a:cubicBezTo>
                <a:cubicBezTo>
                  <a:pt x="2330" y="430"/>
                  <a:pt x="2416" y="755"/>
                  <a:pt x="2471" y="782"/>
                </a:cubicBezTo>
                <a:cubicBezTo>
                  <a:pt x="2526" y="809"/>
                  <a:pt x="2548" y="742"/>
                  <a:pt x="2571" y="676"/>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41" name="Freeform 17"/>
          <p:cNvSpPr>
            <a:spLocks/>
          </p:cNvSpPr>
          <p:nvPr/>
        </p:nvSpPr>
        <p:spPr bwMode="auto">
          <a:xfrm>
            <a:off x="6445252" y="1849439"/>
            <a:ext cx="5454649" cy="2668587"/>
          </a:xfrm>
          <a:custGeom>
            <a:avLst/>
            <a:gdLst>
              <a:gd name="T0" fmla="*/ 0 w 2577"/>
              <a:gd name="T1" fmla="*/ 841 h 1681"/>
              <a:gd name="T2" fmla="*/ 66 w 2577"/>
              <a:gd name="T3" fmla="*/ 951 h 1681"/>
              <a:gd name="T4" fmla="*/ 246 w 2577"/>
              <a:gd name="T5" fmla="*/ 718 h 1681"/>
              <a:gd name="T6" fmla="*/ 416 w 2577"/>
              <a:gd name="T7" fmla="*/ 1041 h 1681"/>
              <a:gd name="T8" fmla="*/ 639 w 2577"/>
              <a:gd name="T9" fmla="*/ 2 h 1681"/>
              <a:gd name="T10" fmla="*/ 872 w 2577"/>
              <a:gd name="T11" fmla="*/ 1031 h 1681"/>
              <a:gd name="T12" fmla="*/ 1028 w 2577"/>
              <a:gd name="T13" fmla="*/ 708 h 1681"/>
              <a:gd name="T14" fmla="*/ 1212 w 2577"/>
              <a:gd name="T15" fmla="*/ 947 h 1681"/>
              <a:gd name="T16" fmla="*/ 1378 w 2577"/>
              <a:gd name="T17" fmla="*/ 734 h 1681"/>
              <a:gd name="T18" fmla="*/ 1538 w 2577"/>
              <a:gd name="T19" fmla="*/ 967 h 1681"/>
              <a:gd name="T20" fmla="*/ 1694 w 2577"/>
              <a:gd name="T21" fmla="*/ 651 h 1681"/>
              <a:gd name="T22" fmla="*/ 1927 w 2577"/>
              <a:gd name="T23" fmla="*/ 1680 h 1681"/>
              <a:gd name="T24" fmla="*/ 2170 w 2577"/>
              <a:gd name="T25" fmla="*/ 658 h 1681"/>
              <a:gd name="T26" fmla="*/ 2330 w 2577"/>
              <a:gd name="T27" fmla="*/ 967 h 1681"/>
              <a:gd name="T28" fmla="*/ 2487 w 2577"/>
              <a:gd name="T29" fmla="*/ 734 h 1681"/>
              <a:gd name="T30" fmla="*/ 2577 w 2577"/>
              <a:gd name="T31" fmla="*/ 841 h 1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1681">
                <a:moveTo>
                  <a:pt x="0" y="841"/>
                </a:moveTo>
                <a:cubicBezTo>
                  <a:pt x="12" y="906"/>
                  <a:pt x="25" y="971"/>
                  <a:pt x="66" y="951"/>
                </a:cubicBezTo>
                <a:cubicBezTo>
                  <a:pt x="107" y="931"/>
                  <a:pt x="188" y="703"/>
                  <a:pt x="246" y="718"/>
                </a:cubicBezTo>
                <a:cubicBezTo>
                  <a:pt x="304" y="733"/>
                  <a:pt x="350" y="1160"/>
                  <a:pt x="416" y="1041"/>
                </a:cubicBezTo>
                <a:cubicBezTo>
                  <a:pt x="482" y="922"/>
                  <a:pt x="563" y="4"/>
                  <a:pt x="639" y="2"/>
                </a:cubicBezTo>
                <a:cubicBezTo>
                  <a:pt x="715" y="0"/>
                  <a:pt x="807" y="913"/>
                  <a:pt x="872" y="1031"/>
                </a:cubicBezTo>
                <a:cubicBezTo>
                  <a:pt x="937" y="1149"/>
                  <a:pt x="971" y="722"/>
                  <a:pt x="1028" y="708"/>
                </a:cubicBezTo>
                <a:cubicBezTo>
                  <a:pt x="1085" y="694"/>
                  <a:pt x="1154" y="943"/>
                  <a:pt x="1212" y="947"/>
                </a:cubicBezTo>
                <a:cubicBezTo>
                  <a:pt x="1270" y="951"/>
                  <a:pt x="1324" y="731"/>
                  <a:pt x="1378" y="734"/>
                </a:cubicBezTo>
                <a:cubicBezTo>
                  <a:pt x="1432" y="737"/>
                  <a:pt x="1486" y="981"/>
                  <a:pt x="1538" y="967"/>
                </a:cubicBezTo>
                <a:cubicBezTo>
                  <a:pt x="1590" y="953"/>
                  <a:pt x="1629" y="532"/>
                  <a:pt x="1694" y="651"/>
                </a:cubicBezTo>
                <a:cubicBezTo>
                  <a:pt x="1759" y="770"/>
                  <a:pt x="1848" y="1679"/>
                  <a:pt x="1927" y="1680"/>
                </a:cubicBezTo>
                <a:cubicBezTo>
                  <a:pt x="2006" y="1681"/>
                  <a:pt x="2103" y="777"/>
                  <a:pt x="2170" y="658"/>
                </a:cubicBezTo>
                <a:cubicBezTo>
                  <a:pt x="2237" y="539"/>
                  <a:pt x="2277" y="954"/>
                  <a:pt x="2330" y="967"/>
                </a:cubicBezTo>
                <a:cubicBezTo>
                  <a:pt x="2383" y="980"/>
                  <a:pt x="2446" y="755"/>
                  <a:pt x="2487" y="734"/>
                </a:cubicBezTo>
                <a:cubicBezTo>
                  <a:pt x="2528" y="713"/>
                  <a:pt x="2552" y="777"/>
                  <a:pt x="2577" y="841"/>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42" name="Freeform 18"/>
          <p:cNvSpPr>
            <a:spLocks/>
          </p:cNvSpPr>
          <p:nvPr/>
        </p:nvSpPr>
        <p:spPr bwMode="auto">
          <a:xfrm>
            <a:off x="6419851" y="1512888"/>
            <a:ext cx="5461000" cy="3332162"/>
          </a:xfrm>
          <a:custGeom>
            <a:avLst/>
            <a:gdLst>
              <a:gd name="T0" fmla="*/ 0 w 2580"/>
              <a:gd name="T1" fmla="*/ 1049 h 2099"/>
              <a:gd name="T2" fmla="*/ 40 w 2580"/>
              <a:gd name="T3" fmla="*/ 1325 h 2099"/>
              <a:gd name="T4" fmla="*/ 100 w 2580"/>
              <a:gd name="T5" fmla="*/ 936 h 2099"/>
              <a:gd name="T6" fmla="*/ 166 w 2580"/>
              <a:gd name="T7" fmla="*/ 1249 h 2099"/>
              <a:gd name="T8" fmla="*/ 233 w 2580"/>
              <a:gd name="T9" fmla="*/ 709 h 2099"/>
              <a:gd name="T10" fmla="*/ 316 w 2580"/>
              <a:gd name="T11" fmla="*/ 1225 h 2099"/>
              <a:gd name="T12" fmla="*/ 366 w 2580"/>
              <a:gd name="T13" fmla="*/ 976 h 2099"/>
              <a:gd name="T14" fmla="*/ 432 w 2580"/>
              <a:gd name="T15" fmla="*/ 1442 h 2099"/>
              <a:gd name="T16" fmla="*/ 526 w 2580"/>
              <a:gd name="T17" fmla="*/ 636 h 2099"/>
              <a:gd name="T18" fmla="*/ 559 w 2580"/>
              <a:gd name="T19" fmla="*/ 693 h 2099"/>
              <a:gd name="T20" fmla="*/ 642 w 2580"/>
              <a:gd name="T21" fmla="*/ 0 h 2099"/>
              <a:gd name="T22" fmla="*/ 725 w 2580"/>
              <a:gd name="T23" fmla="*/ 693 h 2099"/>
              <a:gd name="T24" fmla="*/ 765 w 2580"/>
              <a:gd name="T25" fmla="*/ 626 h 2099"/>
              <a:gd name="T26" fmla="*/ 859 w 2580"/>
              <a:gd name="T27" fmla="*/ 1435 h 2099"/>
              <a:gd name="T28" fmla="*/ 925 w 2580"/>
              <a:gd name="T29" fmla="*/ 976 h 2099"/>
              <a:gd name="T30" fmla="*/ 982 w 2580"/>
              <a:gd name="T31" fmla="*/ 1225 h 2099"/>
              <a:gd name="T32" fmla="*/ 1048 w 2580"/>
              <a:gd name="T33" fmla="*/ 703 h 2099"/>
              <a:gd name="T34" fmla="*/ 1125 w 2580"/>
              <a:gd name="T35" fmla="*/ 1249 h 2099"/>
              <a:gd name="T36" fmla="*/ 1188 w 2580"/>
              <a:gd name="T37" fmla="*/ 952 h 2099"/>
              <a:gd name="T38" fmla="*/ 1248 w 2580"/>
              <a:gd name="T39" fmla="*/ 1335 h 2099"/>
              <a:gd name="T40" fmla="*/ 1325 w 2580"/>
              <a:gd name="T41" fmla="*/ 776 h 2099"/>
              <a:gd name="T42" fmla="*/ 1398 w 2580"/>
              <a:gd name="T43" fmla="*/ 1159 h 2099"/>
              <a:gd name="T44" fmla="*/ 1448 w 2580"/>
              <a:gd name="T45" fmla="*/ 859 h 2099"/>
              <a:gd name="T46" fmla="*/ 1531 w 2580"/>
              <a:gd name="T47" fmla="*/ 1392 h 2099"/>
              <a:gd name="T48" fmla="*/ 1598 w 2580"/>
              <a:gd name="T49" fmla="*/ 876 h 2099"/>
              <a:gd name="T50" fmla="*/ 1664 w 2580"/>
              <a:gd name="T51" fmla="*/ 1115 h 2099"/>
              <a:gd name="T52" fmla="*/ 1731 w 2580"/>
              <a:gd name="T53" fmla="*/ 669 h 2099"/>
              <a:gd name="T54" fmla="*/ 1814 w 2580"/>
              <a:gd name="T55" fmla="*/ 1482 h 2099"/>
              <a:gd name="T56" fmla="*/ 1864 w 2580"/>
              <a:gd name="T57" fmla="*/ 1402 h 2099"/>
              <a:gd name="T58" fmla="*/ 1937 w 2580"/>
              <a:gd name="T59" fmla="*/ 2098 h 2099"/>
              <a:gd name="T60" fmla="*/ 2024 w 2580"/>
              <a:gd name="T61" fmla="*/ 1408 h 2099"/>
              <a:gd name="T62" fmla="*/ 2071 w 2580"/>
              <a:gd name="T63" fmla="*/ 1475 h 2099"/>
              <a:gd name="T64" fmla="*/ 2147 w 2580"/>
              <a:gd name="T65" fmla="*/ 686 h 2099"/>
              <a:gd name="T66" fmla="*/ 2220 w 2580"/>
              <a:gd name="T67" fmla="*/ 1125 h 2099"/>
              <a:gd name="T68" fmla="*/ 2270 w 2580"/>
              <a:gd name="T69" fmla="*/ 876 h 2099"/>
              <a:gd name="T70" fmla="*/ 2354 w 2580"/>
              <a:gd name="T71" fmla="*/ 1382 h 2099"/>
              <a:gd name="T72" fmla="*/ 2423 w 2580"/>
              <a:gd name="T73" fmla="*/ 859 h 2099"/>
              <a:gd name="T74" fmla="*/ 2480 w 2580"/>
              <a:gd name="T75" fmla="*/ 1159 h 2099"/>
              <a:gd name="T76" fmla="*/ 2547 w 2580"/>
              <a:gd name="T77" fmla="*/ 776 h 2099"/>
              <a:gd name="T78" fmla="*/ 2580 w 2580"/>
              <a:gd name="T79" fmla="*/ 1009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80" h="2099">
                <a:moveTo>
                  <a:pt x="0" y="1049"/>
                </a:moveTo>
                <a:cubicBezTo>
                  <a:pt x="11" y="1196"/>
                  <a:pt x="23" y="1344"/>
                  <a:pt x="40" y="1325"/>
                </a:cubicBezTo>
                <a:cubicBezTo>
                  <a:pt x="57" y="1306"/>
                  <a:pt x="79" y="949"/>
                  <a:pt x="100" y="936"/>
                </a:cubicBezTo>
                <a:cubicBezTo>
                  <a:pt x="121" y="923"/>
                  <a:pt x="144" y="1287"/>
                  <a:pt x="166" y="1249"/>
                </a:cubicBezTo>
                <a:cubicBezTo>
                  <a:pt x="188" y="1211"/>
                  <a:pt x="208" y="713"/>
                  <a:pt x="233" y="709"/>
                </a:cubicBezTo>
                <a:cubicBezTo>
                  <a:pt x="258" y="705"/>
                  <a:pt x="294" y="1181"/>
                  <a:pt x="316" y="1225"/>
                </a:cubicBezTo>
                <a:cubicBezTo>
                  <a:pt x="338" y="1269"/>
                  <a:pt x="347" y="940"/>
                  <a:pt x="366" y="976"/>
                </a:cubicBezTo>
                <a:cubicBezTo>
                  <a:pt x="385" y="1012"/>
                  <a:pt x="405" y="1499"/>
                  <a:pt x="432" y="1442"/>
                </a:cubicBezTo>
                <a:cubicBezTo>
                  <a:pt x="459" y="1385"/>
                  <a:pt x="505" y="761"/>
                  <a:pt x="526" y="636"/>
                </a:cubicBezTo>
                <a:cubicBezTo>
                  <a:pt x="547" y="511"/>
                  <a:pt x="540" y="799"/>
                  <a:pt x="559" y="693"/>
                </a:cubicBezTo>
                <a:cubicBezTo>
                  <a:pt x="578" y="587"/>
                  <a:pt x="614" y="0"/>
                  <a:pt x="642" y="0"/>
                </a:cubicBezTo>
                <a:cubicBezTo>
                  <a:pt x="670" y="0"/>
                  <a:pt x="704" y="589"/>
                  <a:pt x="725" y="693"/>
                </a:cubicBezTo>
                <a:cubicBezTo>
                  <a:pt x="746" y="797"/>
                  <a:pt x="743" y="502"/>
                  <a:pt x="765" y="626"/>
                </a:cubicBezTo>
                <a:cubicBezTo>
                  <a:pt x="787" y="750"/>
                  <a:pt x="832" y="1377"/>
                  <a:pt x="859" y="1435"/>
                </a:cubicBezTo>
                <a:cubicBezTo>
                  <a:pt x="886" y="1493"/>
                  <a:pt x="904" y="1011"/>
                  <a:pt x="925" y="976"/>
                </a:cubicBezTo>
                <a:cubicBezTo>
                  <a:pt x="946" y="941"/>
                  <a:pt x="962" y="1270"/>
                  <a:pt x="982" y="1225"/>
                </a:cubicBezTo>
                <a:cubicBezTo>
                  <a:pt x="1002" y="1180"/>
                  <a:pt x="1024" y="699"/>
                  <a:pt x="1048" y="703"/>
                </a:cubicBezTo>
                <a:cubicBezTo>
                  <a:pt x="1072" y="707"/>
                  <a:pt x="1102" y="1208"/>
                  <a:pt x="1125" y="1249"/>
                </a:cubicBezTo>
                <a:cubicBezTo>
                  <a:pt x="1148" y="1290"/>
                  <a:pt x="1168" y="938"/>
                  <a:pt x="1188" y="952"/>
                </a:cubicBezTo>
                <a:cubicBezTo>
                  <a:pt x="1208" y="966"/>
                  <a:pt x="1225" y="1364"/>
                  <a:pt x="1248" y="1335"/>
                </a:cubicBezTo>
                <a:cubicBezTo>
                  <a:pt x="1271" y="1306"/>
                  <a:pt x="1300" y="805"/>
                  <a:pt x="1325" y="776"/>
                </a:cubicBezTo>
                <a:cubicBezTo>
                  <a:pt x="1350" y="747"/>
                  <a:pt x="1378" y="1145"/>
                  <a:pt x="1398" y="1159"/>
                </a:cubicBezTo>
                <a:cubicBezTo>
                  <a:pt x="1418" y="1173"/>
                  <a:pt x="1426" y="820"/>
                  <a:pt x="1448" y="859"/>
                </a:cubicBezTo>
                <a:cubicBezTo>
                  <a:pt x="1470" y="898"/>
                  <a:pt x="1506" y="1389"/>
                  <a:pt x="1531" y="1392"/>
                </a:cubicBezTo>
                <a:cubicBezTo>
                  <a:pt x="1556" y="1395"/>
                  <a:pt x="1576" y="922"/>
                  <a:pt x="1598" y="876"/>
                </a:cubicBezTo>
                <a:cubicBezTo>
                  <a:pt x="1620" y="830"/>
                  <a:pt x="1642" y="1149"/>
                  <a:pt x="1664" y="1115"/>
                </a:cubicBezTo>
                <a:cubicBezTo>
                  <a:pt x="1686" y="1081"/>
                  <a:pt x="1706" y="608"/>
                  <a:pt x="1731" y="669"/>
                </a:cubicBezTo>
                <a:cubicBezTo>
                  <a:pt x="1756" y="730"/>
                  <a:pt x="1792" y="1360"/>
                  <a:pt x="1814" y="1482"/>
                </a:cubicBezTo>
                <a:cubicBezTo>
                  <a:pt x="1836" y="1604"/>
                  <a:pt x="1844" y="1299"/>
                  <a:pt x="1864" y="1402"/>
                </a:cubicBezTo>
                <a:cubicBezTo>
                  <a:pt x="1884" y="1505"/>
                  <a:pt x="1910" y="2097"/>
                  <a:pt x="1937" y="2098"/>
                </a:cubicBezTo>
                <a:cubicBezTo>
                  <a:pt x="1964" y="2099"/>
                  <a:pt x="2002" y="1512"/>
                  <a:pt x="2024" y="1408"/>
                </a:cubicBezTo>
                <a:cubicBezTo>
                  <a:pt x="2046" y="1304"/>
                  <a:pt x="2050" y="1595"/>
                  <a:pt x="2071" y="1475"/>
                </a:cubicBezTo>
                <a:cubicBezTo>
                  <a:pt x="2092" y="1355"/>
                  <a:pt x="2122" y="744"/>
                  <a:pt x="2147" y="686"/>
                </a:cubicBezTo>
                <a:cubicBezTo>
                  <a:pt x="2172" y="628"/>
                  <a:pt x="2200" y="1093"/>
                  <a:pt x="2220" y="1125"/>
                </a:cubicBezTo>
                <a:cubicBezTo>
                  <a:pt x="2240" y="1157"/>
                  <a:pt x="2248" y="833"/>
                  <a:pt x="2270" y="876"/>
                </a:cubicBezTo>
                <a:cubicBezTo>
                  <a:pt x="2292" y="919"/>
                  <a:pt x="2329" y="1385"/>
                  <a:pt x="2354" y="1382"/>
                </a:cubicBezTo>
                <a:cubicBezTo>
                  <a:pt x="2379" y="1379"/>
                  <a:pt x="2402" y="896"/>
                  <a:pt x="2423" y="859"/>
                </a:cubicBezTo>
                <a:cubicBezTo>
                  <a:pt x="2444" y="822"/>
                  <a:pt x="2459" y="1173"/>
                  <a:pt x="2480" y="1159"/>
                </a:cubicBezTo>
                <a:cubicBezTo>
                  <a:pt x="2501" y="1145"/>
                  <a:pt x="2530" y="801"/>
                  <a:pt x="2547" y="776"/>
                </a:cubicBezTo>
                <a:cubicBezTo>
                  <a:pt x="2564" y="751"/>
                  <a:pt x="2572" y="880"/>
                  <a:pt x="2580" y="1009"/>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43" name="Freeform 19"/>
          <p:cNvSpPr>
            <a:spLocks/>
          </p:cNvSpPr>
          <p:nvPr/>
        </p:nvSpPr>
        <p:spPr bwMode="auto">
          <a:xfrm>
            <a:off x="6392333" y="1022350"/>
            <a:ext cx="5496984" cy="3905250"/>
          </a:xfrm>
          <a:custGeom>
            <a:avLst/>
            <a:gdLst>
              <a:gd name="T0" fmla="*/ 0 w 2597"/>
              <a:gd name="T1" fmla="*/ 1374 h 2460"/>
              <a:gd name="T2" fmla="*/ 26 w 2597"/>
              <a:gd name="T3" fmla="*/ 1431 h 2460"/>
              <a:gd name="T4" fmla="*/ 50 w 2597"/>
              <a:gd name="T5" fmla="*/ 1374 h 2460"/>
              <a:gd name="T6" fmla="*/ 83 w 2597"/>
              <a:gd name="T7" fmla="*/ 1108 h 2460"/>
              <a:gd name="T8" fmla="*/ 156 w 2597"/>
              <a:gd name="T9" fmla="*/ 1531 h 2460"/>
              <a:gd name="T10" fmla="*/ 226 w 2597"/>
              <a:gd name="T11" fmla="*/ 775 h 2460"/>
              <a:gd name="T12" fmla="*/ 306 w 2597"/>
              <a:gd name="T13" fmla="*/ 1541 h 2460"/>
              <a:gd name="T14" fmla="*/ 366 w 2597"/>
              <a:gd name="T15" fmla="*/ 952 h 2460"/>
              <a:gd name="T16" fmla="*/ 449 w 2597"/>
              <a:gd name="T17" fmla="*/ 1807 h 2460"/>
              <a:gd name="T18" fmla="*/ 533 w 2597"/>
              <a:gd name="T19" fmla="*/ 615 h 2460"/>
              <a:gd name="T20" fmla="*/ 582 w 2597"/>
              <a:gd name="T21" fmla="*/ 1001 h 2460"/>
              <a:gd name="T22" fmla="*/ 666 w 2597"/>
              <a:gd name="T23" fmla="*/ 9 h 2460"/>
              <a:gd name="T24" fmla="*/ 749 w 2597"/>
              <a:gd name="T25" fmla="*/ 1058 h 2460"/>
              <a:gd name="T26" fmla="*/ 799 w 2597"/>
              <a:gd name="T27" fmla="*/ 842 h 2460"/>
              <a:gd name="T28" fmla="*/ 882 w 2597"/>
              <a:gd name="T29" fmla="*/ 1667 h 2460"/>
              <a:gd name="T30" fmla="*/ 959 w 2597"/>
              <a:gd name="T31" fmla="*/ 1118 h 2460"/>
              <a:gd name="T32" fmla="*/ 1009 w 2597"/>
              <a:gd name="T33" fmla="*/ 1265 h 2460"/>
              <a:gd name="T34" fmla="*/ 1082 w 2597"/>
              <a:gd name="T35" fmla="*/ 1068 h 2460"/>
              <a:gd name="T36" fmla="*/ 1139 w 2597"/>
              <a:gd name="T37" fmla="*/ 1231 h 2460"/>
              <a:gd name="T38" fmla="*/ 1182 w 2597"/>
              <a:gd name="T39" fmla="*/ 1268 h 2460"/>
              <a:gd name="T40" fmla="*/ 1232 w 2597"/>
              <a:gd name="T41" fmla="*/ 1424 h 2460"/>
              <a:gd name="T42" fmla="*/ 1315 w 2597"/>
              <a:gd name="T43" fmla="*/ 1031 h 2460"/>
              <a:gd name="T44" fmla="*/ 1382 w 2597"/>
              <a:gd name="T45" fmla="*/ 1341 h 2460"/>
              <a:gd name="T46" fmla="*/ 1448 w 2597"/>
              <a:gd name="T47" fmla="*/ 925 h 2460"/>
              <a:gd name="T48" fmla="*/ 1531 w 2597"/>
              <a:gd name="T49" fmla="*/ 1684 h 2460"/>
              <a:gd name="T50" fmla="*/ 1598 w 2597"/>
              <a:gd name="T51" fmla="*/ 925 h 2460"/>
              <a:gd name="T52" fmla="*/ 1665 w 2597"/>
              <a:gd name="T53" fmla="*/ 1498 h 2460"/>
              <a:gd name="T54" fmla="*/ 1731 w 2597"/>
              <a:gd name="T55" fmla="*/ 642 h 2460"/>
              <a:gd name="T56" fmla="*/ 1821 w 2597"/>
              <a:gd name="T57" fmla="*/ 1841 h 2460"/>
              <a:gd name="T58" fmla="*/ 1874 w 2597"/>
              <a:gd name="T59" fmla="*/ 1451 h 2460"/>
              <a:gd name="T60" fmla="*/ 1954 w 2597"/>
              <a:gd name="T61" fmla="*/ 2450 h 2460"/>
              <a:gd name="T62" fmla="*/ 2037 w 2597"/>
              <a:gd name="T63" fmla="*/ 1391 h 2460"/>
              <a:gd name="T64" fmla="*/ 2097 w 2597"/>
              <a:gd name="T65" fmla="*/ 1614 h 2460"/>
              <a:gd name="T66" fmla="*/ 2174 w 2597"/>
              <a:gd name="T67" fmla="*/ 785 h 2460"/>
              <a:gd name="T68" fmla="*/ 2254 w 2597"/>
              <a:gd name="T69" fmla="*/ 1341 h 2460"/>
              <a:gd name="T70" fmla="*/ 2320 w 2597"/>
              <a:gd name="T71" fmla="*/ 1225 h 2460"/>
              <a:gd name="T72" fmla="*/ 2380 w 2597"/>
              <a:gd name="T73" fmla="*/ 1384 h 2460"/>
              <a:gd name="T74" fmla="*/ 2430 w 2597"/>
              <a:gd name="T75" fmla="*/ 1235 h 2460"/>
              <a:gd name="T76" fmla="*/ 2464 w 2597"/>
              <a:gd name="T77" fmla="*/ 1191 h 2460"/>
              <a:gd name="T78" fmla="*/ 2537 w 2597"/>
              <a:gd name="T79" fmla="*/ 1041 h 2460"/>
              <a:gd name="T80" fmla="*/ 2597 w 2597"/>
              <a:gd name="T81" fmla="*/ 134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7" h="2460">
                <a:moveTo>
                  <a:pt x="0" y="1374"/>
                </a:moveTo>
                <a:cubicBezTo>
                  <a:pt x="9" y="1402"/>
                  <a:pt x="18" y="1431"/>
                  <a:pt x="26" y="1431"/>
                </a:cubicBezTo>
                <a:cubicBezTo>
                  <a:pt x="34" y="1431"/>
                  <a:pt x="41" y="1428"/>
                  <a:pt x="50" y="1374"/>
                </a:cubicBezTo>
                <a:cubicBezTo>
                  <a:pt x="59" y="1320"/>
                  <a:pt x="65" y="1082"/>
                  <a:pt x="83" y="1108"/>
                </a:cubicBezTo>
                <a:cubicBezTo>
                  <a:pt x="101" y="1134"/>
                  <a:pt x="132" y="1587"/>
                  <a:pt x="156" y="1531"/>
                </a:cubicBezTo>
                <a:cubicBezTo>
                  <a:pt x="180" y="1475"/>
                  <a:pt x="201" y="773"/>
                  <a:pt x="226" y="775"/>
                </a:cubicBezTo>
                <a:cubicBezTo>
                  <a:pt x="251" y="777"/>
                  <a:pt x="283" y="1512"/>
                  <a:pt x="306" y="1541"/>
                </a:cubicBezTo>
                <a:cubicBezTo>
                  <a:pt x="329" y="1570"/>
                  <a:pt x="342" y="908"/>
                  <a:pt x="366" y="952"/>
                </a:cubicBezTo>
                <a:cubicBezTo>
                  <a:pt x="390" y="996"/>
                  <a:pt x="421" y="1863"/>
                  <a:pt x="449" y="1807"/>
                </a:cubicBezTo>
                <a:cubicBezTo>
                  <a:pt x="477" y="1751"/>
                  <a:pt x="511" y="749"/>
                  <a:pt x="533" y="615"/>
                </a:cubicBezTo>
                <a:cubicBezTo>
                  <a:pt x="555" y="481"/>
                  <a:pt x="560" y="1102"/>
                  <a:pt x="582" y="1001"/>
                </a:cubicBezTo>
                <a:cubicBezTo>
                  <a:pt x="604" y="900"/>
                  <a:pt x="638" y="0"/>
                  <a:pt x="666" y="9"/>
                </a:cubicBezTo>
                <a:cubicBezTo>
                  <a:pt x="694" y="18"/>
                  <a:pt x="727" y="919"/>
                  <a:pt x="749" y="1058"/>
                </a:cubicBezTo>
                <a:cubicBezTo>
                  <a:pt x="771" y="1197"/>
                  <a:pt x="777" y="741"/>
                  <a:pt x="799" y="842"/>
                </a:cubicBezTo>
                <a:cubicBezTo>
                  <a:pt x="821" y="943"/>
                  <a:pt x="855" y="1621"/>
                  <a:pt x="882" y="1667"/>
                </a:cubicBezTo>
                <a:cubicBezTo>
                  <a:pt x="909" y="1713"/>
                  <a:pt x="938" y="1185"/>
                  <a:pt x="959" y="1118"/>
                </a:cubicBezTo>
                <a:cubicBezTo>
                  <a:pt x="980" y="1051"/>
                  <a:pt x="989" y="1273"/>
                  <a:pt x="1009" y="1265"/>
                </a:cubicBezTo>
                <a:cubicBezTo>
                  <a:pt x="1029" y="1257"/>
                  <a:pt x="1060" y="1074"/>
                  <a:pt x="1082" y="1068"/>
                </a:cubicBezTo>
                <a:cubicBezTo>
                  <a:pt x="1104" y="1062"/>
                  <a:pt x="1122" y="1198"/>
                  <a:pt x="1139" y="1231"/>
                </a:cubicBezTo>
                <a:cubicBezTo>
                  <a:pt x="1156" y="1264"/>
                  <a:pt x="1166" y="1236"/>
                  <a:pt x="1182" y="1268"/>
                </a:cubicBezTo>
                <a:cubicBezTo>
                  <a:pt x="1198" y="1300"/>
                  <a:pt x="1210" y="1463"/>
                  <a:pt x="1232" y="1424"/>
                </a:cubicBezTo>
                <a:cubicBezTo>
                  <a:pt x="1254" y="1385"/>
                  <a:pt x="1290" y="1045"/>
                  <a:pt x="1315" y="1031"/>
                </a:cubicBezTo>
                <a:cubicBezTo>
                  <a:pt x="1340" y="1017"/>
                  <a:pt x="1360" y="1359"/>
                  <a:pt x="1382" y="1341"/>
                </a:cubicBezTo>
                <a:cubicBezTo>
                  <a:pt x="1404" y="1323"/>
                  <a:pt x="1423" y="868"/>
                  <a:pt x="1448" y="925"/>
                </a:cubicBezTo>
                <a:cubicBezTo>
                  <a:pt x="1473" y="982"/>
                  <a:pt x="1506" y="1684"/>
                  <a:pt x="1531" y="1684"/>
                </a:cubicBezTo>
                <a:cubicBezTo>
                  <a:pt x="1556" y="1684"/>
                  <a:pt x="1576" y="956"/>
                  <a:pt x="1598" y="925"/>
                </a:cubicBezTo>
                <a:cubicBezTo>
                  <a:pt x="1620" y="894"/>
                  <a:pt x="1643" y="1545"/>
                  <a:pt x="1665" y="1498"/>
                </a:cubicBezTo>
                <a:cubicBezTo>
                  <a:pt x="1687" y="1451"/>
                  <a:pt x="1705" y="585"/>
                  <a:pt x="1731" y="642"/>
                </a:cubicBezTo>
                <a:cubicBezTo>
                  <a:pt x="1757" y="699"/>
                  <a:pt x="1797" y="1706"/>
                  <a:pt x="1821" y="1841"/>
                </a:cubicBezTo>
                <a:cubicBezTo>
                  <a:pt x="1845" y="1976"/>
                  <a:pt x="1852" y="1350"/>
                  <a:pt x="1874" y="1451"/>
                </a:cubicBezTo>
                <a:cubicBezTo>
                  <a:pt x="1896" y="1552"/>
                  <a:pt x="1927" y="2460"/>
                  <a:pt x="1954" y="2450"/>
                </a:cubicBezTo>
                <a:cubicBezTo>
                  <a:pt x="1981" y="2440"/>
                  <a:pt x="2013" y="1530"/>
                  <a:pt x="2037" y="1391"/>
                </a:cubicBezTo>
                <a:cubicBezTo>
                  <a:pt x="2061" y="1252"/>
                  <a:pt x="2074" y="1715"/>
                  <a:pt x="2097" y="1614"/>
                </a:cubicBezTo>
                <a:cubicBezTo>
                  <a:pt x="2120" y="1513"/>
                  <a:pt x="2148" y="830"/>
                  <a:pt x="2174" y="785"/>
                </a:cubicBezTo>
                <a:cubicBezTo>
                  <a:pt x="2200" y="740"/>
                  <a:pt x="2230" y="1268"/>
                  <a:pt x="2254" y="1341"/>
                </a:cubicBezTo>
                <a:cubicBezTo>
                  <a:pt x="2278" y="1414"/>
                  <a:pt x="2299" y="1218"/>
                  <a:pt x="2320" y="1225"/>
                </a:cubicBezTo>
                <a:cubicBezTo>
                  <a:pt x="2341" y="1232"/>
                  <a:pt x="2362" y="1382"/>
                  <a:pt x="2380" y="1384"/>
                </a:cubicBezTo>
                <a:cubicBezTo>
                  <a:pt x="2398" y="1386"/>
                  <a:pt x="2416" y="1267"/>
                  <a:pt x="2430" y="1235"/>
                </a:cubicBezTo>
                <a:cubicBezTo>
                  <a:pt x="2444" y="1203"/>
                  <a:pt x="2446" y="1223"/>
                  <a:pt x="2464" y="1191"/>
                </a:cubicBezTo>
                <a:cubicBezTo>
                  <a:pt x="2482" y="1159"/>
                  <a:pt x="2515" y="1015"/>
                  <a:pt x="2537" y="1041"/>
                </a:cubicBezTo>
                <a:cubicBezTo>
                  <a:pt x="2559" y="1067"/>
                  <a:pt x="2578" y="1207"/>
                  <a:pt x="2597" y="1348"/>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44" name="Freeform 20"/>
          <p:cNvSpPr>
            <a:spLocks/>
          </p:cNvSpPr>
          <p:nvPr/>
        </p:nvSpPr>
        <p:spPr bwMode="auto">
          <a:xfrm>
            <a:off x="6443134" y="636589"/>
            <a:ext cx="5441951" cy="4200525"/>
          </a:xfrm>
          <a:custGeom>
            <a:avLst/>
            <a:gdLst>
              <a:gd name="T0" fmla="*/ 0 w 2571"/>
              <a:gd name="T1" fmla="*/ 1627 h 2646"/>
              <a:gd name="T2" fmla="*/ 24 w 2571"/>
              <a:gd name="T3" fmla="*/ 1511 h 2646"/>
              <a:gd name="T4" fmla="*/ 34 w 2571"/>
              <a:gd name="T5" fmla="*/ 1361 h 2646"/>
              <a:gd name="T6" fmla="*/ 84 w 2571"/>
              <a:gd name="T7" fmla="*/ 1021 h 2646"/>
              <a:gd name="T8" fmla="*/ 150 w 2571"/>
              <a:gd name="T9" fmla="*/ 1494 h 2646"/>
              <a:gd name="T10" fmla="*/ 210 w 2571"/>
              <a:gd name="T11" fmla="*/ 1021 h 2646"/>
              <a:gd name="T12" fmla="*/ 283 w 2571"/>
              <a:gd name="T13" fmla="*/ 1744 h 2646"/>
              <a:gd name="T14" fmla="*/ 357 w 2571"/>
              <a:gd name="T15" fmla="*/ 871 h 2646"/>
              <a:gd name="T16" fmla="*/ 433 w 2571"/>
              <a:gd name="T17" fmla="*/ 1767 h 2646"/>
              <a:gd name="T18" fmla="*/ 506 w 2571"/>
              <a:gd name="T19" fmla="*/ 888 h 2646"/>
              <a:gd name="T20" fmla="*/ 560 w 2571"/>
              <a:gd name="T21" fmla="*/ 1251 h 2646"/>
              <a:gd name="T22" fmla="*/ 643 w 2571"/>
              <a:gd name="T23" fmla="*/ 29 h 2646"/>
              <a:gd name="T24" fmla="*/ 733 w 2571"/>
              <a:gd name="T25" fmla="*/ 1078 h 2646"/>
              <a:gd name="T26" fmla="*/ 773 w 2571"/>
              <a:gd name="T27" fmla="*/ 1021 h 2646"/>
              <a:gd name="T28" fmla="*/ 856 w 2571"/>
              <a:gd name="T29" fmla="*/ 1884 h 2646"/>
              <a:gd name="T30" fmla="*/ 949 w 2571"/>
              <a:gd name="T31" fmla="*/ 1018 h 2646"/>
              <a:gd name="T32" fmla="*/ 989 w 2571"/>
              <a:gd name="T33" fmla="*/ 1184 h 2646"/>
              <a:gd name="T34" fmla="*/ 1049 w 2571"/>
              <a:gd name="T35" fmla="*/ 1238 h 2646"/>
              <a:gd name="T36" fmla="*/ 1122 w 2571"/>
              <a:gd name="T37" fmla="*/ 1511 h 2646"/>
              <a:gd name="T38" fmla="*/ 1172 w 2571"/>
              <a:gd name="T39" fmla="*/ 1404 h 2646"/>
              <a:gd name="T40" fmla="*/ 1216 w 2571"/>
              <a:gd name="T41" fmla="*/ 1361 h 2646"/>
              <a:gd name="T42" fmla="*/ 1299 w 2571"/>
              <a:gd name="T43" fmla="*/ 995 h 2646"/>
              <a:gd name="T44" fmla="*/ 1382 w 2571"/>
              <a:gd name="T45" fmla="*/ 1611 h 2646"/>
              <a:gd name="T46" fmla="*/ 1432 w 2571"/>
              <a:gd name="T47" fmla="*/ 1144 h 2646"/>
              <a:gd name="T48" fmla="*/ 1515 w 2571"/>
              <a:gd name="T49" fmla="*/ 1604 h 2646"/>
              <a:gd name="T50" fmla="*/ 1575 w 2571"/>
              <a:gd name="T51" fmla="*/ 871 h 2646"/>
              <a:gd name="T52" fmla="*/ 1655 w 2571"/>
              <a:gd name="T53" fmla="*/ 1744 h 2646"/>
              <a:gd name="T54" fmla="*/ 1732 w 2571"/>
              <a:gd name="T55" fmla="*/ 845 h 2646"/>
              <a:gd name="T56" fmla="*/ 1792 w 2571"/>
              <a:gd name="T57" fmla="*/ 1737 h 2646"/>
              <a:gd name="T58" fmla="*/ 1858 w 2571"/>
              <a:gd name="T59" fmla="*/ 1361 h 2646"/>
              <a:gd name="T60" fmla="*/ 1955 w 2571"/>
              <a:gd name="T61" fmla="*/ 2616 h 2646"/>
              <a:gd name="T62" fmla="*/ 2031 w 2571"/>
              <a:gd name="T63" fmla="*/ 1544 h 2646"/>
              <a:gd name="T64" fmla="*/ 2075 w 2571"/>
              <a:gd name="T65" fmla="*/ 1611 h 2646"/>
              <a:gd name="T66" fmla="*/ 2148 w 2571"/>
              <a:gd name="T67" fmla="*/ 728 h 2646"/>
              <a:gd name="T68" fmla="*/ 2248 w 2571"/>
              <a:gd name="T69" fmla="*/ 1604 h 2646"/>
              <a:gd name="T70" fmla="*/ 2291 w 2571"/>
              <a:gd name="T71" fmla="*/ 1427 h 2646"/>
              <a:gd name="T72" fmla="*/ 2331 w 2571"/>
              <a:gd name="T73" fmla="*/ 1411 h 2646"/>
              <a:gd name="T74" fmla="*/ 2414 w 2571"/>
              <a:gd name="T75" fmla="*/ 1111 h 2646"/>
              <a:gd name="T76" fmla="*/ 2471 w 2571"/>
              <a:gd name="T77" fmla="*/ 1228 h 2646"/>
              <a:gd name="T78" fmla="*/ 2521 w 2571"/>
              <a:gd name="T79" fmla="*/ 1284 h 2646"/>
              <a:gd name="T80" fmla="*/ 2571 w 2571"/>
              <a:gd name="T81" fmla="*/ 1584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71" h="2646">
                <a:moveTo>
                  <a:pt x="0" y="1627"/>
                </a:moveTo>
                <a:cubicBezTo>
                  <a:pt x="10" y="1591"/>
                  <a:pt x="18" y="1555"/>
                  <a:pt x="24" y="1511"/>
                </a:cubicBezTo>
                <a:cubicBezTo>
                  <a:pt x="30" y="1467"/>
                  <a:pt x="24" y="1443"/>
                  <a:pt x="34" y="1361"/>
                </a:cubicBezTo>
                <a:cubicBezTo>
                  <a:pt x="44" y="1279"/>
                  <a:pt x="65" y="999"/>
                  <a:pt x="84" y="1021"/>
                </a:cubicBezTo>
                <a:cubicBezTo>
                  <a:pt x="103" y="1043"/>
                  <a:pt x="129" y="1494"/>
                  <a:pt x="150" y="1494"/>
                </a:cubicBezTo>
                <a:cubicBezTo>
                  <a:pt x="171" y="1494"/>
                  <a:pt x="188" y="979"/>
                  <a:pt x="210" y="1021"/>
                </a:cubicBezTo>
                <a:cubicBezTo>
                  <a:pt x="232" y="1063"/>
                  <a:pt x="259" y="1769"/>
                  <a:pt x="283" y="1744"/>
                </a:cubicBezTo>
                <a:cubicBezTo>
                  <a:pt x="307" y="1719"/>
                  <a:pt x="332" y="867"/>
                  <a:pt x="357" y="871"/>
                </a:cubicBezTo>
                <a:cubicBezTo>
                  <a:pt x="382" y="875"/>
                  <a:pt x="408" y="1764"/>
                  <a:pt x="433" y="1767"/>
                </a:cubicBezTo>
                <a:cubicBezTo>
                  <a:pt x="458" y="1770"/>
                  <a:pt x="485" y="974"/>
                  <a:pt x="506" y="888"/>
                </a:cubicBezTo>
                <a:cubicBezTo>
                  <a:pt x="527" y="802"/>
                  <a:pt x="537" y="1394"/>
                  <a:pt x="560" y="1251"/>
                </a:cubicBezTo>
                <a:cubicBezTo>
                  <a:pt x="583" y="1108"/>
                  <a:pt x="614" y="58"/>
                  <a:pt x="643" y="29"/>
                </a:cubicBezTo>
                <a:cubicBezTo>
                  <a:pt x="672" y="0"/>
                  <a:pt x="711" y="913"/>
                  <a:pt x="733" y="1078"/>
                </a:cubicBezTo>
                <a:cubicBezTo>
                  <a:pt x="755" y="1243"/>
                  <a:pt x="753" y="887"/>
                  <a:pt x="773" y="1021"/>
                </a:cubicBezTo>
                <a:cubicBezTo>
                  <a:pt x="793" y="1155"/>
                  <a:pt x="827" y="1885"/>
                  <a:pt x="856" y="1884"/>
                </a:cubicBezTo>
                <a:cubicBezTo>
                  <a:pt x="885" y="1883"/>
                  <a:pt x="927" y="1135"/>
                  <a:pt x="949" y="1018"/>
                </a:cubicBezTo>
                <a:cubicBezTo>
                  <a:pt x="971" y="901"/>
                  <a:pt x="972" y="1147"/>
                  <a:pt x="989" y="1184"/>
                </a:cubicBezTo>
                <a:cubicBezTo>
                  <a:pt x="1006" y="1221"/>
                  <a:pt x="1027" y="1184"/>
                  <a:pt x="1049" y="1238"/>
                </a:cubicBezTo>
                <a:cubicBezTo>
                  <a:pt x="1071" y="1292"/>
                  <a:pt x="1101" y="1483"/>
                  <a:pt x="1122" y="1511"/>
                </a:cubicBezTo>
                <a:cubicBezTo>
                  <a:pt x="1143" y="1539"/>
                  <a:pt x="1156" y="1429"/>
                  <a:pt x="1172" y="1404"/>
                </a:cubicBezTo>
                <a:cubicBezTo>
                  <a:pt x="1188" y="1379"/>
                  <a:pt x="1195" y="1429"/>
                  <a:pt x="1216" y="1361"/>
                </a:cubicBezTo>
                <a:cubicBezTo>
                  <a:pt x="1237" y="1293"/>
                  <a:pt x="1271" y="953"/>
                  <a:pt x="1299" y="995"/>
                </a:cubicBezTo>
                <a:cubicBezTo>
                  <a:pt x="1327" y="1037"/>
                  <a:pt x="1360" y="1586"/>
                  <a:pt x="1382" y="1611"/>
                </a:cubicBezTo>
                <a:cubicBezTo>
                  <a:pt x="1404" y="1636"/>
                  <a:pt x="1410" y="1145"/>
                  <a:pt x="1432" y="1144"/>
                </a:cubicBezTo>
                <a:cubicBezTo>
                  <a:pt x="1454" y="1143"/>
                  <a:pt x="1491" y="1649"/>
                  <a:pt x="1515" y="1604"/>
                </a:cubicBezTo>
                <a:cubicBezTo>
                  <a:pt x="1539" y="1559"/>
                  <a:pt x="1552" y="848"/>
                  <a:pt x="1575" y="871"/>
                </a:cubicBezTo>
                <a:cubicBezTo>
                  <a:pt x="1598" y="894"/>
                  <a:pt x="1629" y="1748"/>
                  <a:pt x="1655" y="1744"/>
                </a:cubicBezTo>
                <a:cubicBezTo>
                  <a:pt x="1681" y="1740"/>
                  <a:pt x="1709" y="846"/>
                  <a:pt x="1732" y="845"/>
                </a:cubicBezTo>
                <a:cubicBezTo>
                  <a:pt x="1755" y="844"/>
                  <a:pt x="1771" y="1651"/>
                  <a:pt x="1792" y="1737"/>
                </a:cubicBezTo>
                <a:cubicBezTo>
                  <a:pt x="1813" y="1823"/>
                  <a:pt x="1831" y="1215"/>
                  <a:pt x="1858" y="1361"/>
                </a:cubicBezTo>
                <a:cubicBezTo>
                  <a:pt x="1885" y="1507"/>
                  <a:pt x="1926" y="2586"/>
                  <a:pt x="1955" y="2616"/>
                </a:cubicBezTo>
                <a:cubicBezTo>
                  <a:pt x="1984" y="2646"/>
                  <a:pt x="2011" y="1711"/>
                  <a:pt x="2031" y="1544"/>
                </a:cubicBezTo>
                <a:cubicBezTo>
                  <a:pt x="2051" y="1377"/>
                  <a:pt x="2055" y="1747"/>
                  <a:pt x="2075" y="1611"/>
                </a:cubicBezTo>
                <a:cubicBezTo>
                  <a:pt x="2095" y="1475"/>
                  <a:pt x="2119" y="729"/>
                  <a:pt x="2148" y="728"/>
                </a:cubicBezTo>
                <a:cubicBezTo>
                  <a:pt x="2177" y="727"/>
                  <a:pt x="2224" y="1488"/>
                  <a:pt x="2248" y="1604"/>
                </a:cubicBezTo>
                <a:cubicBezTo>
                  <a:pt x="2272" y="1720"/>
                  <a:pt x="2277" y="1459"/>
                  <a:pt x="2291" y="1427"/>
                </a:cubicBezTo>
                <a:cubicBezTo>
                  <a:pt x="2305" y="1395"/>
                  <a:pt x="2310" y="1464"/>
                  <a:pt x="2331" y="1411"/>
                </a:cubicBezTo>
                <a:cubicBezTo>
                  <a:pt x="2352" y="1358"/>
                  <a:pt x="2391" y="1141"/>
                  <a:pt x="2414" y="1111"/>
                </a:cubicBezTo>
                <a:cubicBezTo>
                  <a:pt x="2437" y="1081"/>
                  <a:pt x="2453" y="1199"/>
                  <a:pt x="2471" y="1228"/>
                </a:cubicBezTo>
                <a:cubicBezTo>
                  <a:pt x="2489" y="1257"/>
                  <a:pt x="2504" y="1225"/>
                  <a:pt x="2521" y="1284"/>
                </a:cubicBezTo>
                <a:cubicBezTo>
                  <a:pt x="2538" y="1343"/>
                  <a:pt x="2554" y="1463"/>
                  <a:pt x="2571" y="1584"/>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45" name="Freeform 21"/>
          <p:cNvSpPr>
            <a:spLocks/>
          </p:cNvSpPr>
          <p:nvPr/>
        </p:nvSpPr>
        <p:spPr bwMode="auto">
          <a:xfrm>
            <a:off x="6400800" y="669926"/>
            <a:ext cx="5494867" cy="4741863"/>
          </a:xfrm>
          <a:custGeom>
            <a:avLst/>
            <a:gdLst>
              <a:gd name="T0" fmla="*/ 0 w 2596"/>
              <a:gd name="T1" fmla="*/ 1599 h 2987"/>
              <a:gd name="T2" fmla="*/ 88 w 2596"/>
              <a:gd name="T3" fmla="*/ 1127 h 2987"/>
              <a:gd name="T4" fmla="*/ 148 w 2596"/>
              <a:gd name="T5" fmla="*/ 1851 h 2987"/>
              <a:gd name="T6" fmla="*/ 228 w 2596"/>
              <a:gd name="T7" fmla="*/ 1399 h 2987"/>
              <a:gd name="T8" fmla="*/ 288 w 2596"/>
              <a:gd name="T9" fmla="*/ 1911 h 2987"/>
              <a:gd name="T10" fmla="*/ 360 w 2596"/>
              <a:gd name="T11" fmla="*/ 859 h 2987"/>
              <a:gd name="T12" fmla="*/ 448 w 2596"/>
              <a:gd name="T13" fmla="*/ 1851 h 2987"/>
              <a:gd name="T14" fmla="*/ 508 w 2596"/>
              <a:gd name="T15" fmla="*/ 1207 h 2987"/>
              <a:gd name="T16" fmla="*/ 576 w 2596"/>
              <a:gd name="T17" fmla="*/ 1639 h 2987"/>
              <a:gd name="T18" fmla="*/ 660 w 2596"/>
              <a:gd name="T19" fmla="*/ 99 h 2987"/>
              <a:gd name="T20" fmla="*/ 740 w 2596"/>
              <a:gd name="T21" fmla="*/ 1047 h 2987"/>
              <a:gd name="T22" fmla="*/ 768 w 2596"/>
              <a:gd name="T23" fmla="*/ 1019 h 2987"/>
              <a:gd name="T24" fmla="*/ 868 w 2596"/>
              <a:gd name="T25" fmla="*/ 2159 h 2987"/>
              <a:gd name="T26" fmla="*/ 948 w 2596"/>
              <a:gd name="T27" fmla="*/ 1391 h 2987"/>
              <a:gd name="T28" fmla="*/ 988 w 2596"/>
              <a:gd name="T29" fmla="*/ 1439 h 2987"/>
              <a:gd name="T30" fmla="*/ 1068 w 2596"/>
              <a:gd name="T31" fmla="*/ 1291 h 2987"/>
              <a:gd name="T32" fmla="*/ 1120 w 2596"/>
              <a:gd name="T33" fmla="*/ 1479 h 2987"/>
              <a:gd name="T34" fmla="*/ 1176 w 2596"/>
              <a:gd name="T35" fmla="*/ 1499 h 2987"/>
              <a:gd name="T36" fmla="*/ 1236 w 2596"/>
              <a:gd name="T37" fmla="*/ 1599 h 2987"/>
              <a:gd name="T38" fmla="*/ 1288 w 2596"/>
              <a:gd name="T39" fmla="*/ 1391 h 2987"/>
              <a:gd name="T40" fmla="*/ 1380 w 2596"/>
              <a:gd name="T41" fmla="*/ 1851 h 2987"/>
              <a:gd name="T42" fmla="*/ 1460 w 2596"/>
              <a:gd name="T43" fmla="*/ 1127 h 2987"/>
              <a:gd name="T44" fmla="*/ 1516 w 2596"/>
              <a:gd name="T45" fmla="*/ 1579 h 2987"/>
              <a:gd name="T46" fmla="*/ 1588 w 2596"/>
              <a:gd name="T47" fmla="*/ 1079 h 2987"/>
              <a:gd name="T48" fmla="*/ 1660 w 2596"/>
              <a:gd name="T49" fmla="*/ 2159 h 2987"/>
              <a:gd name="T50" fmla="*/ 1740 w 2596"/>
              <a:gd name="T51" fmla="*/ 1131 h 2987"/>
              <a:gd name="T52" fmla="*/ 1808 w 2596"/>
              <a:gd name="T53" fmla="*/ 1767 h 2987"/>
              <a:gd name="T54" fmla="*/ 1868 w 2596"/>
              <a:gd name="T55" fmla="*/ 1339 h 2987"/>
              <a:gd name="T56" fmla="*/ 1956 w 2596"/>
              <a:gd name="T57" fmla="*/ 2887 h 2987"/>
              <a:gd name="T58" fmla="*/ 2040 w 2596"/>
              <a:gd name="T59" fmla="*/ 1939 h 2987"/>
              <a:gd name="T60" fmla="*/ 2068 w 2596"/>
              <a:gd name="T61" fmla="*/ 1971 h 2987"/>
              <a:gd name="T62" fmla="*/ 2160 w 2596"/>
              <a:gd name="T63" fmla="*/ 831 h 2987"/>
              <a:gd name="T64" fmla="*/ 2248 w 2596"/>
              <a:gd name="T65" fmla="*/ 1607 h 2987"/>
              <a:gd name="T66" fmla="*/ 2296 w 2596"/>
              <a:gd name="T67" fmla="*/ 1559 h 2987"/>
              <a:gd name="T68" fmla="*/ 2348 w 2596"/>
              <a:gd name="T69" fmla="*/ 1711 h 2987"/>
              <a:gd name="T70" fmla="*/ 2416 w 2596"/>
              <a:gd name="T71" fmla="*/ 1511 h 2987"/>
              <a:gd name="T72" fmla="*/ 2476 w 2596"/>
              <a:gd name="T73" fmla="*/ 1499 h 2987"/>
              <a:gd name="T74" fmla="*/ 2528 w 2596"/>
              <a:gd name="T75" fmla="*/ 1379 h 2987"/>
              <a:gd name="T76" fmla="*/ 2596 w 2596"/>
              <a:gd name="T77" fmla="*/ 1599 h 2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96" h="2987">
                <a:moveTo>
                  <a:pt x="0" y="1599"/>
                </a:moveTo>
                <a:cubicBezTo>
                  <a:pt x="31" y="1342"/>
                  <a:pt x="63" y="1085"/>
                  <a:pt x="88" y="1127"/>
                </a:cubicBezTo>
                <a:cubicBezTo>
                  <a:pt x="113" y="1169"/>
                  <a:pt x="125" y="1806"/>
                  <a:pt x="148" y="1851"/>
                </a:cubicBezTo>
                <a:cubicBezTo>
                  <a:pt x="171" y="1896"/>
                  <a:pt x="205" y="1389"/>
                  <a:pt x="228" y="1399"/>
                </a:cubicBezTo>
                <a:cubicBezTo>
                  <a:pt x="251" y="1409"/>
                  <a:pt x="266" y="2001"/>
                  <a:pt x="288" y="1911"/>
                </a:cubicBezTo>
                <a:cubicBezTo>
                  <a:pt x="310" y="1821"/>
                  <a:pt x="333" y="869"/>
                  <a:pt x="360" y="859"/>
                </a:cubicBezTo>
                <a:cubicBezTo>
                  <a:pt x="387" y="849"/>
                  <a:pt x="423" y="1793"/>
                  <a:pt x="448" y="1851"/>
                </a:cubicBezTo>
                <a:cubicBezTo>
                  <a:pt x="473" y="1909"/>
                  <a:pt x="487" y="1242"/>
                  <a:pt x="508" y="1207"/>
                </a:cubicBezTo>
                <a:cubicBezTo>
                  <a:pt x="529" y="1172"/>
                  <a:pt x="551" y="1824"/>
                  <a:pt x="576" y="1639"/>
                </a:cubicBezTo>
                <a:cubicBezTo>
                  <a:pt x="601" y="1454"/>
                  <a:pt x="633" y="198"/>
                  <a:pt x="660" y="99"/>
                </a:cubicBezTo>
                <a:cubicBezTo>
                  <a:pt x="687" y="0"/>
                  <a:pt x="722" y="894"/>
                  <a:pt x="740" y="1047"/>
                </a:cubicBezTo>
                <a:cubicBezTo>
                  <a:pt x="758" y="1200"/>
                  <a:pt x="747" y="834"/>
                  <a:pt x="768" y="1019"/>
                </a:cubicBezTo>
                <a:cubicBezTo>
                  <a:pt x="789" y="1204"/>
                  <a:pt x="838" y="2097"/>
                  <a:pt x="868" y="2159"/>
                </a:cubicBezTo>
                <a:cubicBezTo>
                  <a:pt x="898" y="2221"/>
                  <a:pt x="928" y="1511"/>
                  <a:pt x="948" y="1391"/>
                </a:cubicBezTo>
                <a:cubicBezTo>
                  <a:pt x="968" y="1271"/>
                  <a:pt x="968" y="1456"/>
                  <a:pt x="988" y="1439"/>
                </a:cubicBezTo>
                <a:cubicBezTo>
                  <a:pt x="1008" y="1422"/>
                  <a:pt x="1046" y="1284"/>
                  <a:pt x="1068" y="1291"/>
                </a:cubicBezTo>
                <a:cubicBezTo>
                  <a:pt x="1090" y="1298"/>
                  <a:pt x="1102" y="1444"/>
                  <a:pt x="1120" y="1479"/>
                </a:cubicBezTo>
                <a:cubicBezTo>
                  <a:pt x="1138" y="1514"/>
                  <a:pt x="1157" y="1479"/>
                  <a:pt x="1176" y="1499"/>
                </a:cubicBezTo>
                <a:cubicBezTo>
                  <a:pt x="1195" y="1519"/>
                  <a:pt x="1217" y="1617"/>
                  <a:pt x="1236" y="1599"/>
                </a:cubicBezTo>
                <a:cubicBezTo>
                  <a:pt x="1255" y="1581"/>
                  <a:pt x="1264" y="1349"/>
                  <a:pt x="1288" y="1391"/>
                </a:cubicBezTo>
                <a:cubicBezTo>
                  <a:pt x="1312" y="1433"/>
                  <a:pt x="1351" y="1895"/>
                  <a:pt x="1380" y="1851"/>
                </a:cubicBezTo>
                <a:cubicBezTo>
                  <a:pt x="1409" y="1807"/>
                  <a:pt x="1437" y="1172"/>
                  <a:pt x="1460" y="1127"/>
                </a:cubicBezTo>
                <a:cubicBezTo>
                  <a:pt x="1483" y="1082"/>
                  <a:pt x="1495" y="1587"/>
                  <a:pt x="1516" y="1579"/>
                </a:cubicBezTo>
                <a:cubicBezTo>
                  <a:pt x="1537" y="1571"/>
                  <a:pt x="1564" y="982"/>
                  <a:pt x="1588" y="1079"/>
                </a:cubicBezTo>
                <a:cubicBezTo>
                  <a:pt x="1612" y="1176"/>
                  <a:pt x="1635" y="2150"/>
                  <a:pt x="1660" y="2159"/>
                </a:cubicBezTo>
                <a:cubicBezTo>
                  <a:pt x="1685" y="2168"/>
                  <a:pt x="1715" y="1196"/>
                  <a:pt x="1740" y="1131"/>
                </a:cubicBezTo>
                <a:cubicBezTo>
                  <a:pt x="1765" y="1066"/>
                  <a:pt x="1787" y="1732"/>
                  <a:pt x="1808" y="1767"/>
                </a:cubicBezTo>
                <a:cubicBezTo>
                  <a:pt x="1829" y="1802"/>
                  <a:pt x="1843" y="1152"/>
                  <a:pt x="1868" y="1339"/>
                </a:cubicBezTo>
                <a:cubicBezTo>
                  <a:pt x="1893" y="1526"/>
                  <a:pt x="1927" y="2787"/>
                  <a:pt x="1956" y="2887"/>
                </a:cubicBezTo>
                <a:cubicBezTo>
                  <a:pt x="1985" y="2987"/>
                  <a:pt x="2021" y="2092"/>
                  <a:pt x="2040" y="1939"/>
                </a:cubicBezTo>
                <a:cubicBezTo>
                  <a:pt x="2059" y="1786"/>
                  <a:pt x="2048" y="2156"/>
                  <a:pt x="2068" y="1971"/>
                </a:cubicBezTo>
                <a:cubicBezTo>
                  <a:pt x="2088" y="1786"/>
                  <a:pt x="2130" y="892"/>
                  <a:pt x="2160" y="831"/>
                </a:cubicBezTo>
                <a:cubicBezTo>
                  <a:pt x="2190" y="770"/>
                  <a:pt x="2225" y="1486"/>
                  <a:pt x="2248" y="1607"/>
                </a:cubicBezTo>
                <a:cubicBezTo>
                  <a:pt x="2271" y="1728"/>
                  <a:pt x="2279" y="1542"/>
                  <a:pt x="2296" y="1559"/>
                </a:cubicBezTo>
                <a:cubicBezTo>
                  <a:pt x="2313" y="1576"/>
                  <a:pt x="2328" y="1719"/>
                  <a:pt x="2348" y="1711"/>
                </a:cubicBezTo>
                <a:cubicBezTo>
                  <a:pt x="2368" y="1703"/>
                  <a:pt x="2395" y="1546"/>
                  <a:pt x="2416" y="1511"/>
                </a:cubicBezTo>
                <a:cubicBezTo>
                  <a:pt x="2437" y="1476"/>
                  <a:pt x="2457" y="1521"/>
                  <a:pt x="2476" y="1499"/>
                </a:cubicBezTo>
                <a:cubicBezTo>
                  <a:pt x="2495" y="1477"/>
                  <a:pt x="2508" y="1362"/>
                  <a:pt x="2528" y="1379"/>
                </a:cubicBezTo>
                <a:cubicBezTo>
                  <a:pt x="2548" y="1396"/>
                  <a:pt x="2572" y="1497"/>
                  <a:pt x="2596" y="1599"/>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48" name="Text Box 24"/>
          <p:cNvSpPr txBox="1">
            <a:spLocks noChangeArrowheads="1"/>
          </p:cNvSpPr>
          <p:nvPr/>
        </p:nvSpPr>
        <p:spPr bwMode="auto">
          <a:xfrm>
            <a:off x="6411383" y="1"/>
            <a:ext cx="5283201" cy="646331"/>
          </a:xfrm>
          <a:prstGeom prst="rect">
            <a:avLst/>
          </a:prstGeom>
          <a:noFill/>
          <a:ln w="38100">
            <a:noFill/>
            <a:miter lim="800000"/>
            <a:headEnd/>
            <a:tailEnd/>
          </a:ln>
          <a:extLst>
            <a:ext uri="{909E8E84-426E-40dd-AFC4-6F175D3DCCD1}">
              <a14:hiddenFill xmlns:a14="http://schemas.microsoft.com/office/drawing/2010/main" xmlns="">
                <a:solidFill>
                  <a:srgbClr val="DDDDDD"/>
                </a:solidFill>
              </a14:hiddenFill>
            </a:ext>
          </a:extLst>
        </p:spPr>
        <p:txBody>
          <a:bodyPr wrap="square">
            <a:spAutoFit/>
          </a:bodyPr>
          <a:lstStyle/>
          <a:p>
            <a:pPr fontAlgn="base">
              <a:spcBef>
                <a:spcPct val="50000"/>
              </a:spcBef>
              <a:spcAft>
                <a:spcPct val="0"/>
              </a:spcAft>
            </a:pPr>
            <a:r>
              <a:rPr lang="en-GB" dirty="0">
                <a:solidFill>
                  <a:srgbClr val="000000"/>
                </a:solidFill>
                <a:latin typeface="Roboto Light"/>
                <a:cs typeface="Roboto Light"/>
              </a:rPr>
              <a:t>The </a:t>
            </a:r>
            <a:r>
              <a:rPr lang="en-GB" dirty="0">
                <a:solidFill>
                  <a:srgbClr val="FF9F1B"/>
                </a:solidFill>
                <a:latin typeface="Roboto Light"/>
                <a:cs typeface="Roboto Light"/>
              </a:rPr>
              <a:t>Fourier Transform </a:t>
            </a:r>
            <a:r>
              <a:rPr lang="en-GB" dirty="0">
                <a:solidFill>
                  <a:srgbClr val="000000"/>
                </a:solidFill>
                <a:latin typeface="Roboto Light"/>
                <a:cs typeface="Roboto Light"/>
              </a:rPr>
              <a:t>allows us to determine the constituent waves of any signal</a:t>
            </a:r>
          </a:p>
        </p:txBody>
      </p:sp>
      <p:grpSp>
        <p:nvGrpSpPr>
          <p:cNvPr id="52250" name="Group 26"/>
          <p:cNvGrpSpPr>
            <a:grpSpLocks/>
          </p:cNvGrpSpPr>
          <p:nvPr/>
        </p:nvGrpSpPr>
        <p:grpSpPr bwMode="auto">
          <a:xfrm>
            <a:off x="442385" y="833439"/>
            <a:ext cx="4184649" cy="5005387"/>
            <a:chOff x="79" y="33"/>
            <a:chExt cx="2636" cy="4195"/>
          </a:xfrm>
        </p:grpSpPr>
        <p:sp>
          <p:nvSpPr>
            <p:cNvPr id="52251" name="Freeform 27"/>
            <p:cNvSpPr>
              <a:spLocks/>
            </p:cNvSpPr>
            <p:nvPr/>
          </p:nvSpPr>
          <p:spPr bwMode="auto">
            <a:xfrm>
              <a:off x="102" y="1884"/>
              <a:ext cx="2593" cy="447"/>
            </a:xfrm>
            <a:custGeom>
              <a:avLst/>
              <a:gdLst>
                <a:gd name="T0" fmla="*/ 36 w 2593"/>
                <a:gd name="T1" fmla="*/ 431 h 447"/>
                <a:gd name="T2" fmla="*/ 104 w 2593"/>
                <a:gd name="T3" fmla="*/ 13 h 447"/>
                <a:gd name="T4" fmla="*/ 172 w 2593"/>
                <a:gd name="T5" fmla="*/ 431 h 447"/>
                <a:gd name="T6" fmla="*/ 251 w 2593"/>
                <a:gd name="T7" fmla="*/ 8 h 447"/>
                <a:gd name="T8" fmla="*/ 309 w 2593"/>
                <a:gd name="T9" fmla="*/ 431 h 447"/>
                <a:gd name="T10" fmla="*/ 377 w 2593"/>
                <a:gd name="T11" fmla="*/ 16 h 447"/>
                <a:gd name="T12" fmla="*/ 445 w 2593"/>
                <a:gd name="T13" fmla="*/ 437 h 447"/>
                <a:gd name="T14" fmla="*/ 511 w 2593"/>
                <a:gd name="T15" fmla="*/ 22 h 447"/>
                <a:gd name="T16" fmla="*/ 582 w 2593"/>
                <a:gd name="T17" fmla="*/ 431 h 447"/>
                <a:gd name="T18" fmla="*/ 655 w 2593"/>
                <a:gd name="T19" fmla="*/ 8 h 447"/>
                <a:gd name="T20" fmla="*/ 715 w 2593"/>
                <a:gd name="T21" fmla="*/ 431 h 447"/>
                <a:gd name="T22" fmla="*/ 784 w 2593"/>
                <a:gd name="T23" fmla="*/ 16 h 447"/>
                <a:gd name="T24" fmla="*/ 855 w 2593"/>
                <a:gd name="T25" fmla="*/ 431 h 447"/>
                <a:gd name="T26" fmla="*/ 923 w 2593"/>
                <a:gd name="T27" fmla="*/ 16 h 447"/>
                <a:gd name="T28" fmla="*/ 991 w 2593"/>
                <a:gd name="T29" fmla="*/ 431 h 447"/>
                <a:gd name="T30" fmla="*/ 1051 w 2593"/>
                <a:gd name="T31" fmla="*/ 16 h 447"/>
                <a:gd name="T32" fmla="*/ 1125 w 2593"/>
                <a:gd name="T33" fmla="*/ 437 h 447"/>
                <a:gd name="T34" fmla="*/ 1196 w 2593"/>
                <a:gd name="T35" fmla="*/ 16 h 447"/>
                <a:gd name="T36" fmla="*/ 1264 w 2593"/>
                <a:gd name="T37" fmla="*/ 431 h 447"/>
                <a:gd name="T38" fmla="*/ 1324 w 2593"/>
                <a:gd name="T39" fmla="*/ 22 h 447"/>
                <a:gd name="T40" fmla="*/ 1398 w 2593"/>
                <a:gd name="T41" fmla="*/ 431 h 447"/>
                <a:gd name="T42" fmla="*/ 1474 w 2593"/>
                <a:gd name="T43" fmla="*/ 16 h 447"/>
                <a:gd name="T44" fmla="*/ 1537 w 2593"/>
                <a:gd name="T45" fmla="*/ 431 h 447"/>
                <a:gd name="T46" fmla="*/ 1603 w 2593"/>
                <a:gd name="T47" fmla="*/ 27 h 447"/>
                <a:gd name="T48" fmla="*/ 1671 w 2593"/>
                <a:gd name="T49" fmla="*/ 437 h 447"/>
                <a:gd name="T50" fmla="*/ 1739 w 2593"/>
                <a:gd name="T51" fmla="*/ 16 h 447"/>
                <a:gd name="T52" fmla="*/ 1802 w 2593"/>
                <a:gd name="T53" fmla="*/ 431 h 447"/>
                <a:gd name="T54" fmla="*/ 1876 w 2593"/>
                <a:gd name="T55" fmla="*/ 22 h 447"/>
                <a:gd name="T56" fmla="*/ 1946 w 2593"/>
                <a:gd name="T57" fmla="*/ 437 h 447"/>
                <a:gd name="T58" fmla="*/ 2012 w 2593"/>
                <a:gd name="T59" fmla="*/ 16 h 447"/>
                <a:gd name="T60" fmla="*/ 2083 w 2593"/>
                <a:gd name="T61" fmla="*/ 437 h 447"/>
                <a:gd name="T62" fmla="*/ 2148 w 2593"/>
                <a:gd name="T63" fmla="*/ 8 h 447"/>
                <a:gd name="T64" fmla="*/ 2219 w 2593"/>
                <a:gd name="T65" fmla="*/ 437 h 447"/>
                <a:gd name="T66" fmla="*/ 2280 w 2593"/>
                <a:gd name="T67" fmla="*/ 16 h 447"/>
                <a:gd name="T68" fmla="*/ 2356 w 2593"/>
                <a:gd name="T69" fmla="*/ 431 h 447"/>
                <a:gd name="T70" fmla="*/ 2416 w 2593"/>
                <a:gd name="T71" fmla="*/ 22 h 447"/>
                <a:gd name="T72" fmla="*/ 2492 w 2593"/>
                <a:gd name="T73" fmla="*/ 431 h 447"/>
                <a:gd name="T74" fmla="*/ 2558 w 2593"/>
                <a:gd name="T75" fmla="*/ 16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93" h="447">
                  <a:moveTo>
                    <a:pt x="0" y="221"/>
                  </a:moveTo>
                  <a:cubicBezTo>
                    <a:pt x="12" y="326"/>
                    <a:pt x="24" y="432"/>
                    <a:pt x="36" y="431"/>
                  </a:cubicBezTo>
                  <a:cubicBezTo>
                    <a:pt x="48" y="430"/>
                    <a:pt x="63" y="288"/>
                    <a:pt x="74" y="218"/>
                  </a:cubicBezTo>
                  <a:cubicBezTo>
                    <a:pt x="85" y="148"/>
                    <a:pt x="94" y="12"/>
                    <a:pt x="104" y="13"/>
                  </a:cubicBezTo>
                  <a:cubicBezTo>
                    <a:pt x="114" y="14"/>
                    <a:pt x="126" y="156"/>
                    <a:pt x="137" y="226"/>
                  </a:cubicBezTo>
                  <a:cubicBezTo>
                    <a:pt x="148" y="296"/>
                    <a:pt x="159" y="432"/>
                    <a:pt x="172" y="431"/>
                  </a:cubicBezTo>
                  <a:cubicBezTo>
                    <a:pt x="185" y="430"/>
                    <a:pt x="200" y="288"/>
                    <a:pt x="213" y="218"/>
                  </a:cubicBezTo>
                  <a:cubicBezTo>
                    <a:pt x="226" y="148"/>
                    <a:pt x="240" y="8"/>
                    <a:pt x="251" y="8"/>
                  </a:cubicBezTo>
                  <a:cubicBezTo>
                    <a:pt x="262" y="8"/>
                    <a:pt x="269" y="151"/>
                    <a:pt x="279" y="221"/>
                  </a:cubicBezTo>
                  <a:cubicBezTo>
                    <a:pt x="289" y="291"/>
                    <a:pt x="299" y="432"/>
                    <a:pt x="309" y="431"/>
                  </a:cubicBezTo>
                  <a:cubicBezTo>
                    <a:pt x="319" y="430"/>
                    <a:pt x="330" y="282"/>
                    <a:pt x="341" y="213"/>
                  </a:cubicBezTo>
                  <a:cubicBezTo>
                    <a:pt x="352" y="144"/>
                    <a:pt x="365" y="12"/>
                    <a:pt x="377" y="16"/>
                  </a:cubicBezTo>
                  <a:cubicBezTo>
                    <a:pt x="389" y="20"/>
                    <a:pt x="404" y="165"/>
                    <a:pt x="415" y="235"/>
                  </a:cubicBezTo>
                  <a:cubicBezTo>
                    <a:pt x="426" y="305"/>
                    <a:pt x="434" y="440"/>
                    <a:pt x="445" y="437"/>
                  </a:cubicBezTo>
                  <a:cubicBezTo>
                    <a:pt x="456" y="434"/>
                    <a:pt x="472" y="287"/>
                    <a:pt x="483" y="218"/>
                  </a:cubicBezTo>
                  <a:cubicBezTo>
                    <a:pt x="494" y="149"/>
                    <a:pt x="500" y="22"/>
                    <a:pt x="511" y="22"/>
                  </a:cubicBezTo>
                  <a:cubicBezTo>
                    <a:pt x="522" y="22"/>
                    <a:pt x="540" y="153"/>
                    <a:pt x="552" y="221"/>
                  </a:cubicBezTo>
                  <a:cubicBezTo>
                    <a:pt x="564" y="289"/>
                    <a:pt x="571" y="432"/>
                    <a:pt x="582" y="431"/>
                  </a:cubicBezTo>
                  <a:cubicBezTo>
                    <a:pt x="593" y="430"/>
                    <a:pt x="608" y="283"/>
                    <a:pt x="620" y="213"/>
                  </a:cubicBezTo>
                  <a:cubicBezTo>
                    <a:pt x="632" y="143"/>
                    <a:pt x="645" y="6"/>
                    <a:pt x="655" y="8"/>
                  </a:cubicBezTo>
                  <a:cubicBezTo>
                    <a:pt x="665" y="10"/>
                    <a:pt x="673" y="156"/>
                    <a:pt x="683" y="226"/>
                  </a:cubicBezTo>
                  <a:cubicBezTo>
                    <a:pt x="693" y="296"/>
                    <a:pt x="703" y="435"/>
                    <a:pt x="715" y="431"/>
                  </a:cubicBezTo>
                  <a:cubicBezTo>
                    <a:pt x="727" y="427"/>
                    <a:pt x="745" y="273"/>
                    <a:pt x="756" y="204"/>
                  </a:cubicBezTo>
                  <a:cubicBezTo>
                    <a:pt x="767" y="135"/>
                    <a:pt x="773" y="11"/>
                    <a:pt x="784" y="16"/>
                  </a:cubicBezTo>
                  <a:cubicBezTo>
                    <a:pt x="795" y="21"/>
                    <a:pt x="813" y="166"/>
                    <a:pt x="825" y="235"/>
                  </a:cubicBezTo>
                  <a:cubicBezTo>
                    <a:pt x="837" y="304"/>
                    <a:pt x="845" y="436"/>
                    <a:pt x="855" y="431"/>
                  </a:cubicBezTo>
                  <a:cubicBezTo>
                    <a:pt x="865" y="426"/>
                    <a:pt x="876" y="273"/>
                    <a:pt x="887" y="204"/>
                  </a:cubicBezTo>
                  <a:cubicBezTo>
                    <a:pt x="898" y="135"/>
                    <a:pt x="912" y="12"/>
                    <a:pt x="923" y="16"/>
                  </a:cubicBezTo>
                  <a:cubicBezTo>
                    <a:pt x="934" y="20"/>
                    <a:pt x="945" y="157"/>
                    <a:pt x="956" y="226"/>
                  </a:cubicBezTo>
                  <a:cubicBezTo>
                    <a:pt x="967" y="295"/>
                    <a:pt x="980" y="435"/>
                    <a:pt x="991" y="431"/>
                  </a:cubicBezTo>
                  <a:cubicBezTo>
                    <a:pt x="1002" y="427"/>
                    <a:pt x="1014" y="273"/>
                    <a:pt x="1024" y="204"/>
                  </a:cubicBezTo>
                  <a:cubicBezTo>
                    <a:pt x="1034" y="135"/>
                    <a:pt x="1038" y="10"/>
                    <a:pt x="1051" y="16"/>
                  </a:cubicBezTo>
                  <a:cubicBezTo>
                    <a:pt x="1064" y="22"/>
                    <a:pt x="1088" y="170"/>
                    <a:pt x="1100" y="240"/>
                  </a:cubicBezTo>
                  <a:cubicBezTo>
                    <a:pt x="1112" y="310"/>
                    <a:pt x="1115" y="439"/>
                    <a:pt x="1125" y="437"/>
                  </a:cubicBezTo>
                  <a:cubicBezTo>
                    <a:pt x="1135" y="435"/>
                    <a:pt x="1148" y="296"/>
                    <a:pt x="1160" y="226"/>
                  </a:cubicBezTo>
                  <a:cubicBezTo>
                    <a:pt x="1172" y="156"/>
                    <a:pt x="1185" y="15"/>
                    <a:pt x="1196" y="16"/>
                  </a:cubicBezTo>
                  <a:cubicBezTo>
                    <a:pt x="1207" y="17"/>
                    <a:pt x="1218" y="163"/>
                    <a:pt x="1229" y="232"/>
                  </a:cubicBezTo>
                  <a:cubicBezTo>
                    <a:pt x="1240" y="301"/>
                    <a:pt x="1253" y="436"/>
                    <a:pt x="1264" y="431"/>
                  </a:cubicBezTo>
                  <a:cubicBezTo>
                    <a:pt x="1275" y="426"/>
                    <a:pt x="1287" y="272"/>
                    <a:pt x="1297" y="204"/>
                  </a:cubicBezTo>
                  <a:cubicBezTo>
                    <a:pt x="1307" y="136"/>
                    <a:pt x="1311" y="16"/>
                    <a:pt x="1324" y="22"/>
                  </a:cubicBezTo>
                  <a:cubicBezTo>
                    <a:pt x="1337" y="28"/>
                    <a:pt x="1361" y="172"/>
                    <a:pt x="1373" y="240"/>
                  </a:cubicBezTo>
                  <a:cubicBezTo>
                    <a:pt x="1385" y="308"/>
                    <a:pt x="1388" y="438"/>
                    <a:pt x="1398" y="431"/>
                  </a:cubicBezTo>
                  <a:cubicBezTo>
                    <a:pt x="1408" y="424"/>
                    <a:pt x="1420" y="268"/>
                    <a:pt x="1433" y="199"/>
                  </a:cubicBezTo>
                  <a:cubicBezTo>
                    <a:pt x="1446" y="130"/>
                    <a:pt x="1463" y="9"/>
                    <a:pt x="1474" y="16"/>
                  </a:cubicBezTo>
                  <a:cubicBezTo>
                    <a:pt x="1485" y="23"/>
                    <a:pt x="1492" y="171"/>
                    <a:pt x="1502" y="240"/>
                  </a:cubicBezTo>
                  <a:cubicBezTo>
                    <a:pt x="1512" y="309"/>
                    <a:pt x="1526" y="437"/>
                    <a:pt x="1537" y="431"/>
                  </a:cubicBezTo>
                  <a:cubicBezTo>
                    <a:pt x="1548" y="425"/>
                    <a:pt x="1559" y="271"/>
                    <a:pt x="1570" y="204"/>
                  </a:cubicBezTo>
                  <a:cubicBezTo>
                    <a:pt x="1581" y="137"/>
                    <a:pt x="1592" y="22"/>
                    <a:pt x="1603" y="27"/>
                  </a:cubicBezTo>
                  <a:cubicBezTo>
                    <a:pt x="1614" y="32"/>
                    <a:pt x="1627" y="164"/>
                    <a:pt x="1638" y="232"/>
                  </a:cubicBezTo>
                  <a:cubicBezTo>
                    <a:pt x="1649" y="300"/>
                    <a:pt x="1659" y="440"/>
                    <a:pt x="1671" y="437"/>
                  </a:cubicBezTo>
                  <a:cubicBezTo>
                    <a:pt x="1683" y="434"/>
                    <a:pt x="1701" y="283"/>
                    <a:pt x="1712" y="213"/>
                  </a:cubicBezTo>
                  <a:cubicBezTo>
                    <a:pt x="1723" y="143"/>
                    <a:pt x="1729" y="13"/>
                    <a:pt x="1739" y="16"/>
                  </a:cubicBezTo>
                  <a:cubicBezTo>
                    <a:pt x="1749" y="19"/>
                    <a:pt x="1765" y="163"/>
                    <a:pt x="1775" y="232"/>
                  </a:cubicBezTo>
                  <a:cubicBezTo>
                    <a:pt x="1785" y="301"/>
                    <a:pt x="1790" y="438"/>
                    <a:pt x="1802" y="431"/>
                  </a:cubicBezTo>
                  <a:cubicBezTo>
                    <a:pt x="1814" y="424"/>
                    <a:pt x="1836" y="259"/>
                    <a:pt x="1848" y="191"/>
                  </a:cubicBezTo>
                  <a:cubicBezTo>
                    <a:pt x="1860" y="123"/>
                    <a:pt x="1866" y="15"/>
                    <a:pt x="1876" y="22"/>
                  </a:cubicBezTo>
                  <a:cubicBezTo>
                    <a:pt x="1886" y="29"/>
                    <a:pt x="1894" y="163"/>
                    <a:pt x="1906" y="232"/>
                  </a:cubicBezTo>
                  <a:cubicBezTo>
                    <a:pt x="1918" y="301"/>
                    <a:pt x="1934" y="442"/>
                    <a:pt x="1946" y="437"/>
                  </a:cubicBezTo>
                  <a:cubicBezTo>
                    <a:pt x="1958" y="432"/>
                    <a:pt x="1968" y="269"/>
                    <a:pt x="1979" y="199"/>
                  </a:cubicBezTo>
                  <a:cubicBezTo>
                    <a:pt x="1990" y="129"/>
                    <a:pt x="2001" y="7"/>
                    <a:pt x="2012" y="16"/>
                  </a:cubicBezTo>
                  <a:cubicBezTo>
                    <a:pt x="2023" y="25"/>
                    <a:pt x="2035" y="184"/>
                    <a:pt x="2047" y="254"/>
                  </a:cubicBezTo>
                  <a:cubicBezTo>
                    <a:pt x="2059" y="324"/>
                    <a:pt x="2072" y="447"/>
                    <a:pt x="2083" y="437"/>
                  </a:cubicBezTo>
                  <a:cubicBezTo>
                    <a:pt x="2094" y="427"/>
                    <a:pt x="2105" y="265"/>
                    <a:pt x="2116" y="194"/>
                  </a:cubicBezTo>
                  <a:cubicBezTo>
                    <a:pt x="2127" y="123"/>
                    <a:pt x="2136" y="0"/>
                    <a:pt x="2148" y="8"/>
                  </a:cubicBezTo>
                  <a:cubicBezTo>
                    <a:pt x="2160" y="16"/>
                    <a:pt x="2177" y="169"/>
                    <a:pt x="2189" y="240"/>
                  </a:cubicBezTo>
                  <a:cubicBezTo>
                    <a:pt x="2201" y="311"/>
                    <a:pt x="2207" y="446"/>
                    <a:pt x="2219" y="437"/>
                  </a:cubicBezTo>
                  <a:cubicBezTo>
                    <a:pt x="2231" y="428"/>
                    <a:pt x="2250" y="255"/>
                    <a:pt x="2260" y="185"/>
                  </a:cubicBezTo>
                  <a:cubicBezTo>
                    <a:pt x="2270" y="115"/>
                    <a:pt x="2269" y="2"/>
                    <a:pt x="2280" y="16"/>
                  </a:cubicBezTo>
                  <a:cubicBezTo>
                    <a:pt x="2291" y="30"/>
                    <a:pt x="2313" y="198"/>
                    <a:pt x="2326" y="267"/>
                  </a:cubicBezTo>
                  <a:cubicBezTo>
                    <a:pt x="2339" y="336"/>
                    <a:pt x="2346" y="441"/>
                    <a:pt x="2356" y="431"/>
                  </a:cubicBezTo>
                  <a:cubicBezTo>
                    <a:pt x="2366" y="421"/>
                    <a:pt x="2379" y="272"/>
                    <a:pt x="2389" y="204"/>
                  </a:cubicBezTo>
                  <a:cubicBezTo>
                    <a:pt x="2399" y="136"/>
                    <a:pt x="2404" y="13"/>
                    <a:pt x="2416" y="22"/>
                  </a:cubicBezTo>
                  <a:cubicBezTo>
                    <a:pt x="2428" y="31"/>
                    <a:pt x="2449" y="191"/>
                    <a:pt x="2462" y="259"/>
                  </a:cubicBezTo>
                  <a:cubicBezTo>
                    <a:pt x="2475" y="327"/>
                    <a:pt x="2482" y="436"/>
                    <a:pt x="2492" y="431"/>
                  </a:cubicBezTo>
                  <a:cubicBezTo>
                    <a:pt x="2502" y="426"/>
                    <a:pt x="2509" y="295"/>
                    <a:pt x="2520" y="226"/>
                  </a:cubicBezTo>
                  <a:cubicBezTo>
                    <a:pt x="2531" y="157"/>
                    <a:pt x="2546" y="18"/>
                    <a:pt x="2558" y="16"/>
                  </a:cubicBezTo>
                  <a:cubicBezTo>
                    <a:pt x="2570" y="14"/>
                    <a:pt x="2581" y="113"/>
                    <a:pt x="2593" y="213"/>
                  </a:cubicBezTo>
                </a:path>
              </a:pathLst>
            </a:custGeom>
            <a:noFill/>
            <a:ln w="25400">
              <a:solidFill>
                <a:srgbClr val="FF9F1B"/>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52" name="Freeform 28"/>
            <p:cNvSpPr>
              <a:spLocks/>
            </p:cNvSpPr>
            <p:nvPr/>
          </p:nvSpPr>
          <p:spPr bwMode="auto">
            <a:xfrm>
              <a:off x="89" y="2359"/>
              <a:ext cx="2626" cy="480"/>
            </a:xfrm>
            <a:custGeom>
              <a:avLst/>
              <a:gdLst>
                <a:gd name="T0" fmla="*/ 0 w 2626"/>
                <a:gd name="T1" fmla="*/ 381 h 480"/>
                <a:gd name="T2" fmla="*/ 46 w 2626"/>
                <a:gd name="T3" fmla="*/ 20 h 480"/>
                <a:gd name="T4" fmla="*/ 92 w 2626"/>
                <a:gd name="T5" fmla="*/ 258 h 480"/>
                <a:gd name="T6" fmla="*/ 128 w 2626"/>
                <a:gd name="T7" fmla="*/ 449 h 480"/>
                <a:gd name="T8" fmla="*/ 163 w 2626"/>
                <a:gd name="T9" fmla="*/ 231 h 480"/>
                <a:gd name="T10" fmla="*/ 204 w 2626"/>
                <a:gd name="T11" fmla="*/ 26 h 480"/>
                <a:gd name="T12" fmla="*/ 243 w 2626"/>
                <a:gd name="T13" fmla="*/ 258 h 480"/>
                <a:gd name="T14" fmla="*/ 284 w 2626"/>
                <a:gd name="T15" fmla="*/ 449 h 480"/>
                <a:gd name="T16" fmla="*/ 319 w 2626"/>
                <a:gd name="T17" fmla="*/ 217 h 480"/>
                <a:gd name="T18" fmla="*/ 346 w 2626"/>
                <a:gd name="T19" fmla="*/ 31 h 480"/>
                <a:gd name="T20" fmla="*/ 401 w 2626"/>
                <a:gd name="T21" fmla="*/ 258 h 480"/>
                <a:gd name="T22" fmla="*/ 434 w 2626"/>
                <a:gd name="T23" fmla="*/ 435 h 480"/>
                <a:gd name="T24" fmla="*/ 505 w 2626"/>
                <a:gd name="T25" fmla="*/ 26 h 480"/>
                <a:gd name="T26" fmla="*/ 587 w 2626"/>
                <a:gd name="T27" fmla="*/ 441 h 480"/>
                <a:gd name="T28" fmla="*/ 660 w 2626"/>
                <a:gd name="T29" fmla="*/ 26 h 480"/>
                <a:gd name="T30" fmla="*/ 737 w 2626"/>
                <a:gd name="T31" fmla="*/ 441 h 480"/>
                <a:gd name="T32" fmla="*/ 816 w 2626"/>
                <a:gd name="T33" fmla="*/ 26 h 480"/>
                <a:gd name="T34" fmla="*/ 887 w 2626"/>
                <a:gd name="T35" fmla="*/ 441 h 480"/>
                <a:gd name="T36" fmla="*/ 966 w 2626"/>
                <a:gd name="T37" fmla="*/ 26 h 480"/>
                <a:gd name="T38" fmla="*/ 1048 w 2626"/>
                <a:gd name="T39" fmla="*/ 449 h 480"/>
                <a:gd name="T40" fmla="*/ 1124 w 2626"/>
                <a:gd name="T41" fmla="*/ 26 h 480"/>
                <a:gd name="T42" fmla="*/ 1193 w 2626"/>
                <a:gd name="T43" fmla="*/ 441 h 480"/>
                <a:gd name="T44" fmla="*/ 1266 w 2626"/>
                <a:gd name="T45" fmla="*/ 26 h 480"/>
                <a:gd name="T46" fmla="*/ 1343 w 2626"/>
                <a:gd name="T47" fmla="*/ 435 h 480"/>
                <a:gd name="T48" fmla="*/ 1419 w 2626"/>
                <a:gd name="T49" fmla="*/ 31 h 480"/>
                <a:gd name="T50" fmla="*/ 1501 w 2626"/>
                <a:gd name="T51" fmla="*/ 435 h 480"/>
                <a:gd name="T52" fmla="*/ 1575 w 2626"/>
                <a:gd name="T53" fmla="*/ 26 h 480"/>
                <a:gd name="T54" fmla="*/ 1648 w 2626"/>
                <a:gd name="T55" fmla="*/ 441 h 480"/>
                <a:gd name="T56" fmla="*/ 1725 w 2626"/>
                <a:gd name="T57" fmla="*/ 26 h 480"/>
                <a:gd name="T58" fmla="*/ 1801 w 2626"/>
                <a:gd name="T59" fmla="*/ 449 h 480"/>
                <a:gd name="T60" fmla="*/ 1875 w 2626"/>
                <a:gd name="T61" fmla="*/ 34 h 480"/>
                <a:gd name="T62" fmla="*/ 1957 w 2626"/>
                <a:gd name="T63" fmla="*/ 435 h 480"/>
                <a:gd name="T64" fmla="*/ 2025 w 2626"/>
                <a:gd name="T65" fmla="*/ 26 h 480"/>
                <a:gd name="T66" fmla="*/ 2102 w 2626"/>
                <a:gd name="T67" fmla="*/ 441 h 480"/>
                <a:gd name="T68" fmla="*/ 2181 w 2626"/>
                <a:gd name="T69" fmla="*/ 34 h 480"/>
                <a:gd name="T70" fmla="*/ 2257 w 2626"/>
                <a:gd name="T71" fmla="*/ 435 h 480"/>
                <a:gd name="T72" fmla="*/ 2325 w 2626"/>
                <a:gd name="T73" fmla="*/ 34 h 480"/>
                <a:gd name="T74" fmla="*/ 2407 w 2626"/>
                <a:gd name="T75" fmla="*/ 449 h 480"/>
                <a:gd name="T76" fmla="*/ 2489 w 2626"/>
                <a:gd name="T77" fmla="*/ 26 h 480"/>
                <a:gd name="T78" fmla="*/ 2563 w 2626"/>
                <a:gd name="T79" fmla="*/ 449 h 480"/>
                <a:gd name="T80" fmla="*/ 2626 w 2626"/>
                <a:gd name="T81" fmla="*/ 211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26" h="480">
                  <a:moveTo>
                    <a:pt x="0" y="381"/>
                  </a:moveTo>
                  <a:cubicBezTo>
                    <a:pt x="15" y="210"/>
                    <a:pt x="31" y="40"/>
                    <a:pt x="46" y="20"/>
                  </a:cubicBezTo>
                  <a:cubicBezTo>
                    <a:pt x="61" y="0"/>
                    <a:pt x="78" y="186"/>
                    <a:pt x="92" y="258"/>
                  </a:cubicBezTo>
                  <a:cubicBezTo>
                    <a:pt x="106" y="330"/>
                    <a:pt x="116" y="453"/>
                    <a:pt x="128" y="449"/>
                  </a:cubicBezTo>
                  <a:cubicBezTo>
                    <a:pt x="140" y="445"/>
                    <a:pt x="150" y="301"/>
                    <a:pt x="163" y="231"/>
                  </a:cubicBezTo>
                  <a:cubicBezTo>
                    <a:pt x="176" y="161"/>
                    <a:pt x="191" y="21"/>
                    <a:pt x="204" y="26"/>
                  </a:cubicBezTo>
                  <a:cubicBezTo>
                    <a:pt x="217" y="31"/>
                    <a:pt x="230" y="188"/>
                    <a:pt x="243" y="258"/>
                  </a:cubicBezTo>
                  <a:cubicBezTo>
                    <a:pt x="256" y="328"/>
                    <a:pt x="271" y="456"/>
                    <a:pt x="284" y="449"/>
                  </a:cubicBezTo>
                  <a:cubicBezTo>
                    <a:pt x="297" y="442"/>
                    <a:pt x="309" y="287"/>
                    <a:pt x="319" y="217"/>
                  </a:cubicBezTo>
                  <a:cubicBezTo>
                    <a:pt x="329" y="147"/>
                    <a:pt x="332" y="24"/>
                    <a:pt x="346" y="31"/>
                  </a:cubicBezTo>
                  <a:cubicBezTo>
                    <a:pt x="360" y="38"/>
                    <a:pt x="386" y="191"/>
                    <a:pt x="401" y="258"/>
                  </a:cubicBezTo>
                  <a:cubicBezTo>
                    <a:pt x="416" y="325"/>
                    <a:pt x="417" y="474"/>
                    <a:pt x="434" y="435"/>
                  </a:cubicBezTo>
                  <a:cubicBezTo>
                    <a:pt x="451" y="396"/>
                    <a:pt x="480" y="25"/>
                    <a:pt x="505" y="26"/>
                  </a:cubicBezTo>
                  <a:cubicBezTo>
                    <a:pt x="530" y="27"/>
                    <a:pt x="561" y="441"/>
                    <a:pt x="587" y="441"/>
                  </a:cubicBezTo>
                  <a:cubicBezTo>
                    <a:pt x="613" y="441"/>
                    <a:pt x="635" y="26"/>
                    <a:pt x="660" y="26"/>
                  </a:cubicBezTo>
                  <a:cubicBezTo>
                    <a:pt x="685" y="26"/>
                    <a:pt x="711" y="441"/>
                    <a:pt x="737" y="441"/>
                  </a:cubicBezTo>
                  <a:cubicBezTo>
                    <a:pt x="763" y="441"/>
                    <a:pt x="791" y="26"/>
                    <a:pt x="816" y="26"/>
                  </a:cubicBezTo>
                  <a:cubicBezTo>
                    <a:pt x="841" y="26"/>
                    <a:pt x="862" y="441"/>
                    <a:pt x="887" y="441"/>
                  </a:cubicBezTo>
                  <a:cubicBezTo>
                    <a:pt x="912" y="441"/>
                    <a:pt x="939" y="25"/>
                    <a:pt x="966" y="26"/>
                  </a:cubicBezTo>
                  <a:cubicBezTo>
                    <a:pt x="993" y="27"/>
                    <a:pt x="1022" y="449"/>
                    <a:pt x="1048" y="449"/>
                  </a:cubicBezTo>
                  <a:cubicBezTo>
                    <a:pt x="1074" y="449"/>
                    <a:pt x="1100" y="27"/>
                    <a:pt x="1124" y="26"/>
                  </a:cubicBezTo>
                  <a:cubicBezTo>
                    <a:pt x="1148" y="25"/>
                    <a:pt x="1169" y="441"/>
                    <a:pt x="1193" y="441"/>
                  </a:cubicBezTo>
                  <a:cubicBezTo>
                    <a:pt x="1217" y="441"/>
                    <a:pt x="1241" y="27"/>
                    <a:pt x="1266" y="26"/>
                  </a:cubicBezTo>
                  <a:cubicBezTo>
                    <a:pt x="1291" y="25"/>
                    <a:pt x="1318" y="434"/>
                    <a:pt x="1343" y="435"/>
                  </a:cubicBezTo>
                  <a:cubicBezTo>
                    <a:pt x="1368" y="436"/>
                    <a:pt x="1393" y="31"/>
                    <a:pt x="1419" y="31"/>
                  </a:cubicBezTo>
                  <a:cubicBezTo>
                    <a:pt x="1445" y="31"/>
                    <a:pt x="1475" y="436"/>
                    <a:pt x="1501" y="435"/>
                  </a:cubicBezTo>
                  <a:cubicBezTo>
                    <a:pt x="1527" y="434"/>
                    <a:pt x="1551" y="25"/>
                    <a:pt x="1575" y="26"/>
                  </a:cubicBezTo>
                  <a:cubicBezTo>
                    <a:pt x="1599" y="27"/>
                    <a:pt x="1623" y="441"/>
                    <a:pt x="1648" y="441"/>
                  </a:cubicBezTo>
                  <a:cubicBezTo>
                    <a:pt x="1673" y="441"/>
                    <a:pt x="1700" y="25"/>
                    <a:pt x="1725" y="26"/>
                  </a:cubicBezTo>
                  <a:cubicBezTo>
                    <a:pt x="1750" y="27"/>
                    <a:pt x="1776" y="448"/>
                    <a:pt x="1801" y="449"/>
                  </a:cubicBezTo>
                  <a:cubicBezTo>
                    <a:pt x="1826" y="450"/>
                    <a:pt x="1849" y="36"/>
                    <a:pt x="1875" y="34"/>
                  </a:cubicBezTo>
                  <a:cubicBezTo>
                    <a:pt x="1901" y="32"/>
                    <a:pt x="1932" y="436"/>
                    <a:pt x="1957" y="435"/>
                  </a:cubicBezTo>
                  <a:cubicBezTo>
                    <a:pt x="1982" y="434"/>
                    <a:pt x="2001" y="25"/>
                    <a:pt x="2025" y="26"/>
                  </a:cubicBezTo>
                  <a:cubicBezTo>
                    <a:pt x="2049" y="27"/>
                    <a:pt x="2076" y="440"/>
                    <a:pt x="2102" y="441"/>
                  </a:cubicBezTo>
                  <a:cubicBezTo>
                    <a:pt x="2128" y="442"/>
                    <a:pt x="2155" y="35"/>
                    <a:pt x="2181" y="34"/>
                  </a:cubicBezTo>
                  <a:cubicBezTo>
                    <a:pt x="2207" y="33"/>
                    <a:pt x="2233" y="435"/>
                    <a:pt x="2257" y="435"/>
                  </a:cubicBezTo>
                  <a:cubicBezTo>
                    <a:pt x="2281" y="435"/>
                    <a:pt x="2300" y="32"/>
                    <a:pt x="2325" y="34"/>
                  </a:cubicBezTo>
                  <a:cubicBezTo>
                    <a:pt x="2350" y="36"/>
                    <a:pt x="2380" y="450"/>
                    <a:pt x="2407" y="449"/>
                  </a:cubicBezTo>
                  <a:cubicBezTo>
                    <a:pt x="2434" y="448"/>
                    <a:pt x="2463" y="26"/>
                    <a:pt x="2489" y="26"/>
                  </a:cubicBezTo>
                  <a:cubicBezTo>
                    <a:pt x="2515" y="26"/>
                    <a:pt x="2540" y="418"/>
                    <a:pt x="2563" y="449"/>
                  </a:cubicBezTo>
                  <a:cubicBezTo>
                    <a:pt x="2586" y="480"/>
                    <a:pt x="2606" y="345"/>
                    <a:pt x="2626" y="211"/>
                  </a:cubicBezTo>
                </a:path>
              </a:pathLst>
            </a:custGeom>
            <a:noFill/>
            <a:ln w="25400">
              <a:solidFill>
                <a:srgbClr val="FF9F1B"/>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53" name="Freeform 29"/>
            <p:cNvSpPr>
              <a:spLocks/>
            </p:cNvSpPr>
            <p:nvPr/>
          </p:nvSpPr>
          <p:spPr bwMode="auto">
            <a:xfrm>
              <a:off x="100" y="33"/>
              <a:ext cx="2610" cy="423"/>
            </a:xfrm>
            <a:custGeom>
              <a:avLst/>
              <a:gdLst>
                <a:gd name="T0" fmla="*/ 0 w 2610"/>
                <a:gd name="T1" fmla="*/ 217 h 423"/>
                <a:gd name="T2" fmla="*/ 159 w 2610"/>
                <a:gd name="T3" fmla="*/ 142 h 423"/>
                <a:gd name="T4" fmla="*/ 321 w 2610"/>
                <a:gd name="T5" fmla="*/ 67 h 423"/>
                <a:gd name="T6" fmla="*/ 486 w 2610"/>
                <a:gd name="T7" fmla="*/ 22 h 423"/>
                <a:gd name="T8" fmla="*/ 615 w 2610"/>
                <a:gd name="T9" fmla="*/ 1 h 423"/>
                <a:gd name="T10" fmla="*/ 756 w 2610"/>
                <a:gd name="T11" fmla="*/ 13 h 423"/>
                <a:gd name="T12" fmla="*/ 885 w 2610"/>
                <a:gd name="T13" fmla="*/ 37 h 423"/>
                <a:gd name="T14" fmla="*/ 996 w 2610"/>
                <a:gd name="T15" fmla="*/ 73 h 423"/>
                <a:gd name="T16" fmla="*/ 1170 w 2610"/>
                <a:gd name="T17" fmla="*/ 148 h 423"/>
                <a:gd name="T18" fmla="*/ 1350 w 2610"/>
                <a:gd name="T19" fmla="*/ 241 h 423"/>
                <a:gd name="T20" fmla="*/ 1524 w 2610"/>
                <a:gd name="T21" fmla="*/ 322 h 423"/>
                <a:gd name="T22" fmla="*/ 1650 w 2610"/>
                <a:gd name="T23" fmla="*/ 373 h 423"/>
                <a:gd name="T24" fmla="*/ 1830 w 2610"/>
                <a:gd name="T25" fmla="*/ 412 h 423"/>
                <a:gd name="T26" fmla="*/ 1980 w 2610"/>
                <a:gd name="T27" fmla="*/ 421 h 423"/>
                <a:gd name="T28" fmla="*/ 2106 w 2610"/>
                <a:gd name="T29" fmla="*/ 412 h 423"/>
                <a:gd name="T30" fmla="*/ 2316 w 2610"/>
                <a:gd name="T31" fmla="*/ 352 h 423"/>
                <a:gd name="T32" fmla="*/ 2451 w 2610"/>
                <a:gd name="T33" fmla="*/ 286 h 423"/>
                <a:gd name="T34" fmla="*/ 2565 w 2610"/>
                <a:gd name="T35" fmla="*/ 232 h 423"/>
                <a:gd name="T36" fmla="*/ 2610 w 2610"/>
                <a:gd name="T37" fmla="*/ 20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10" h="423">
                  <a:moveTo>
                    <a:pt x="0" y="217"/>
                  </a:moveTo>
                  <a:cubicBezTo>
                    <a:pt x="53" y="192"/>
                    <a:pt x="106" y="167"/>
                    <a:pt x="159" y="142"/>
                  </a:cubicBezTo>
                  <a:cubicBezTo>
                    <a:pt x="212" y="117"/>
                    <a:pt x="267" y="87"/>
                    <a:pt x="321" y="67"/>
                  </a:cubicBezTo>
                  <a:cubicBezTo>
                    <a:pt x="375" y="47"/>
                    <a:pt x="437" y="33"/>
                    <a:pt x="486" y="22"/>
                  </a:cubicBezTo>
                  <a:cubicBezTo>
                    <a:pt x="535" y="11"/>
                    <a:pt x="570" y="2"/>
                    <a:pt x="615" y="1"/>
                  </a:cubicBezTo>
                  <a:cubicBezTo>
                    <a:pt x="660" y="0"/>
                    <a:pt x="711" y="7"/>
                    <a:pt x="756" y="13"/>
                  </a:cubicBezTo>
                  <a:cubicBezTo>
                    <a:pt x="801" y="19"/>
                    <a:pt x="845" y="27"/>
                    <a:pt x="885" y="37"/>
                  </a:cubicBezTo>
                  <a:cubicBezTo>
                    <a:pt x="925" y="47"/>
                    <a:pt x="949" y="55"/>
                    <a:pt x="996" y="73"/>
                  </a:cubicBezTo>
                  <a:cubicBezTo>
                    <a:pt x="1043" y="91"/>
                    <a:pt x="1111" y="120"/>
                    <a:pt x="1170" y="148"/>
                  </a:cubicBezTo>
                  <a:cubicBezTo>
                    <a:pt x="1229" y="176"/>
                    <a:pt x="1291" y="212"/>
                    <a:pt x="1350" y="241"/>
                  </a:cubicBezTo>
                  <a:cubicBezTo>
                    <a:pt x="1409" y="270"/>
                    <a:pt x="1474" y="300"/>
                    <a:pt x="1524" y="322"/>
                  </a:cubicBezTo>
                  <a:cubicBezTo>
                    <a:pt x="1574" y="344"/>
                    <a:pt x="1599" y="358"/>
                    <a:pt x="1650" y="373"/>
                  </a:cubicBezTo>
                  <a:cubicBezTo>
                    <a:pt x="1701" y="388"/>
                    <a:pt x="1775" y="404"/>
                    <a:pt x="1830" y="412"/>
                  </a:cubicBezTo>
                  <a:cubicBezTo>
                    <a:pt x="1885" y="420"/>
                    <a:pt x="1934" y="421"/>
                    <a:pt x="1980" y="421"/>
                  </a:cubicBezTo>
                  <a:cubicBezTo>
                    <a:pt x="2026" y="421"/>
                    <a:pt x="2050" y="423"/>
                    <a:pt x="2106" y="412"/>
                  </a:cubicBezTo>
                  <a:cubicBezTo>
                    <a:pt x="2162" y="401"/>
                    <a:pt x="2259" y="373"/>
                    <a:pt x="2316" y="352"/>
                  </a:cubicBezTo>
                  <a:cubicBezTo>
                    <a:pt x="2373" y="331"/>
                    <a:pt x="2410" y="306"/>
                    <a:pt x="2451" y="286"/>
                  </a:cubicBezTo>
                  <a:cubicBezTo>
                    <a:pt x="2492" y="266"/>
                    <a:pt x="2539" y="245"/>
                    <a:pt x="2565" y="232"/>
                  </a:cubicBezTo>
                  <a:cubicBezTo>
                    <a:pt x="2591" y="219"/>
                    <a:pt x="2600" y="213"/>
                    <a:pt x="2610" y="208"/>
                  </a:cubicBezTo>
                </a:path>
              </a:pathLst>
            </a:custGeom>
            <a:noFill/>
            <a:ln w="25400">
              <a:solidFill>
                <a:srgbClr val="FF9F1B"/>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54" name="Freeform 30"/>
            <p:cNvSpPr>
              <a:spLocks/>
            </p:cNvSpPr>
            <p:nvPr/>
          </p:nvSpPr>
          <p:spPr bwMode="auto">
            <a:xfrm>
              <a:off x="86" y="1380"/>
              <a:ext cx="2577" cy="487"/>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FF9F1B"/>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55" name="Freeform 31"/>
            <p:cNvSpPr>
              <a:spLocks/>
            </p:cNvSpPr>
            <p:nvPr/>
          </p:nvSpPr>
          <p:spPr bwMode="auto">
            <a:xfrm>
              <a:off x="101" y="907"/>
              <a:ext cx="2572" cy="480"/>
            </a:xfrm>
            <a:custGeom>
              <a:avLst/>
              <a:gdLst>
                <a:gd name="T0" fmla="*/ 0 w 2572"/>
                <a:gd name="T1" fmla="*/ 232 h 480"/>
                <a:gd name="T2" fmla="*/ 137 w 2572"/>
                <a:gd name="T3" fmla="*/ 36 h 480"/>
                <a:gd name="T4" fmla="*/ 388 w 2572"/>
                <a:gd name="T5" fmla="*/ 445 h 480"/>
                <a:gd name="T6" fmla="*/ 639 w 2572"/>
                <a:gd name="T7" fmla="*/ 36 h 480"/>
                <a:gd name="T8" fmla="*/ 901 w 2572"/>
                <a:gd name="T9" fmla="*/ 445 h 480"/>
                <a:gd name="T10" fmla="*/ 1147 w 2572"/>
                <a:gd name="T11" fmla="*/ 28 h 480"/>
                <a:gd name="T12" fmla="*/ 1412 w 2572"/>
                <a:gd name="T13" fmla="*/ 451 h 480"/>
                <a:gd name="T14" fmla="*/ 1671 w 2572"/>
                <a:gd name="T15" fmla="*/ 28 h 480"/>
                <a:gd name="T16" fmla="*/ 1938 w 2572"/>
                <a:gd name="T17" fmla="*/ 451 h 480"/>
                <a:gd name="T18" fmla="*/ 2203 w 2572"/>
                <a:gd name="T19" fmla="*/ 28 h 480"/>
                <a:gd name="T20" fmla="*/ 2435 w 2572"/>
                <a:gd name="T21" fmla="*/ 443 h 480"/>
                <a:gd name="T22" fmla="*/ 2572 w 2572"/>
                <a:gd name="T23" fmla="*/ 25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2" h="480">
                  <a:moveTo>
                    <a:pt x="0" y="232"/>
                  </a:moveTo>
                  <a:cubicBezTo>
                    <a:pt x="23" y="199"/>
                    <a:pt x="72" y="0"/>
                    <a:pt x="137" y="36"/>
                  </a:cubicBezTo>
                  <a:cubicBezTo>
                    <a:pt x="202" y="72"/>
                    <a:pt x="304" y="445"/>
                    <a:pt x="388" y="445"/>
                  </a:cubicBezTo>
                  <a:cubicBezTo>
                    <a:pt x="472" y="445"/>
                    <a:pt x="554" y="36"/>
                    <a:pt x="639" y="36"/>
                  </a:cubicBezTo>
                  <a:cubicBezTo>
                    <a:pt x="724" y="36"/>
                    <a:pt x="816" y="446"/>
                    <a:pt x="901" y="445"/>
                  </a:cubicBezTo>
                  <a:cubicBezTo>
                    <a:pt x="986" y="444"/>
                    <a:pt x="1062" y="27"/>
                    <a:pt x="1147" y="28"/>
                  </a:cubicBezTo>
                  <a:cubicBezTo>
                    <a:pt x="1232" y="29"/>
                    <a:pt x="1325" y="451"/>
                    <a:pt x="1412" y="451"/>
                  </a:cubicBezTo>
                  <a:cubicBezTo>
                    <a:pt x="1499" y="451"/>
                    <a:pt x="1583" y="28"/>
                    <a:pt x="1671" y="28"/>
                  </a:cubicBezTo>
                  <a:cubicBezTo>
                    <a:pt x="1759" y="28"/>
                    <a:pt x="1849" y="451"/>
                    <a:pt x="1938" y="451"/>
                  </a:cubicBezTo>
                  <a:cubicBezTo>
                    <a:pt x="2027" y="451"/>
                    <a:pt x="2120" y="29"/>
                    <a:pt x="2203" y="28"/>
                  </a:cubicBezTo>
                  <a:cubicBezTo>
                    <a:pt x="2286" y="27"/>
                    <a:pt x="2374" y="406"/>
                    <a:pt x="2435" y="443"/>
                  </a:cubicBezTo>
                  <a:cubicBezTo>
                    <a:pt x="2496" y="480"/>
                    <a:pt x="2544" y="292"/>
                    <a:pt x="2572" y="252"/>
                  </a:cubicBezTo>
                </a:path>
              </a:pathLst>
            </a:custGeom>
            <a:noFill/>
            <a:ln w="25400">
              <a:solidFill>
                <a:srgbClr val="FF9F1B"/>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56" name="Freeform 32"/>
            <p:cNvSpPr>
              <a:spLocks/>
            </p:cNvSpPr>
            <p:nvPr/>
          </p:nvSpPr>
          <p:spPr bwMode="auto">
            <a:xfrm>
              <a:off x="79" y="416"/>
              <a:ext cx="2615" cy="487"/>
            </a:xfrm>
            <a:custGeom>
              <a:avLst/>
              <a:gdLst>
                <a:gd name="T0" fmla="*/ 27 w 2615"/>
                <a:gd name="T1" fmla="*/ 232 h 487"/>
                <a:gd name="T2" fmla="*/ 41 w 2615"/>
                <a:gd name="T3" fmla="*/ 246 h 487"/>
                <a:gd name="T4" fmla="*/ 273 w 2615"/>
                <a:gd name="T5" fmla="*/ 451 h 487"/>
                <a:gd name="T6" fmla="*/ 671 w 2615"/>
                <a:gd name="T7" fmla="*/ 27 h 487"/>
                <a:gd name="T8" fmla="*/ 1095 w 2615"/>
                <a:gd name="T9" fmla="*/ 456 h 487"/>
                <a:gd name="T10" fmla="*/ 1542 w 2615"/>
                <a:gd name="T11" fmla="*/ 22 h 487"/>
                <a:gd name="T12" fmla="*/ 1960 w 2615"/>
                <a:gd name="T13" fmla="*/ 456 h 487"/>
                <a:gd name="T14" fmla="*/ 2378 w 2615"/>
                <a:gd name="T15" fmla="*/ 36 h 487"/>
                <a:gd name="T16" fmla="*/ 2615 w 2615"/>
                <a:gd name="T17" fmla="*/ 238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15" h="487">
                  <a:moveTo>
                    <a:pt x="27" y="232"/>
                  </a:moveTo>
                  <a:cubicBezTo>
                    <a:pt x="16" y="221"/>
                    <a:pt x="0" y="209"/>
                    <a:pt x="41" y="246"/>
                  </a:cubicBezTo>
                  <a:cubicBezTo>
                    <a:pt x="82" y="283"/>
                    <a:pt x="168" y="487"/>
                    <a:pt x="273" y="451"/>
                  </a:cubicBezTo>
                  <a:cubicBezTo>
                    <a:pt x="378" y="415"/>
                    <a:pt x="534" y="26"/>
                    <a:pt x="671" y="27"/>
                  </a:cubicBezTo>
                  <a:cubicBezTo>
                    <a:pt x="808" y="28"/>
                    <a:pt x="950" y="457"/>
                    <a:pt x="1095" y="456"/>
                  </a:cubicBezTo>
                  <a:cubicBezTo>
                    <a:pt x="1240" y="455"/>
                    <a:pt x="1398" y="22"/>
                    <a:pt x="1542" y="22"/>
                  </a:cubicBezTo>
                  <a:cubicBezTo>
                    <a:pt x="1686" y="22"/>
                    <a:pt x="1821" y="454"/>
                    <a:pt x="1960" y="456"/>
                  </a:cubicBezTo>
                  <a:cubicBezTo>
                    <a:pt x="2099" y="458"/>
                    <a:pt x="2269" y="72"/>
                    <a:pt x="2378" y="36"/>
                  </a:cubicBezTo>
                  <a:cubicBezTo>
                    <a:pt x="2487" y="0"/>
                    <a:pt x="2566" y="196"/>
                    <a:pt x="2615" y="238"/>
                  </a:cubicBezTo>
                </a:path>
              </a:pathLst>
            </a:custGeom>
            <a:noFill/>
            <a:ln w="25400">
              <a:solidFill>
                <a:srgbClr val="FF9F1B"/>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57" name="Freeform 33"/>
            <p:cNvSpPr>
              <a:spLocks/>
            </p:cNvSpPr>
            <p:nvPr/>
          </p:nvSpPr>
          <p:spPr bwMode="auto">
            <a:xfrm>
              <a:off x="98" y="2816"/>
              <a:ext cx="2599" cy="480"/>
            </a:xfrm>
            <a:custGeom>
              <a:avLst/>
              <a:gdLst>
                <a:gd name="T0" fmla="*/ 0 w 2599"/>
                <a:gd name="T1" fmla="*/ 245 h 480"/>
                <a:gd name="T2" fmla="*/ 251 w 2599"/>
                <a:gd name="T3" fmla="*/ 444 h 480"/>
                <a:gd name="T4" fmla="*/ 652 w 2599"/>
                <a:gd name="T5" fmla="*/ 27 h 480"/>
                <a:gd name="T6" fmla="*/ 1084 w 2599"/>
                <a:gd name="T7" fmla="*/ 458 h 480"/>
                <a:gd name="T8" fmla="*/ 1515 w 2599"/>
                <a:gd name="T9" fmla="*/ 27 h 480"/>
                <a:gd name="T10" fmla="*/ 1949 w 2599"/>
                <a:gd name="T11" fmla="*/ 458 h 480"/>
                <a:gd name="T12" fmla="*/ 2345 w 2599"/>
                <a:gd name="T13" fmla="*/ 35 h 480"/>
                <a:gd name="T14" fmla="*/ 2599 w 2599"/>
                <a:gd name="T15" fmla="*/ 245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99" h="480">
                  <a:moveTo>
                    <a:pt x="0" y="245"/>
                  </a:moveTo>
                  <a:cubicBezTo>
                    <a:pt x="42" y="278"/>
                    <a:pt x="142" y="480"/>
                    <a:pt x="251" y="444"/>
                  </a:cubicBezTo>
                  <a:cubicBezTo>
                    <a:pt x="360" y="408"/>
                    <a:pt x="513" y="25"/>
                    <a:pt x="652" y="27"/>
                  </a:cubicBezTo>
                  <a:cubicBezTo>
                    <a:pt x="791" y="29"/>
                    <a:pt x="940" y="458"/>
                    <a:pt x="1084" y="458"/>
                  </a:cubicBezTo>
                  <a:cubicBezTo>
                    <a:pt x="1228" y="458"/>
                    <a:pt x="1371" y="27"/>
                    <a:pt x="1515" y="27"/>
                  </a:cubicBezTo>
                  <a:cubicBezTo>
                    <a:pt x="1659" y="27"/>
                    <a:pt x="1811" y="457"/>
                    <a:pt x="1949" y="458"/>
                  </a:cubicBezTo>
                  <a:cubicBezTo>
                    <a:pt x="2087" y="459"/>
                    <a:pt x="2237" y="70"/>
                    <a:pt x="2345" y="35"/>
                  </a:cubicBezTo>
                  <a:cubicBezTo>
                    <a:pt x="2453" y="0"/>
                    <a:pt x="2546" y="201"/>
                    <a:pt x="2599" y="245"/>
                  </a:cubicBezTo>
                </a:path>
              </a:pathLst>
            </a:custGeom>
            <a:noFill/>
            <a:ln w="25400">
              <a:solidFill>
                <a:srgbClr val="FF9F1B"/>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58" name="Freeform 34"/>
            <p:cNvSpPr>
              <a:spLocks/>
            </p:cNvSpPr>
            <p:nvPr/>
          </p:nvSpPr>
          <p:spPr bwMode="auto">
            <a:xfrm>
              <a:off x="111" y="3300"/>
              <a:ext cx="2571" cy="456"/>
            </a:xfrm>
            <a:custGeom>
              <a:avLst/>
              <a:gdLst>
                <a:gd name="T0" fmla="*/ 0 w 2571"/>
                <a:gd name="T1" fmla="*/ 16 h 456"/>
                <a:gd name="T2" fmla="*/ 41 w 2571"/>
                <a:gd name="T3" fmla="*/ 84 h 456"/>
                <a:gd name="T4" fmla="*/ 183 w 2571"/>
                <a:gd name="T5" fmla="*/ 445 h 456"/>
                <a:gd name="T6" fmla="*/ 374 w 2571"/>
                <a:gd name="T7" fmla="*/ 24 h 456"/>
                <a:gd name="T8" fmla="*/ 559 w 2571"/>
                <a:gd name="T9" fmla="*/ 445 h 456"/>
                <a:gd name="T10" fmla="*/ 731 w 2571"/>
                <a:gd name="T11" fmla="*/ 24 h 456"/>
                <a:gd name="T12" fmla="*/ 922 w 2571"/>
                <a:gd name="T13" fmla="*/ 445 h 456"/>
                <a:gd name="T14" fmla="*/ 1111 w 2571"/>
                <a:gd name="T15" fmla="*/ 24 h 456"/>
                <a:gd name="T16" fmla="*/ 1296 w 2571"/>
                <a:gd name="T17" fmla="*/ 445 h 456"/>
                <a:gd name="T18" fmla="*/ 1474 w 2571"/>
                <a:gd name="T19" fmla="*/ 16 h 456"/>
                <a:gd name="T20" fmla="*/ 1665 w 2571"/>
                <a:gd name="T21" fmla="*/ 445 h 456"/>
                <a:gd name="T22" fmla="*/ 1837 w 2571"/>
                <a:gd name="T23" fmla="*/ 24 h 456"/>
                <a:gd name="T24" fmla="*/ 2034 w 2571"/>
                <a:gd name="T25" fmla="*/ 447 h 456"/>
                <a:gd name="T26" fmla="*/ 2219 w 2571"/>
                <a:gd name="T27" fmla="*/ 16 h 456"/>
                <a:gd name="T28" fmla="*/ 2397 w 2571"/>
                <a:gd name="T29" fmla="*/ 447 h 456"/>
                <a:gd name="T30" fmla="*/ 2539 w 2571"/>
                <a:gd name="T31" fmla="*/ 71 h 456"/>
                <a:gd name="T32" fmla="*/ 2571 w 2571"/>
                <a:gd name="T33" fmla="*/ 2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71" h="456">
                  <a:moveTo>
                    <a:pt x="0" y="16"/>
                  </a:moveTo>
                  <a:cubicBezTo>
                    <a:pt x="7" y="27"/>
                    <a:pt x="11" y="12"/>
                    <a:pt x="41" y="84"/>
                  </a:cubicBezTo>
                  <a:cubicBezTo>
                    <a:pt x="71" y="156"/>
                    <a:pt x="128" y="455"/>
                    <a:pt x="183" y="445"/>
                  </a:cubicBezTo>
                  <a:cubicBezTo>
                    <a:pt x="238" y="435"/>
                    <a:pt x="311" y="24"/>
                    <a:pt x="374" y="24"/>
                  </a:cubicBezTo>
                  <a:cubicBezTo>
                    <a:pt x="437" y="24"/>
                    <a:pt x="500" y="445"/>
                    <a:pt x="559" y="445"/>
                  </a:cubicBezTo>
                  <a:cubicBezTo>
                    <a:pt x="618" y="445"/>
                    <a:pt x="671" y="24"/>
                    <a:pt x="731" y="24"/>
                  </a:cubicBezTo>
                  <a:cubicBezTo>
                    <a:pt x="791" y="24"/>
                    <a:pt x="859" y="445"/>
                    <a:pt x="922" y="445"/>
                  </a:cubicBezTo>
                  <a:cubicBezTo>
                    <a:pt x="985" y="445"/>
                    <a:pt x="1049" y="24"/>
                    <a:pt x="1111" y="24"/>
                  </a:cubicBezTo>
                  <a:cubicBezTo>
                    <a:pt x="1173" y="24"/>
                    <a:pt x="1236" y="446"/>
                    <a:pt x="1296" y="445"/>
                  </a:cubicBezTo>
                  <a:cubicBezTo>
                    <a:pt x="1356" y="444"/>
                    <a:pt x="1413" y="16"/>
                    <a:pt x="1474" y="16"/>
                  </a:cubicBezTo>
                  <a:cubicBezTo>
                    <a:pt x="1535" y="16"/>
                    <a:pt x="1605" y="444"/>
                    <a:pt x="1665" y="445"/>
                  </a:cubicBezTo>
                  <a:cubicBezTo>
                    <a:pt x="1725" y="446"/>
                    <a:pt x="1776" y="24"/>
                    <a:pt x="1837" y="24"/>
                  </a:cubicBezTo>
                  <a:cubicBezTo>
                    <a:pt x="1898" y="24"/>
                    <a:pt x="1970" y="448"/>
                    <a:pt x="2034" y="447"/>
                  </a:cubicBezTo>
                  <a:cubicBezTo>
                    <a:pt x="2098" y="446"/>
                    <a:pt x="2159" y="16"/>
                    <a:pt x="2219" y="16"/>
                  </a:cubicBezTo>
                  <a:cubicBezTo>
                    <a:pt x="2279" y="16"/>
                    <a:pt x="2344" y="438"/>
                    <a:pt x="2397" y="447"/>
                  </a:cubicBezTo>
                  <a:cubicBezTo>
                    <a:pt x="2450" y="456"/>
                    <a:pt x="2510" y="142"/>
                    <a:pt x="2539" y="71"/>
                  </a:cubicBezTo>
                  <a:cubicBezTo>
                    <a:pt x="2568" y="0"/>
                    <a:pt x="2564" y="34"/>
                    <a:pt x="2571" y="24"/>
                  </a:cubicBezTo>
                </a:path>
              </a:pathLst>
            </a:custGeom>
            <a:noFill/>
            <a:ln w="25400">
              <a:solidFill>
                <a:srgbClr val="FF9F1B"/>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259" name="Freeform 35"/>
            <p:cNvSpPr>
              <a:spLocks/>
            </p:cNvSpPr>
            <p:nvPr/>
          </p:nvSpPr>
          <p:spPr bwMode="auto">
            <a:xfrm>
              <a:off x="123" y="3782"/>
              <a:ext cx="2552" cy="446"/>
            </a:xfrm>
            <a:custGeom>
              <a:avLst/>
              <a:gdLst>
                <a:gd name="T0" fmla="*/ 0 w 2552"/>
                <a:gd name="T1" fmla="*/ 15 h 446"/>
                <a:gd name="T2" fmla="*/ 169 w 2552"/>
                <a:gd name="T3" fmla="*/ 91 h 446"/>
                <a:gd name="T4" fmla="*/ 647 w 2552"/>
                <a:gd name="T5" fmla="*/ 433 h 446"/>
                <a:gd name="T6" fmla="*/ 1261 w 2552"/>
                <a:gd name="T7" fmla="*/ 10 h 446"/>
                <a:gd name="T8" fmla="*/ 1916 w 2552"/>
                <a:gd name="T9" fmla="*/ 433 h 446"/>
                <a:gd name="T10" fmla="*/ 2389 w 2552"/>
                <a:gd name="T11" fmla="*/ 70 h 446"/>
                <a:gd name="T12" fmla="*/ 2552 w 2552"/>
                <a:gd name="T13" fmla="*/ 10 h 446"/>
              </a:gdLst>
              <a:ahLst/>
              <a:cxnLst>
                <a:cxn ang="0">
                  <a:pos x="T0" y="T1"/>
                </a:cxn>
                <a:cxn ang="0">
                  <a:pos x="T2" y="T3"/>
                </a:cxn>
                <a:cxn ang="0">
                  <a:pos x="T4" y="T5"/>
                </a:cxn>
                <a:cxn ang="0">
                  <a:pos x="T6" y="T7"/>
                </a:cxn>
                <a:cxn ang="0">
                  <a:pos x="T8" y="T9"/>
                </a:cxn>
                <a:cxn ang="0">
                  <a:pos x="T10" y="T11"/>
                </a:cxn>
                <a:cxn ang="0">
                  <a:pos x="T12" y="T13"/>
                </a:cxn>
              </a:cxnLst>
              <a:rect l="0" t="0" r="r" b="b"/>
              <a:pathLst>
                <a:path w="2552" h="446">
                  <a:moveTo>
                    <a:pt x="0" y="15"/>
                  </a:moveTo>
                  <a:cubicBezTo>
                    <a:pt x="28" y="28"/>
                    <a:pt x="61" y="21"/>
                    <a:pt x="169" y="91"/>
                  </a:cubicBezTo>
                  <a:cubicBezTo>
                    <a:pt x="277" y="161"/>
                    <a:pt x="465" y="446"/>
                    <a:pt x="647" y="433"/>
                  </a:cubicBezTo>
                  <a:cubicBezTo>
                    <a:pt x="829" y="420"/>
                    <a:pt x="1050" y="10"/>
                    <a:pt x="1261" y="10"/>
                  </a:cubicBezTo>
                  <a:cubicBezTo>
                    <a:pt x="1472" y="10"/>
                    <a:pt x="1728" y="423"/>
                    <a:pt x="1916" y="433"/>
                  </a:cubicBezTo>
                  <a:cubicBezTo>
                    <a:pt x="2104" y="443"/>
                    <a:pt x="2283" y="140"/>
                    <a:pt x="2389" y="70"/>
                  </a:cubicBezTo>
                  <a:cubicBezTo>
                    <a:pt x="2495" y="0"/>
                    <a:pt x="2518" y="23"/>
                    <a:pt x="2552" y="10"/>
                  </a:cubicBezTo>
                </a:path>
              </a:pathLst>
            </a:custGeom>
            <a:noFill/>
            <a:ln w="25400">
              <a:solidFill>
                <a:srgbClr val="FF9F1B"/>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grpSp>
      <p:sp>
        <p:nvSpPr>
          <p:cNvPr id="52260" name="Text Box 36"/>
          <p:cNvSpPr txBox="1">
            <a:spLocks noChangeArrowheads="1"/>
          </p:cNvSpPr>
          <p:nvPr/>
        </p:nvSpPr>
        <p:spPr bwMode="auto">
          <a:xfrm>
            <a:off x="5476875" y="2790825"/>
            <a:ext cx="569387" cy="461665"/>
          </a:xfrm>
          <a:prstGeom prst="rect">
            <a:avLst/>
          </a:prstGeom>
          <a:noFill/>
          <a:ln w="38100">
            <a:noFill/>
            <a:miter lim="800000"/>
            <a:headEnd/>
            <a:tailEnd/>
          </a:ln>
          <a:extLst>
            <a:ext uri="{909E8E84-426E-40dd-AFC4-6F175D3DCCD1}">
              <a14:hiddenFill xmlns:a14="http://schemas.microsoft.com/office/drawing/2010/main" xmlns="">
                <a:solidFill>
                  <a:srgbClr val="DDDDDD"/>
                </a:solidFill>
              </a14:hiddenFill>
            </a:ext>
          </a:extLst>
        </p:spPr>
        <p:txBody>
          <a:bodyPr wrap="none">
            <a:spAutoFit/>
          </a:bodyPr>
          <a:lstStyle/>
          <a:p>
            <a:pPr algn="ctr" fontAlgn="base">
              <a:spcBef>
                <a:spcPct val="50000"/>
              </a:spcBef>
              <a:spcAft>
                <a:spcPct val="0"/>
              </a:spcAft>
            </a:pPr>
            <a:r>
              <a:rPr lang="en-GB" sz="2400" b="1" dirty="0">
                <a:solidFill>
                  <a:srgbClr val="000000"/>
                </a:solidFill>
                <a:latin typeface="Nexa"/>
                <a:cs typeface="Nexa"/>
              </a:rPr>
              <a:t>FT</a:t>
            </a:r>
          </a:p>
        </p:txBody>
      </p:sp>
      <p:sp>
        <p:nvSpPr>
          <p:cNvPr id="52261" name="Line 37"/>
          <p:cNvSpPr>
            <a:spLocks noChangeShapeType="1"/>
          </p:cNvSpPr>
          <p:nvPr/>
        </p:nvSpPr>
        <p:spPr bwMode="auto">
          <a:xfrm flipH="1">
            <a:off x="5209118" y="3338513"/>
            <a:ext cx="1087967"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grpSp>
        <p:nvGrpSpPr>
          <p:cNvPr id="41" name="Group 40"/>
          <p:cNvGrpSpPr/>
          <p:nvPr/>
        </p:nvGrpSpPr>
        <p:grpSpPr>
          <a:xfrm>
            <a:off x="8763000" y="6296168"/>
            <a:ext cx="2983766" cy="252000"/>
            <a:chOff x="9026652" y="6296168"/>
            <a:chExt cx="2983766" cy="252000"/>
          </a:xfrm>
        </p:grpSpPr>
        <p:sp>
          <p:nvSpPr>
            <p:cNvPr id="42" name="TextBox 41"/>
            <p:cNvSpPr txBox="1"/>
            <p:nvPr/>
          </p:nvSpPr>
          <p:spPr>
            <a:xfrm>
              <a:off x="9026652" y="6301947"/>
              <a:ext cx="2139365" cy="246221"/>
            </a:xfrm>
            <a:prstGeom prst="rect">
              <a:avLst/>
            </a:prstGeom>
            <a:noFill/>
          </p:spPr>
          <p:txBody>
            <a:bodyPr wrap="none" rtlCol="0">
              <a:spAutoFit/>
            </a:bodyPr>
            <a:lstStyle/>
            <a:p>
              <a:pPr algn="r"/>
              <a:r>
                <a:rPr lang="en-US" sz="1000" dirty="0">
                  <a:solidFill>
                    <a:schemeClr val="bg1"/>
                  </a:solidFill>
                  <a:latin typeface="Roboto Medium" charset="0"/>
                  <a:ea typeface="Roboto Medium" charset="0"/>
                  <a:cs typeface="Roboto Medium" charset="0"/>
                  <a:hlinkClick r:id="rId3"/>
                </a:rPr>
                <a:t>Modified from DHiggins ReviseMRI</a:t>
              </a:r>
              <a:endParaRPr lang="en-US" sz="1000" dirty="0">
                <a:solidFill>
                  <a:schemeClr val="bg1"/>
                </a:solidFill>
                <a:latin typeface="Roboto Light"/>
                <a:ea typeface="Roboto Light"/>
                <a:cs typeface="Roboto Light"/>
              </a:endParaRPr>
            </a:p>
          </p:txBody>
        </p:sp>
        <p:grpSp>
          <p:nvGrpSpPr>
            <p:cNvPr id="43" name="Group 42"/>
            <p:cNvGrpSpPr/>
            <p:nvPr/>
          </p:nvGrpSpPr>
          <p:grpSpPr>
            <a:xfrm>
              <a:off x="11184463" y="6296168"/>
              <a:ext cx="825955" cy="252000"/>
              <a:chOff x="11184463" y="6296168"/>
              <a:chExt cx="825955" cy="252000"/>
            </a:xfrm>
          </p:grpSpPr>
          <p:pic>
            <p:nvPicPr>
              <p:cNvPr id="44" name="Picture 4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71440" y="6296168"/>
                <a:ext cx="252000" cy="252000"/>
              </a:xfrm>
              <a:prstGeom prst="rect">
                <a:avLst/>
              </a:prstGeom>
            </p:spPr>
          </p:pic>
          <p:pic>
            <p:nvPicPr>
              <p:cNvPr id="45" name="Picture 44">
                <a:hlinkClick r:id="rId4"/>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84463" y="6296168"/>
                <a:ext cx="252000" cy="252000"/>
              </a:xfrm>
              <a:prstGeom prst="rect">
                <a:avLst/>
              </a:prstGeom>
            </p:spPr>
          </p:pic>
          <p:pic>
            <p:nvPicPr>
              <p:cNvPr id="46" name="Picture 45" descr="nc.large.png">
                <a:hlinkClick r:id="rId4"/>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58418" y="6296168"/>
                <a:ext cx="252000" cy="252000"/>
              </a:xfrm>
              <a:prstGeom prst="rect">
                <a:avLst/>
              </a:prstGeom>
            </p:spPr>
          </p:pic>
        </p:grpSp>
      </p:grpSp>
    </p:spTree>
    <p:extLst>
      <p:ext uri="{BB962C8B-B14F-4D97-AF65-F5344CB8AC3E}">
        <p14:creationId xmlns:p14="http://schemas.microsoft.com/office/powerpoint/2010/main" val="266355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5223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5223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52233"/>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500"/>
                                  </p:stCondLst>
                                  <p:childTnLst>
                                    <p:set>
                                      <p:cBhvr>
                                        <p:cTn id="15" dur="1" fill="hold">
                                          <p:stCondLst>
                                            <p:cond delay="0"/>
                                          </p:stCondLst>
                                        </p:cTn>
                                        <p:tgtEl>
                                          <p:spTgt spid="52232"/>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500"/>
                                  </p:stCondLst>
                                  <p:childTnLst>
                                    <p:set>
                                      <p:cBhvr>
                                        <p:cTn id="18" dur="1" fill="hold">
                                          <p:stCondLst>
                                            <p:cond delay="0"/>
                                          </p:stCondLst>
                                        </p:cTn>
                                        <p:tgtEl>
                                          <p:spTgt spid="52229"/>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500"/>
                                  </p:stCondLst>
                                  <p:childTnLst>
                                    <p:set>
                                      <p:cBhvr>
                                        <p:cTn id="21" dur="1" fill="hold">
                                          <p:stCondLst>
                                            <p:cond delay="0"/>
                                          </p:stCondLst>
                                        </p:cTn>
                                        <p:tgtEl>
                                          <p:spTgt spid="52230"/>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500"/>
                                  </p:stCondLst>
                                  <p:childTnLst>
                                    <p:set>
                                      <p:cBhvr>
                                        <p:cTn id="24" dur="1" fill="hold">
                                          <p:stCondLst>
                                            <p:cond delay="0"/>
                                          </p:stCondLst>
                                        </p:cTn>
                                        <p:tgtEl>
                                          <p:spTgt spid="52235"/>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grpId="0" nodeType="afterEffect">
                                  <p:stCondLst>
                                    <p:cond delay="500"/>
                                  </p:stCondLst>
                                  <p:childTnLst>
                                    <p:set>
                                      <p:cBhvr>
                                        <p:cTn id="27" dur="1" fill="hold">
                                          <p:stCondLst>
                                            <p:cond delay="0"/>
                                          </p:stCondLst>
                                        </p:cTn>
                                        <p:tgtEl>
                                          <p:spTgt spid="52236"/>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grpId="0" nodeType="afterEffect">
                                  <p:stCondLst>
                                    <p:cond delay="500"/>
                                  </p:stCondLst>
                                  <p:childTnLst>
                                    <p:set>
                                      <p:cBhvr>
                                        <p:cTn id="30" dur="1" fill="hold">
                                          <p:stCondLst>
                                            <p:cond delay="0"/>
                                          </p:stCondLst>
                                        </p:cTn>
                                        <p:tgtEl>
                                          <p:spTgt spid="522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path" presetSubtype="0" decel="50000" fill="hold" grpId="1" nodeType="clickEffect">
                                  <p:stCondLst>
                                    <p:cond delay="0"/>
                                  </p:stCondLst>
                                  <p:childTnLst>
                                    <p:animMotion origin="layout" path="M -3.61111E-6 -1.48148E-6 L 0.51007 0.40602 " pathEditMode="relative" rAng="0" ptsTypes="AA">
                                      <p:cBhvr>
                                        <p:cTn id="34" dur="1000" fill="hold"/>
                                        <p:tgtEl>
                                          <p:spTgt spid="52231"/>
                                        </p:tgtEl>
                                        <p:attrNameLst>
                                          <p:attrName>ppt_x</p:attrName>
                                          <p:attrName>ppt_y</p:attrName>
                                        </p:attrNameLst>
                                      </p:cBhvr>
                                      <p:rCtr x="25500" y="20300"/>
                                    </p:animMotion>
                                  </p:childTnLst>
                                </p:cTn>
                              </p:par>
                            </p:childTnLst>
                          </p:cTn>
                        </p:par>
                        <p:par>
                          <p:cTn id="35" fill="hold">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52238"/>
                                        </p:tgtEl>
                                        <p:attrNameLst>
                                          <p:attrName>style.visibility</p:attrName>
                                        </p:attrNameLst>
                                      </p:cBhvr>
                                      <p:to>
                                        <p:strVal val="visible"/>
                                      </p:to>
                                    </p:set>
                                  </p:childTnLst>
                                </p:cTn>
                              </p:par>
                            </p:childTnLst>
                          </p:cTn>
                        </p:par>
                        <p:par>
                          <p:cTn id="38" fill="hold">
                            <p:stCondLst>
                              <p:cond delay="1000"/>
                            </p:stCondLst>
                            <p:childTnLst>
                              <p:par>
                                <p:cTn id="39" presetID="1" presetClass="exit" presetSubtype="0" fill="hold" grpId="2" nodeType="afterEffect">
                                  <p:stCondLst>
                                    <p:cond delay="0"/>
                                  </p:stCondLst>
                                  <p:childTnLst>
                                    <p:set>
                                      <p:cBhvr>
                                        <p:cTn id="40" dur="1" fill="hold">
                                          <p:stCondLst>
                                            <p:cond delay="0"/>
                                          </p:stCondLst>
                                        </p:cTn>
                                        <p:tgtEl>
                                          <p:spTgt spid="52231"/>
                                        </p:tgtEl>
                                        <p:attrNameLst>
                                          <p:attrName>style.visibility</p:attrName>
                                        </p:attrNameLst>
                                      </p:cBhvr>
                                      <p:to>
                                        <p:strVal val="hidden"/>
                                      </p:to>
                                    </p:set>
                                  </p:childTnLst>
                                </p:cTn>
                              </p:par>
                            </p:childTnLst>
                          </p:cTn>
                        </p:par>
                        <p:par>
                          <p:cTn id="41" fill="hold">
                            <p:stCondLst>
                              <p:cond delay="1000"/>
                            </p:stCondLst>
                            <p:childTnLst>
                              <p:par>
                                <p:cTn id="42" presetID="49" presetClass="path" presetSubtype="0" decel="50000" fill="hold" grpId="1" nodeType="afterEffect">
                                  <p:stCondLst>
                                    <p:cond delay="0"/>
                                  </p:stCondLst>
                                  <p:childTnLst>
                                    <p:animMotion origin="layout" path="M 5.E-6 3.7037E-6 L 0.51459 0.31203 " pathEditMode="relative" rAng="0" ptsTypes="AA">
                                      <p:cBhvr>
                                        <p:cTn id="43" dur="1000" fill="hold"/>
                                        <p:tgtEl>
                                          <p:spTgt spid="52234"/>
                                        </p:tgtEl>
                                        <p:attrNameLst>
                                          <p:attrName>ppt_x</p:attrName>
                                          <p:attrName>ppt_y</p:attrName>
                                        </p:attrNameLst>
                                      </p:cBhvr>
                                      <p:rCtr x="25700" y="15600"/>
                                    </p:animMotion>
                                  </p:childTnLst>
                                </p:cTn>
                              </p:par>
                            </p:childTnLst>
                          </p:cTn>
                        </p:par>
                        <p:par>
                          <p:cTn id="44" fill="hold">
                            <p:stCondLst>
                              <p:cond delay="2000"/>
                            </p:stCondLst>
                            <p:childTnLst>
                              <p:par>
                                <p:cTn id="45" presetID="10" presetClass="exit" presetSubtype="0" fill="hold" grpId="1" nodeType="afterEffect">
                                  <p:stCondLst>
                                    <p:cond delay="0"/>
                                  </p:stCondLst>
                                  <p:childTnLst>
                                    <p:animEffect transition="out" filter="fade">
                                      <p:cBhvr>
                                        <p:cTn id="46" dur="500"/>
                                        <p:tgtEl>
                                          <p:spTgt spid="52238"/>
                                        </p:tgtEl>
                                      </p:cBhvr>
                                    </p:animEffect>
                                    <p:set>
                                      <p:cBhvr>
                                        <p:cTn id="47" dur="1" fill="hold">
                                          <p:stCondLst>
                                            <p:cond delay="499"/>
                                          </p:stCondLst>
                                        </p:cTn>
                                        <p:tgtEl>
                                          <p:spTgt spid="52238"/>
                                        </p:tgtEl>
                                        <p:attrNameLst>
                                          <p:attrName>style.visibility</p:attrName>
                                        </p:attrNameLst>
                                      </p:cBhvr>
                                      <p:to>
                                        <p:strVal val="hidden"/>
                                      </p:to>
                                    </p:set>
                                  </p:childTnLst>
                                </p:cTn>
                              </p:par>
                              <p:par>
                                <p:cTn id="48" presetID="1" presetClass="exit" presetSubtype="0" fill="hold" grpId="2" nodeType="withEffect">
                                  <p:stCondLst>
                                    <p:cond delay="0"/>
                                  </p:stCondLst>
                                  <p:childTnLst>
                                    <p:set>
                                      <p:cBhvr>
                                        <p:cTn id="49" dur="1" fill="hold">
                                          <p:stCondLst>
                                            <p:cond delay="0"/>
                                          </p:stCondLst>
                                        </p:cTn>
                                        <p:tgtEl>
                                          <p:spTgt spid="52234"/>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52239"/>
                                        </p:tgtEl>
                                        <p:attrNameLst>
                                          <p:attrName>style.visibility</p:attrName>
                                        </p:attrNameLst>
                                      </p:cBhvr>
                                      <p:to>
                                        <p:strVal val="visible"/>
                                      </p:to>
                                    </p:set>
                                    <p:animEffect transition="in" filter="fade">
                                      <p:cBhvr>
                                        <p:cTn id="52" dur="1000"/>
                                        <p:tgtEl>
                                          <p:spTgt spid="52239"/>
                                        </p:tgtEl>
                                      </p:cBhvr>
                                    </p:animEffect>
                                  </p:childTnLst>
                                </p:cTn>
                              </p:par>
                            </p:childTnLst>
                          </p:cTn>
                        </p:par>
                        <p:par>
                          <p:cTn id="53" fill="hold">
                            <p:stCondLst>
                              <p:cond delay="3000"/>
                            </p:stCondLst>
                            <p:childTnLst>
                              <p:par>
                                <p:cTn id="54" presetID="49" presetClass="path" presetSubtype="0" decel="50000" fill="hold" grpId="1" nodeType="afterEffect">
                                  <p:stCondLst>
                                    <p:cond delay="0"/>
                                  </p:stCondLst>
                                  <p:childTnLst>
                                    <p:animMotion origin="layout" path="M 1.38889E-6 7.40741E-7 L 0.51371 0.2 " pathEditMode="relative" rAng="0" ptsTypes="AA">
                                      <p:cBhvr>
                                        <p:cTn id="55" dur="1000" fill="hold"/>
                                        <p:tgtEl>
                                          <p:spTgt spid="52233"/>
                                        </p:tgtEl>
                                        <p:attrNameLst>
                                          <p:attrName>ppt_x</p:attrName>
                                          <p:attrName>ppt_y</p:attrName>
                                        </p:attrNameLst>
                                      </p:cBhvr>
                                      <p:rCtr x="25700" y="10000"/>
                                    </p:animMotion>
                                  </p:childTnLst>
                                </p:cTn>
                              </p:par>
                            </p:childTnLst>
                          </p:cTn>
                        </p:par>
                        <p:par>
                          <p:cTn id="56" fill="hold">
                            <p:stCondLst>
                              <p:cond delay="4000"/>
                            </p:stCondLst>
                            <p:childTnLst>
                              <p:par>
                                <p:cTn id="57" presetID="1" presetClass="exit" presetSubtype="0" fill="hold" grpId="2" nodeType="afterEffect">
                                  <p:stCondLst>
                                    <p:cond delay="0"/>
                                  </p:stCondLst>
                                  <p:childTnLst>
                                    <p:set>
                                      <p:cBhvr>
                                        <p:cTn id="58" dur="1" fill="hold">
                                          <p:stCondLst>
                                            <p:cond delay="0"/>
                                          </p:stCondLst>
                                        </p:cTn>
                                        <p:tgtEl>
                                          <p:spTgt spid="52233"/>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52239"/>
                                        </p:tgtEl>
                                      </p:cBhvr>
                                    </p:animEffect>
                                    <p:set>
                                      <p:cBhvr>
                                        <p:cTn id="61" dur="1" fill="hold">
                                          <p:stCondLst>
                                            <p:cond delay="499"/>
                                          </p:stCondLst>
                                        </p:cTn>
                                        <p:tgtEl>
                                          <p:spTgt spid="52239"/>
                                        </p:tgtEl>
                                        <p:attrNameLst>
                                          <p:attrName>style.visibility</p:attrName>
                                        </p:attrNameLst>
                                      </p:cBhvr>
                                      <p:to>
                                        <p:strVal val="hidden"/>
                                      </p:to>
                                    </p:set>
                                  </p:childTnLst>
                                </p:cTn>
                              </p:par>
                              <p:par>
                                <p:cTn id="62" presetID="10" presetClass="entr" presetSubtype="0" fill="hold" grpId="0" nodeType="withEffect">
                                  <p:stCondLst>
                                    <p:cond delay="0"/>
                                  </p:stCondLst>
                                  <p:childTnLst>
                                    <p:set>
                                      <p:cBhvr>
                                        <p:cTn id="63" dur="1" fill="hold">
                                          <p:stCondLst>
                                            <p:cond delay="0"/>
                                          </p:stCondLst>
                                        </p:cTn>
                                        <p:tgtEl>
                                          <p:spTgt spid="52240"/>
                                        </p:tgtEl>
                                        <p:attrNameLst>
                                          <p:attrName>style.visibility</p:attrName>
                                        </p:attrNameLst>
                                      </p:cBhvr>
                                      <p:to>
                                        <p:strVal val="visible"/>
                                      </p:to>
                                    </p:set>
                                    <p:animEffect transition="in" filter="fade">
                                      <p:cBhvr>
                                        <p:cTn id="64" dur="1000"/>
                                        <p:tgtEl>
                                          <p:spTgt spid="52240"/>
                                        </p:tgtEl>
                                      </p:cBhvr>
                                    </p:animEffect>
                                  </p:childTnLst>
                                </p:cTn>
                              </p:par>
                            </p:childTnLst>
                          </p:cTn>
                        </p:par>
                        <p:par>
                          <p:cTn id="65" fill="hold">
                            <p:stCondLst>
                              <p:cond delay="5000"/>
                            </p:stCondLst>
                            <p:childTnLst>
                              <p:par>
                                <p:cTn id="66" presetID="63" presetClass="path" presetSubtype="0" decel="50000" fill="hold" grpId="1" nodeType="afterEffect">
                                  <p:stCondLst>
                                    <p:cond delay="0"/>
                                  </p:stCondLst>
                                  <p:childTnLst>
                                    <p:animMotion origin="layout" path="M -1.66667E-6 -4.44444E-6 L 0.51702 0.08635 " pathEditMode="relative" rAng="0" ptsTypes="AA">
                                      <p:cBhvr>
                                        <p:cTn id="67" dur="1000" fill="hold"/>
                                        <p:tgtEl>
                                          <p:spTgt spid="52232"/>
                                        </p:tgtEl>
                                        <p:attrNameLst>
                                          <p:attrName>ppt_x</p:attrName>
                                          <p:attrName>ppt_y</p:attrName>
                                        </p:attrNameLst>
                                      </p:cBhvr>
                                      <p:rCtr x="25900" y="4300"/>
                                    </p:animMotion>
                                  </p:childTnLst>
                                </p:cTn>
                              </p:par>
                            </p:childTnLst>
                          </p:cTn>
                        </p:par>
                        <p:par>
                          <p:cTn id="68" fill="hold">
                            <p:stCondLst>
                              <p:cond delay="6000"/>
                            </p:stCondLst>
                            <p:childTnLst>
                              <p:par>
                                <p:cTn id="69" presetID="10" presetClass="exit" presetSubtype="0" fill="hold" grpId="1" nodeType="afterEffect">
                                  <p:stCondLst>
                                    <p:cond delay="0"/>
                                  </p:stCondLst>
                                  <p:childTnLst>
                                    <p:animEffect transition="out" filter="fade">
                                      <p:cBhvr>
                                        <p:cTn id="70" dur="500"/>
                                        <p:tgtEl>
                                          <p:spTgt spid="52240"/>
                                        </p:tgtEl>
                                      </p:cBhvr>
                                    </p:animEffect>
                                    <p:set>
                                      <p:cBhvr>
                                        <p:cTn id="71" dur="1" fill="hold">
                                          <p:stCondLst>
                                            <p:cond delay="499"/>
                                          </p:stCondLst>
                                        </p:cTn>
                                        <p:tgtEl>
                                          <p:spTgt spid="52240"/>
                                        </p:tgtEl>
                                        <p:attrNameLst>
                                          <p:attrName>style.visibility</p:attrName>
                                        </p:attrNameLst>
                                      </p:cBhvr>
                                      <p:to>
                                        <p:strVal val="hidden"/>
                                      </p:to>
                                    </p:set>
                                  </p:childTnLst>
                                </p:cTn>
                              </p:par>
                              <p:par>
                                <p:cTn id="72" presetID="1" presetClass="exit" presetSubtype="0" fill="hold" grpId="2" nodeType="withEffect">
                                  <p:stCondLst>
                                    <p:cond delay="0"/>
                                  </p:stCondLst>
                                  <p:childTnLst>
                                    <p:set>
                                      <p:cBhvr>
                                        <p:cTn id="73" dur="1" fill="hold">
                                          <p:stCondLst>
                                            <p:cond delay="0"/>
                                          </p:stCondLst>
                                        </p:cTn>
                                        <p:tgtEl>
                                          <p:spTgt spid="52232"/>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52241"/>
                                        </p:tgtEl>
                                        <p:attrNameLst>
                                          <p:attrName>style.visibility</p:attrName>
                                        </p:attrNameLst>
                                      </p:cBhvr>
                                      <p:to>
                                        <p:strVal val="visible"/>
                                      </p:to>
                                    </p:set>
                                    <p:animEffect transition="in" filter="fade">
                                      <p:cBhvr>
                                        <p:cTn id="76" dur="1000"/>
                                        <p:tgtEl>
                                          <p:spTgt spid="52241"/>
                                        </p:tgtEl>
                                      </p:cBhvr>
                                    </p:animEffect>
                                  </p:childTnLst>
                                </p:cTn>
                              </p:par>
                            </p:childTnLst>
                          </p:cTn>
                        </p:par>
                        <p:par>
                          <p:cTn id="77" fill="hold">
                            <p:stCondLst>
                              <p:cond delay="7000"/>
                            </p:stCondLst>
                            <p:childTnLst>
                              <p:par>
                                <p:cTn id="78" presetID="63" presetClass="path" presetSubtype="0" decel="50000" fill="hold" grpId="1" nodeType="afterEffect">
                                  <p:stCondLst>
                                    <p:cond delay="0"/>
                                  </p:stCondLst>
                                  <p:childTnLst>
                                    <p:animMotion origin="layout" path="M 1.66667E-6 -1.48148E-6 L 0.5092 -0.02592 " pathEditMode="relative" rAng="0" ptsTypes="AA">
                                      <p:cBhvr>
                                        <p:cTn id="79" dur="1000" fill="hold"/>
                                        <p:tgtEl>
                                          <p:spTgt spid="52229"/>
                                        </p:tgtEl>
                                        <p:attrNameLst>
                                          <p:attrName>ppt_x</p:attrName>
                                          <p:attrName>ppt_y</p:attrName>
                                        </p:attrNameLst>
                                      </p:cBhvr>
                                      <p:rCtr x="25500" y="-1300"/>
                                    </p:animMotion>
                                  </p:childTnLst>
                                </p:cTn>
                              </p:par>
                            </p:childTnLst>
                          </p:cTn>
                        </p:par>
                        <p:par>
                          <p:cTn id="80" fill="hold">
                            <p:stCondLst>
                              <p:cond delay="8000"/>
                            </p:stCondLst>
                            <p:childTnLst>
                              <p:par>
                                <p:cTn id="81" presetID="10" presetClass="exit" presetSubtype="0" fill="hold" grpId="1" nodeType="afterEffect">
                                  <p:stCondLst>
                                    <p:cond delay="0"/>
                                  </p:stCondLst>
                                  <p:childTnLst>
                                    <p:animEffect transition="out" filter="fade">
                                      <p:cBhvr>
                                        <p:cTn id="82" dur="500"/>
                                        <p:tgtEl>
                                          <p:spTgt spid="52241"/>
                                        </p:tgtEl>
                                      </p:cBhvr>
                                    </p:animEffect>
                                    <p:set>
                                      <p:cBhvr>
                                        <p:cTn id="83" dur="1" fill="hold">
                                          <p:stCondLst>
                                            <p:cond delay="499"/>
                                          </p:stCondLst>
                                        </p:cTn>
                                        <p:tgtEl>
                                          <p:spTgt spid="52241"/>
                                        </p:tgtEl>
                                        <p:attrNameLst>
                                          <p:attrName>style.visibility</p:attrName>
                                        </p:attrNameLst>
                                      </p:cBhvr>
                                      <p:to>
                                        <p:strVal val="hidden"/>
                                      </p:to>
                                    </p:set>
                                  </p:childTnLst>
                                </p:cTn>
                              </p:par>
                              <p:par>
                                <p:cTn id="84" presetID="1" presetClass="exit" presetSubtype="0" fill="hold" grpId="2" nodeType="withEffect">
                                  <p:stCondLst>
                                    <p:cond delay="0"/>
                                  </p:stCondLst>
                                  <p:childTnLst>
                                    <p:set>
                                      <p:cBhvr>
                                        <p:cTn id="85" dur="1" fill="hold">
                                          <p:stCondLst>
                                            <p:cond delay="0"/>
                                          </p:stCondLst>
                                        </p:cTn>
                                        <p:tgtEl>
                                          <p:spTgt spid="52229"/>
                                        </p:tgtEl>
                                        <p:attrNameLst>
                                          <p:attrName>style.visibility</p:attrName>
                                        </p:attrNameLst>
                                      </p:cBhvr>
                                      <p:to>
                                        <p:strVal val="hidden"/>
                                      </p:to>
                                    </p:set>
                                  </p:childTnLst>
                                </p:cTn>
                              </p:par>
                              <p:par>
                                <p:cTn id="86" presetID="10" presetClass="entr" presetSubtype="0" fill="hold" grpId="0" nodeType="withEffect">
                                  <p:stCondLst>
                                    <p:cond delay="0"/>
                                  </p:stCondLst>
                                  <p:childTnLst>
                                    <p:set>
                                      <p:cBhvr>
                                        <p:cTn id="87" dur="1" fill="hold">
                                          <p:stCondLst>
                                            <p:cond delay="0"/>
                                          </p:stCondLst>
                                        </p:cTn>
                                        <p:tgtEl>
                                          <p:spTgt spid="52242"/>
                                        </p:tgtEl>
                                        <p:attrNameLst>
                                          <p:attrName>style.visibility</p:attrName>
                                        </p:attrNameLst>
                                      </p:cBhvr>
                                      <p:to>
                                        <p:strVal val="visible"/>
                                      </p:to>
                                    </p:set>
                                    <p:animEffect transition="in" filter="fade">
                                      <p:cBhvr>
                                        <p:cTn id="88" dur="1000"/>
                                        <p:tgtEl>
                                          <p:spTgt spid="52242"/>
                                        </p:tgtEl>
                                      </p:cBhvr>
                                    </p:animEffect>
                                  </p:childTnLst>
                                </p:cTn>
                              </p:par>
                            </p:childTnLst>
                          </p:cTn>
                        </p:par>
                        <p:par>
                          <p:cTn id="89" fill="hold">
                            <p:stCondLst>
                              <p:cond delay="9000"/>
                            </p:stCondLst>
                            <p:childTnLst>
                              <p:par>
                                <p:cTn id="90" presetID="63" presetClass="path" presetSubtype="0" decel="50000" fill="hold" grpId="1" nodeType="afterEffect">
                                  <p:stCondLst>
                                    <p:cond delay="0"/>
                                  </p:stCondLst>
                                  <p:childTnLst>
                                    <p:animMotion origin="layout" path="M -2.77778E-6 -3.7037E-7 L 0.5092 -0.14398 " pathEditMode="relative" rAng="0" ptsTypes="AA">
                                      <p:cBhvr>
                                        <p:cTn id="91" dur="1000" fill="hold"/>
                                        <p:tgtEl>
                                          <p:spTgt spid="52230"/>
                                        </p:tgtEl>
                                        <p:attrNameLst>
                                          <p:attrName>ppt_x</p:attrName>
                                          <p:attrName>ppt_y</p:attrName>
                                        </p:attrNameLst>
                                      </p:cBhvr>
                                      <p:rCtr x="25500" y="-7200"/>
                                    </p:animMotion>
                                  </p:childTnLst>
                                </p:cTn>
                              </p:par>
                            </p:childTnLst>
                          </p:cTn>
                        </p:par>
                        <p:par>
                          <p:cTn id="92" fill="hold">
                            <p:stCondLst>
                              <p:cond delay="10000"/>
                            </p:stCondLst>
                            <p:childTnLst>
                              <p:par>
                                <p:cTn id="93" presetID="10" presetClass="exit" presetSubtype="0" fill="hold" grpId="1" nodeType="afterEffect">
                                  <p:stCondLst>
                                    <p:cond delay="0"/>
                                  </p:stCondLst>
                                  <p:childTnLst>
                                    <p:animEffect transition="out" filter="fade">
                                      <p:cBhvr>
                                        <p:cTn id="94" dur="500"/>
                                        <p:tgtEl>
                                          <p:spTgt spid="52242"/>
                                        </p:tgtEl>
                                      </p:cBhvr>
                                    </p:animEffect>
                                    <p:set>
                                      <p:cBhvr>
                                        <p:cTn id="95" dur="1" fill="hold">
                                          <p:stCondLst>
                                            <p:cond delay="499"/>
                                          </p:stCondLst>
                                        </p:cTn>
                                        <p:tgtEl>
                                          <p:spTgt spid="52242"/>
                                        </p:tgtEl>
                                        <p:attrNameLst>
                                          <p:attrName>style.visibility</p:attrName>
                                        </p:attrNameLst>
                                      </p:cBhvr>
                                      <p:to>
                                        <p:strVal val="hidden"/>
                                      </p:to>
                                    </p:set>
                                  </p:childTnLst>
                                </p:cTn>
                              </p:par>
                              <p:par>
                                <p:cTn id="96" presetID="1" presetClass="exit" presetSubtype="0" fill="hold" grpId="2" nodeType="withEffect">
                                  <p:stCondLst>
                                    <p:cond delay="0"/>
                                  </p:stCondLst>
                                  <p:childTnLst>
                                    <p:set>
                                      <p:cBhvr>
                                        <p:cTn id="97" dur="1" fill="hold">
                                          <p:stCondLst>
                                            <p:cond delay="0"/>
                                          </p:stCondLst>
                                        </p:cTn>
                                        <p:tgtEl>
                                          <p:spTgt spid="52230"/>
                                        </p:tgtEl>
                                        <p:attrNameLst>
                                          <p:attrName>style.visibility</p:attrName>
                                        </p:attrNameLst>
                                      </p:cBhvr>
                                      <p:to>
                                        <p:strVal val="hidden"/>
                                      </p:to>
                                    </p:set>
                                  </p:childTnLst>
                                </p:cTn>
                              </p:par>
                              <p:par>
                                <p:cTn id="98" presetID="10" presetClass="entr" presetSubtype="0" fill="hold" grpId="0" nodeType="withEffect">
                                  <p:stCondLst>
                                    <p:cond delay="0"/>
                                  </p:stCondLst>
                                  <p:childTnLst>
                                    <p:set>
                                      <p:cBhvr>
                                        <p:cTn id="99" dur="1" fill="hold">
                                          <p:stCondLst>
                                            <p:cond delay="0"/>
                                          </p:stCondLst>
                                        </p:cTn>
                                        <p:tgtEl>
                                          <p:spTgt spid="52243"/>
                                        </p:tgtEl>
                                        <p:attrNameLst>
                                          <p:attrName>style.visibility</p:attrName>
                                        </p:attrNameLst>
                                      </p:cBhvr>
                                      <p:to>
                                        <p:strVal val="visible"/>
                                      </p:to>
                                    </p:set>
                                    <p:animEffect transition="in" filter="fade">
                                      <p:cBhvr>
                                        <p:cTn id="100" dur="1000"/>
                                        <p:tgtEl>
                                          <p:spTgt spid="52243"/>
                                        </p:tgtEl>
                                      </p:cBhvr>
                                    </p:animEffect>
                                  </p:childTnLst>
                                </p:cTn>
                              </p:par>
                            </p:childTnLst>
                          </p:cTn>
                        </p:par>
                        <p:par>
                          <p:cTn id="101" fill="hold">
                            <p:stCondLst>
                              <p:cond delay="11000"/>
                            </p:stCondLst>
                            <p:childTnLst>
                              <p:par>
                                <p:cTn id="102" presetID="56" presetClass="path" presetSubtype="0" decel="50000" fill="hold" grpId="1" nodeType="afterEffect">
                                  <p:stCondLst>
                                    <p:cond delay="0"/>
                                  </p:stCondLst>
                                  <p:childTnLst>
                                    <p:animMotion origin="layout" path="M -4.72222E-6 2.59259E-6 L 0.51146 -0.24699 " pathEditMode="relative" rAng="0" ptsTypes="AA">
                                      <p:cBhvr>
                                        <p:cTn id="103" dur="1000" fill="hold"/>
                                        <p:tgtEl>
                                          <p:spTgt spid="52235"/>
                                        </p:tgtEl>
                                        <p:attrNameLst>
                                          <p:attrName>ppt_x</p:attrName>
                                          <p:attrName>ppt_y</p:attrName>
                                        </p:attrNameLst>
                                      </p:cBhvr>
                                      <p:rCtr x="25600" y="-12400"/>
                                    </p:animMotion>
                                  </p:childTnLst>
                                </p:cTn>
                              </p:par>
                            </p:childTnLst>
                          </p:cTn>
                        </p:par>
                        <p:par>
                          <p:cTn id="104" fill="hold">
                            <p:stCondLst>
                              <p:cond delay="12000"/>
                            </p:stCondLst>
                            <p:childTnLst>
                              <p:par>
                                <p:cTn id="105" presetID="10" presetClass="exit" presetSubtype="0" fill="hold" grpId="1" nodeType="afterEffect">
                                  <p:stCondLst>
                                    <p:cond delay="0"/>
                                  </p:stCondLst>
                                  <p:childTnLst>
                                    <p:animEffect transition="out" filter="fade">
                                      <p:cBhvr>
                                        <p:cTn id="106" dur="500"/>
                                        <p:tgtEl>
                                          <p:spTgt spid="52243"/>
                                        </p:tgtEl>
                                      </p:cBhvr>
                                    </p:animEffect>
                                    <p:set>
                                      <p:cBhvr>
                                        <p:cTn id="107" dur="1" fill="hold">
                                          <p:stCondLst>
                                            <p:cond delay="499"/>
                                          </p:stCondLst>
                                        </p:cTn>
                                        <p:tgtEl>
                                          <p:spTgt spid="52243"/>
                                        </p:tgtEl>
                                        <p:attrNameLst>
                                          <p:attrName>style.visibility</p:attrName>
                                        </p:attrNameLst>
                                      </p:cBhvr>
                                      <p:to>
                                        <p:strVal val="hidden"/>
                                      </p:to>
                                    </p:set>
                                  </p:childTnLst>
                                </p:cTn>
                              </p:par>
                              <p:par>
                                <p:cTn id="108" presetID="1" presetClass="exit" presetSubtype="0" fill="hold" grpId="2" nodeType="withEffect">
                                  <p:stCondLst>
                                    <p:cond delay="0"/>
                                  </p:stCondLst>
                                  <p:childTnLst>
                                    <p:set>
                                      <p:cBhvr>
                                        <p:cTn id="109" dur="1" fill="hold">
                                          <p:stCondLst>
                                            <p:cond delay="0"/>
                                          </p:stCondLst>
                                        </p:cTn>
                                        <p:tgtEl>
                                          <p:spTgt spid="52235"/>
                                        </p:tgtEl>
                                        <p:attrNameLst>
                                          <p:attrName>style.visibility</p:attrName>
                                        </p:attrNameLst>
                                      </p:cBhvr>
                                      <p:to>
                                        <p:strVal val="hidden"/>
                                      </p:to>
                                    </p:set>
                                  </p:childTnLst>
                                </p:cTn>
                              </p:par>
                              <p:par>
                                <p:cTn id="110" presetID="10" presetClass="entr" presetSubtype="0" fill="hold" grpId="0" nodeType="withEffect">
                                  <p:stCondLst>
                                    <p:cond delay="0"/>
                                  </p:stCondLst>
                                  <p:childTnLst>
                                    <p:set>
                                      <p:cBhvr>
                                        <p:cTn id="111" dur="1" fill="hold">
                                          <p:stCondLst>
                                            <p:cond delay="0"/>
                                          </p:stCondLst>
                                        </p:cTn>
                                        <p:tgtEl>
                                          <p:spTgt spid="52244"/>
                                        </p:tgtEl>
                                        <p:attrNameLst>
                                          <p:attrName>style.visibility</p:attrName>
                                        </p:attrNameLst>
                                      </p:cBhvr>
                                      <p:to>
                                        <p:strVal val="visible"/>
                                      </p:to>
                                    </p:set>
                                    <p:animEffect transition="in" filter="fade">
                                      <p:cBhvr>
                                        <p:cTn id="112" dur="1000"/>
                                        <p:tgtEl>
                                          <p:spTgt spid="52244"/>
                                        </p:tgtEl>
                                      </p:cBhvr>
                                    </p:animEffect>
                                  </p:childTnLst>
                                </p:cTn>
                              </p:par>
                            </p:childTnLst>
                          </p:cTn>
                        </p:par>
                        <p:par>
                          <p:cTn id="113" fill="hold">
                            <p:stCondLst>
                              <p:cond delay="13000"/>
                            </p:stCondLst>
                            <p:childTnLst>
                              <p:par>
                                <p:cTn id="114" presetID="56" presetClass="path" presetSubtype="0" decel="50000" fill="hold" grpId="1" nodeType="afterEffect">
                                  <p:stCondLst>
                                    <p:cond delay="0"/>
                                  </p:stCondLst>
                                  <p:childTnLst>
                                    <p:animMotion origin="layout" path="M -1.11111E-6 3.33333E-6 L 0.51129 -0.35625 " pathEditMode="relative" rAng="0" ptsTypes="AA">
                                      <p:cBhvr>
                                        <p:cTn id="115" dur="1000" fill="hold"/>
                                        <p:tgtEl>
                                          <p:spTgt spid="52236"/>
                                        </p:tgtEl>
                                        <p:attrNameLst>
                                          <p:attrName>ppt_x</p:attrName>
                                          <p:attrName>ppt_y</p:attrName>
                                        </p:attrNameLst>
                                      </p:cBhvr>
                                      <p:rCtr x="25600" y="-17800"/>
                                    </p:animMotion>
                                  </p:childTnLst>
                                </p:cTn>
                              </p:par>
                            </p:childTnLst>
                          </p:cTn>
                        </p:par>
                        <p:par>
                          <p:cTn id="116" fill="hold">
                            <p:stCondLst>
                              <p:cond delay="14000"/>
                            </p:stCondLst>
                            <p:childTnLst>
                              <p:par>
                                <p:cTn id="117" presetID="1" presetClass="exit" presetSubtype="0" fill="hold" grpId="2" nodeType="afterEffect">
                                  <p:stCondLst>
                                    <p:cond delay="0"/>
                                  </p:stCondLst>
                                  <p:childTnLst>
                                    <p:set>
                                      <p:cBhvr>
                                        <p:cTn id="118" dur="1" fill="hold">
                                          <p:stCondLst>
                                            <p:cond delay="0"/>
                                          </p:stCondLst>
                                        </p:cTn>
                                        <p:tgtEl>
                                          <p:spTgt spid="52236"/>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52244"/>
                                        </p:tgtEl>
                                      </p:cBhvr>
                                    </p:animEffect>
                                    <p:set>
                                      <p:cBhvr>
                                        <p:cTn id="121" dur="1" fill="hold">
                                          <p:stCondLst>
                                            <p:cond delay="499"/>
                                          </p:stCondLst>
                                        </p:cTn>
                                        <p:tgtEl>
                                          <p:spTgt spid="52244"/>
                                        </p:tgtEl>
                                        <p:attrNameLst>
                                          <p:attrName>style.visibility</p:attrName>
                                        </p:attrNameLst>
                                      </p:cBhvr>
                                      <p:to>
                                        <p:strVal val="hidden"/>
                                      </p:to>
                                    </p:set>
                                  </p:childTnLst>
                                </p:cTn>
                              </p:par>
                              <p:par>
                                <p:cTn id="122" presetID="10" presetClass="entr" presetSubtype="0" fill="hold" grpId="0" nodeType="withEffect">
                                  <p:stCondLst>
                                    <p:cond delay="0"/>
                                  </p:stCondLst>
                                  <p:childTnLst>
                                    <p:set>
                                      <p:cBhvr>
                                        <p:cTn id="123" dur="1" fill="hold">
                                          <p:stCondLst>
                                            <p:cond delay="0"/>
                                          </p:stCondLst>
                                        </p:cTn>
                                        <p:tgtEl>
                                          <p:spTgt spid="52245"/>
                                        </p:tgtEl>
                                        <p:attrNameLst>
                                          <p:attrName>style.visibility</p:attrName>
                                        </p:attrNameLst>
                                      </p:cBhvr>
                                      <p:to>
                                        <p:strVal val="visible"/>
                                      </p:to>
                                    </p:set>
                                    <p:animEffect transition="in" filter="fade">
                                      <p:cBhvr>
                                        <p:cTn id="124" dur="1000"/>
                                        <p:tgtEl>
                                          <p:spTgt spid="52245"/>
                                        </p:tgtEl>
                                      </p:cBhvr>
                                    </p:animEffect>
                                  </p:childTnLst>
                                </p:cTn>
                              </p:par>
                            </p:childTnLst>
                          </p:cTn>
                        </p:par>
                        <p:par>
                          <p:cTn id="125" fill="hold">
                            <p:stCondLst>
                              <p:cond delay="15000"/>
                            </p:stCondLst>
                            <p:childTnLst>
                              <p:par>
                                <p:cTn id="126" presetID="56" presetClass="path" presetSubtype="0" decel="50000" fill="hold" grpId="1" nodeType="afterEffect">
                                  <p:stCondLst>
                                    <p:cond delay="0"/>
                                  </p:stCondLst>
                                  <p:childTnLst>
                                    <p:animMotion origin="layout" path="M -1.94444E-6 -3.33333E-6 L 0.50903 -0.46666 " pathEditMode="relative" rAng="0" ptsTypes="AA">
                                      <p:cBhvr>
                                        <p:cTn id="127" dur="1000" fill="hold"/>
                                        <p:tgtEl>
                                          <p:spTgt spid="52237"/>
                                        </p:tgtEl>
                                        <p:attrNameLst>
                                          <p:attrName>ppt_x</p:attrName>
                                          <p:attrName>ppt_y</p:attrName>
                                        </p:attrNameLst>
                                      </p:cBhvr>
                                      <p:rCtr x="25500" y="-23300"/>
                                    </p:animMotion>
                                  </p:childTnLst>
                                </p:cTn>
                              </p:par>
                            </p:childTnLst>
                          </p:cTn>
                        </p:par>
                        <p:par>
                          <p:cTn id="128" fill="hold">
                            <p:stCondLst>
                              <p:cond delay="16000"/>
                            </p:stCondLst>
                            <p:childTnLst>
                              <p:par>
                                <p:cTn id="129" presetID="10" presetClass="exit" presetSubtype="0" fill="hold" grpId="1" nodeType="afterEffect">
                                  <p:stCondLst>
                                    <p:cond delay="0"/>
                                  </p:stCondLst>
                                  <p:childTnLst>
                                    <p:animEffect transition="out" filter="fade">
                                      <p:cBhvr>
                                        <p:cTn id="130" dur="500"/>
                                        <p:tgtEl>
                                          <p:spTgt spid="52245"/>
                                        </p:tgtEl>
                                      </p:cBhvr>
                                    </p:animEffect>
                                    <p:set>
                                      <p:cBhvr>
                                        <p:cTn id="131" dur="1" fill="hold">
                                          <p:stCondLst>
                                            <p:cond delay="499"/>
                                          </p:stCondLst>
                                        </p:cTn>
                                        <p:tgtEl>
                                          <p:spTgt spid="52245"/>
                                        </p:tgtEl>
                                        <p:attrNameLst>
                                          <p:attrName>style.visibility</p:attrName>
                                        </p:attrNameLst>
                                      </p:cBhvr>
                                      <p:to>
                                        <p:strVal val="hidden"/>
                                      </p:to>
                                    </p:set>
                                  </p:childTnLst>
                                </p:cTn>
                              </p:par>
                              <p:par>
                                <p:cTn id="132" presetID="1" presetClass="exit" presetSubtype="0" fill="hold" grpId="2" nodeType="withEffect">
                                  <p:stCondLst>
                                    <p:cond delay="0"/>
                                  </p:stCondLst>
                                  <p:childTnLst>
                                    <p:set>
                                      <p:cBhvr>
                                        <p:cTn id="133" dur="1" fill="hold">
                                          <p:stCondLst>
                                            <p:cond delay="0"/>
                                          </p:stCondLst>
                                        </p:cTn>
                                        <p:tgtEl>
                                          <p:spTgt spid="52237"/>
                                        </p:tgtEl>
                                        <p:attrNameLst>
                                          <p:attrName>style.visibility</p:attrName>
                                        </p:attrNameLst>
                                      </p:cBhvr>
                                      <p:to>
                                        <p:strVal val="hidden"/>
                                      </p:to>
                                    </p:set>
                                  </p:childTnLst>
                                </p:cTn>
                              </p:par>
                              <p:par>
                                <p:cTn id="134" presetID="10" presetClass="entr" presetSubtype="0" fill="hold" grpId="2" nodeType="withEffect">
                                  <p:stCondLst>
                                    <p:cond delay="0"/>
                                  </p:stCondLst>
                                  <p:childTnLst>
                                    <p:set>
                                      <p:cBhvr>
                                        <p:cTn id="135" dur="1" fill="hold">
                                          <p:stCondLst>
                                            <p:cond delay="0"/>
                                          </p:stCondLst>
                                        </p:cTn>
                                        <p:tgtEl>
                                          <p:spTgt spid="52228"/>
                                        </p:tgtEl>
                                        <p:attrNameLst>
                                          <p:attrName>style.visibility</p:attrName>
                                        </p:attrNameLst>
                                      </p:cBhvr>
                                      <p:to>
                                        <p:strVal val="visible"/>
                                      </p:to>
                                    </p:set>
                                    <p:animEffect transition="in" filter="fade">
                                      <p:cBhvr>
                                        <p:cTn id="136" dur="1000"/>
                                        <p:tgtEl>
                                          <p:spTgt spid="52228"/>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52248"/>
                                        </p:tgtEl>
                                        <p:attrNameLst>
                                          <p:attrName>style.visibility</p:attrName>
                                        </p:attrNameLst>
                                      </p:cBhvr>
                                      <p:to>
                                        <p:strVal val="visible"/>
                                      </p:to>
                                    </p:set>
                                    <p:animEffect transition="in" filter="fade">
                                      <p:cBhvr>
                                        <p:cTn id="141" dur="500"/>
                                        <p:tgtEl>
                                          <p:spTgt spid="52248"/>
                                        </p:tgtEl>
                                      </p:cBhvr>
                                    </p:animEffect>
                                  </p:childTnLst>
                                </p:cTn>
                              </p:par>
                            </p:childTnLst>
                          </p:cTn>
                        </p:par>
                        <p:par>
                          <p:cTn id="142" fill="hold">
                            <p:stCondLst>
                              <p:cond delay="500"/>
                            </p:stCondLst>
                            <p:childTnLst>
                              <p:par>
                                <p:cTn id="143" presetID="1" presetClass="entr" presetSubtype="0" fill="hold" grpId="0" nodeType="afterEffect">
                                  <p:stCondLst>
                                    <p:cond delay="0"/>
                                  </p:stCondLst>
                                  <p:childTnLst>
                                    <p:set>
                                      <p:cBhvr>
                                        <p:cTn id="144" dur="1" fill="hold">
                                          <p:stCondLst>
                                            <p:cond delay="0"/>
                                          </p:stCondLst>
                                        </p:cTn>
                                        <p:tgtEl>
                                          <p:spTgt spid="52260"/>
                                        </p:tgtEl>
                                        <p:attrNameLst>
                                          <p:attrName>style.visibility</p:attrName>
                                        </p:attrNameLst>
                                      </p:cBhvr>
                                      <p:to>
                                        <p:strVal val="visible"/>
                                      </p:to>
                                    </p:set>
                                  </p:childTnLst>
                                </p:cTn>
                              </p:par>
                              <p:par>
                                <p:cTn id="145" presetID="22" presetClass="entr" presetSubtype="2" fill="hold" grpId="0" nodeType="withEffect">
                                  <p:stCondLst>
                                    <p:cond delay="0"/>
                                  </p:stCondLst>
                                  <p:childTnLst>
                                    <p:set>
                                      <p:cBhvr>
                                        <p:cTn id="146" dur="1" fill="hold">
                                          <p:stCondLst>
                                            <p:cond delay="0"/>
                                          </p:stCondLst>
                                        </p:cTn>
                                        <p:tgtEl>
                                          <p:spTgt spid="52261"/>
                                        </p:tgtEl>
                                        <p:attrNameLst>
                                          <p:attrName>style.visibility</p:attrName>
                                        </p:attrNameLst>
                                      </p:cBhvr>
                                      <p:to>
                                        <p:strVal val="visible"/>
                                      </p:to>
                                    </p:set>
                                    <p:animEffect transition="in" filter="wipe(right)">
                                      <p:cBhvr>
                                        <p:cTn id="147" dur="500"/>
                                        <p:tgtEl>
                                          <p:spTgt spid="52261"/>
                                        </p:tgtEl>
                                      </p:cBhvr>
                                    </p:animEffect>
                                  </p:childTnLst>
                                </p:cTn>
                              </p:par>
                            </p:childTnLst>
                          </p:cTn>
                        </p:par>
                        <p:par>
                          <p:cTn id="148" fill="hold">
                            <p:stCondLst>
                              <p:cond delay="1000"/>
                            </p:stCondLst>
                            <p:childTnLst>
                              <p:par>
                                <p:cTn id="149" presetID="53" presetClass="entr" presetSubtype="0" fill="hold" nodeType="afterEffect">
                                  <p:stCondLst>
                                    <p:cond delay="0"/>
                                  </p:stCondLst>
                                  <p:childTnLst>
                                    <p:set>
                                      <p:cBhvr>
                                        <p:cTn id="150" dur="1" fill="hold">
                                          <p:stCondLst>
                                            <p:cond delay="0"/>
                                          </p:stCondLst>
                                        </p:cTn>
                                        <p:tgtEl>
                                          <p:spTgt spid="52250"/>
                                        </p:tgtEl>
                                        <p:attrNameLst>
                                          <p:attrName>style.visibility</p:attrName>
                                        </p:attrNameLst>
                                      </p:cBhvr>
                                      <p:to>
                                        <p:strVal val="visible"/>
                                      </p:to>
                                    </p:set>
                                    <p:anim calcmode="lin" valueType="num">
                                      <p:cBhvr>
                                        <p:cTn id="151" dur="1000" fill="hold"/>
                                        <p:tgtEl>
                                          <p:spTgt spid="52250"/>
                                        </p:tgtEl>
                                        <p:attrNameLst>
                                          <p:attrName>ppt_w</p:attrName>
                                        </p:attrNameLst>
                                      </p:cBhvr>
                                      <p:tavLst>
                                        <p:tav tm="0">
                                          <p:val>
                                            <p:fltVal val="0"/>
                                          </p:val>
                                        </p:tav>
                                        <p:tav tm="100000">
                                          <p:val>
                                            <p:strVal val="#ppt_w"/>
                                          </p:val>
                                        </p:tav>
                                      </p:tavLst>
                                    </p:anim>
                                    <p:anim calcmode="lin" valueType="num">
                                      <p:cBhvr>
                                        <p:cTn id="152" dur="1000" fill="hold"/>
                                        <p:tgtEl>
                                          <p:spTgt spid="52250"/>
                                        </p:tgtEl>
                                        <p:attrNameLst>
                                          <p:attrName>ppt_h</p:attrName>
                                        </p:attrNameLst>
                                      </p:cBhvr>
                                      <p:tavLst>
                                        <p:tav tm="0">
                                          <p:val>
                                            <p:fltVal val="0"/>
                                          </p:val>
                                        </p:tav>
                                        <p:tav tm="100000">
                                          <p:val>
                                            <p:strVal val="#ppt_h"/>
                                          </p:val>
                                        </p:tav>
                                      </p:tavLst>
                                    </p:anim>
                                    <p:animEffect transition="in" filter="fade">
                                      <p:cBhvr>
                                        <p:cTn id="153" dur="1000"/>
                                        <p:tgtEl>
                                          <p:spTgt spid="52250"/>
                                        </p:tgtEl>
                                      </p:cBhvr>
                                    </p:animEffect>
                                  </p:childTnLst>
                                </p:cTn>
                              </p:par>
                              <p:par>
                                <p:cTn id="154" presetID="0" presetClass="path" presetSubtype="0" accel="50000" decel="50000" fill="hold" nodeType="withEffect">
                                  <p:stCondLst>
                                    <p:cond delay="0"/>
                                  </p:stCondLst>
                                  <p:childTnLst>
                                    <p:animMotion origin="layout" path="M 0.25591 0.01112 L -8.33333E-7 5.55556E-6 " pathEditMode="relative" ptsTypes="AA">
                                      <p:cBhvr>
                                        <p:cTn id="155" dur="1000" fill="hold"/>
                                        <p:tgtEl>
                                          <p:spTgt spid="5225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2" animBg="1"/>
      <p:bldP spid="52229" grpId="0" animBg="1"/>
      <p:bldP spid="52229" grpId="1" animBg="1"/>
      <p:bldP spid="52229" grpId="2" animBg="1"/>
      <p:bldP spid="52230" grpId="0" animBg="1"/>
      <p:bldP spid="52230" grpId="1" animBg="1"/>
      <p:bldP spid="52230" grpId="2" animBg="1"/>
      <p:bldP spid="52231" grpId="0" animBg="1"/>
      <p:bldP spid="52231" grpId="1" animBg="1"/>
      <p:bldP spid="52231" grpId="2" animBg="1"/>
      <p:bldP spid="52232" grpId="0" animBg="1"/>
      <p:bldP spid="52232" grpId="1" animBg="1"/>
      <p:bldP spid="52232" grpId="2" animBg="1"/>
      <p:bldP spid="52233" grpId="0" animBg="1"/>
      <p:bldP spid="52233" grpId="1" animBg="1"/>
      <p:bldP spid="52233" grpId="2" animBg="1"/>
      <p:bldP spid="52234" grpId="0" animBg="1"/>
      <p:bldP spid="52234" grpId="1" animBg="1"/>
      <p:bldP spid="52234" grpId="2" animBg="1"/>
      <p:bldP spid="52235" grpId="0" animBg="1"/>
      <p:bldP spid="52235" grpId="1" animBg="1"/>
      <p:bldP spid="52235" grpId="2" animBg="1"/>
      <p:bldP spid="52236" grpId="0" animBg="1"/>
      <p:bldP spid="52236" grpId="1" animBg="1"/>
      <p:bldP spid="52236" grpId="2" animBg="1"/>
      <p:bldP spid="52237" grpId="0" animBg="1"/>
      <p:bldP spid="52237" grpId="1" animBg="1"/>
      <p:bldP spid="52237" grpId="2" animBg="1"/>
      <p:bldP spid="52238" grpId="0" animBg="1"/>
      <p:bldP spid="52238" grpId="1" animBg="1"/>
      <p:bldP spid="52239" grpId="0" animBg="1"/>
      <p:bldP spid="52239" grpId="1" animBg="1"/>
      <p:bldP spid="52240" grpId="0" animBg="1"/>
      <p:bldP spid="52240" grpId="1" animBg="1"/>
      <p:bldP spid="52241" grpId="0" animBg="1"/>
      <p:bldP spid="52241" grpId="1" animBg="1"/>
      <p:bldP spid="52242" grpId="0" animBg="1"/>
      <p:bldP spid="52242" grpId="1" animBg="1"/>
      <p:bldP spid="52243" grpId="0" animBg="1"/>
      <p:bldP spid="52243" grpId="1" animBg="1"/>
      <p:bldP spid="52244" grpId="0" animBg="1"/>
      <p:bldP spid="52244" grpId="1" animBg="1"/>
      <p:bldP spid="52245" grpId="0" animBg="1"/>
      <p:bldP spid="52245" grpId="1" animBg="1"/>
      <p:bldP spid="52248" grpId="0"/>
      <p:bldP spid="52260" grpId="0"/>
      <p:bldP spid="5226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0"/>
            <a:ext cx="3855309"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8346" y="1911090"/>
            <a:ext cx="2419534" cy="1077218"/>
          </a:xfrm>
          <a:prstGeom prst="rect">
            <a:avLst/>
          </a:prstGeom>
          <a:noFill/>
        </p:spPr>
        <p:txBody>
          <a:bodyPr wrap="none" rtlCol="0">
            <a:spAutoFit/>
          </a:bodyPr>
          <a:lstStyle/>
          <a:p>
            <a:r>
              <a:rPr lang="en-US" sz="3200" dirty="0">
                <a:solidFill>
                  <a:srgbClr val="FF9F1B"/>
                </a:solidFill>
                <a:latin typeface="Nexa Bold" charset="0"/>
                <a:ea typeface="Nexa Bold" charset="0"/>
                <a:cs typeface="Nexa Bold" charset="0"/>
              </a:rPr>
              <a:t>SPATIAL</a:t>
            </a:r>
            <a:endParaRPr lang="en-US" sz="3200" dirty="0">
              <a:solidFill>
                <a:schemeClr val="tx1">
                  <a:lumMod val="75000"/>
                  <a:lumOff val="25000"/>
                </a:schemeClr>
              </a:solidFill>
              <a:latin typeface="Nexa Bold" charset="0"/>
              <a:ea typeface="Nexa Bold" charset="0"/>
              <a:cs typeface="Nexa Bold" charset="0"/>
            </a:endParaRPr>
          </a:p>
          <a:p>
            <a:r>
              <a:rPr lang="en-US" sz="3200" dirty="0">
                <a:solidFill>
                  <a:schemeClr val="bg1"/>
                </a:solidFill>
                <a:latin typeface="Nexa Bold" charset="0"/>
                <a:ea typeface="Nexa Bold" charset="0"/>
                <a:cs typeface="Nexa Bold" charset="0"/>
              </a:rPr>
              <a:t>ENCODING</a:t>
            </a:r>
          </a:p>
        </p:txBody>
      </p:sp>
      <p:sp>
        <p:nvSpPr>
          <p:cNvPr id="21" name="Rectangle 268"/>
          <p:cNvSpPr>
            <a:spLocks noChangeArrowheads="1"/>
          </p:cNvSpPr>
          <p:nvPr/>
        </p:nvSpPr>
        <p:spPr bwMode="auto">
          <a:xfrm>
            <a:off x="8712192" y="1933938"/>
            <a:ext cx="1157816" cy="1764000"/>
          </a:xfrm>
          <a:prstGeom prst="rect">
            <a:avLst/>
          </a:prstGeom>
          <a:solidFill>
            <a:srgbClr val="FFFFFF"/>
          </a:solidFill>
          <a:ln w="19050">
            <a:solidFill>
              <a:schemeClr val="tx1"/>
            </a:solidFill>
            <a:miter lim="800000"/>
            <a:headEnd/>
            <a:tailEnd/>
          </a:ln>
        </p:spPr>
        <p:txBody>
          <a:bodyPr anchor="ctr">
            <a:spAutoFit/>
          </a:bodyPr>
          <a:lstStyle/>
          <a:p>
            <a:endParaRPr lang="en-GB"/>
          </a:p>
        </p:txBody>
      </p:sp>
      <p:sp>
        <p:nvSpPr>
          <p:cNvPr id="22" name="Freeform 404"/>
          <p:cNvSpPr>
            <a:spLocks/>
          </p:cNvSpPr>
          <p:nvPr/>
        </p:nvSpPr>
        <p:spPr bwMode="auto">
          <a:xfrm>
            <a:off x="8697374" y="2071689"/>
            <a:ext cx="5454651" cy="606425"/>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24" name="Freeform 413"/>
          <p:cNvSpPr>
            <a:spLocks/>
          </p:cNvSpPr>
          <p:nvPr/>
        </p:nvSpPr>
        <p:spPr bwMode="auto">
          <a:xfrm>
            <a:off x="8693141" y="3065464"/>
            <a:ext cx="5454651" cy="346075"/>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graphicFrame>
        <p:nvGraphicFramePr>
          <p:cNvPr id="29" name="Group 398"/>
          <p:cNvGraphicFramePr>
            <a:graphicFrameLocks noGrp="1"/>
          </p:cNvGraphicFramePr>
          <p:nvPr>
            <p:extLst>
              <p:ext uri="{D42A27DB-BD31-4B8C-83A1-F6EECF244321}">
                <p14:modId xmlns:p14="http://schemas.microsoft.com/office/powerpoint/2010/main" val="1420623268"/>
              </p:ext>
            </p:extLst>
          </p:nvPr>
        </p:nvGraphicFramePr>
        <p:xfrm>
          <a:off x="4636824" y="1946638"/>
          <a:ext cx="3533496" cy="1722421"/>
        </p:xfrm>
        <a:graphic>
          <a:graphicData uri="http://schemas.openxmlformats.org/drawingml/2006/table">
            <a:tbl>
              <a:tblPr/>
              <a:tblGrid>
                <a:gridCol w="1177832">
                  <a:extLst>
                    <a:ext uri="{9D8B030D-6E8A-4147-A177-3AD203B41FA5}">
                      <a16:colId xmlns:a16="http://schemas.microsoft.com/office/drawing/2014/main" val="20000"/>
                    </a:ext>
                  </a:extLst>
                </a:gridCol>
                <a:gridCol w="1177832">
                  <a:extLst>
                    <a:ext uri="{9D8B030D-6E8A-4147-A177-3AD203B41FA5}">
                      <a16:colId xmlns:a16="http://schemas.microsoft.com/office/drawing/2014/main" val="20001"/>
                    </a:ext>
                  </a:extLst>
                </a:gridCol>
                <a:gridCol w="1177832">
                  <a:extLst>
                    <a:ext uri="{9D8B030D-6E8A-4147-A177-3AD203B41FA5}">
                      <a16:colId xmlns:a16="http://schemas.microsoft.com/office/drawing/2014/main" val="20002"/>
                    </a:ext>
                  </a:extLst>
                </a:gridCol>
              </a:tblGrid>
              <a:tr h="81174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dirty="0">
                        <a:ln>
                          <a:noFill/>
                        </a:ln>
                        <a:solidFill>
                          <a:schemeClr val="tx1"/>
                        </a:solidFill>
                        <a:effectLst/>
                        <a:latin typeface="Arial" charset="0"/>
                      </a:endParaRPr>
                    </a:p>
                  </a:txBody>
                  <a:tcPr marL="123352" marR="123352" marT="46257" marB="46257"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dirty="0">
                        <a:ln>
                          <a:noFill/>
                        </a:ln>
                        <a:solidFill>
                          <a:schemeClr val="tx1"/>
                        </a:solidFill>
                        <a:effectLst/>
                        <a:latin typeface="Arial" charset="0"/>
                      </a:endParaRPr>
                    </a:p>
                  </a:txBody>
                  <a:tcPr marL="123352" marR="123352" marT="46257" marB="46257"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dirty="0">
                        <a:ln>
                          <a:noFill/>
                        </a:ln>
                        <a:solidFill>
                          <a:schemeClr val="tx1"/>
                        </a:solidFill>
                        <a:effectLst/>
                        <a:latin typeface="Arial" charset="0"/>
                      </a:endParaRPr>
                    </a:p>
                  </a:txBody>
                  <a:tcPr marL="123352" marR="123352" marT="46257" marB="46257"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extLst>
                  <a:ext uri="{0D108BD9-81ED-4DB2-BD59-A6C34878D82A}">
                    <a16:rowId xmlns:a16="http://schemas.microsoft.com/office/drawing/2014/main" val="10000"/>
                  </a:ext>
                </a:extLst>
              </a:tr>
              <a:tr h="9106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dirty="0">
                        <a:ln>
                          <a:noFill/>
                        </a:ln>
                        <a:solidFill>
                          <a:schemeClr val="tx1"/>
                        </a:solidFill>
                        <a:effectLst/>
                        <a:latin typeface="Arial" charset="0"/>
                      </a:endParaRPr>
                    </a:p>
                  </a:txBody>
                  <a:tcPr marL="123352" marR="123352" marT="46257" marB="46257"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dirty="0">
                        <a:ln>
                          <a:noFill/>
                        </a:ln>
                        <a:solidFill>
                          <a:schemeClr val="tx1"/>
                        </a:solidFill>
                        <a:effectLst/>
                        <a:latin typeface="Arial" charset="0"/>
                      </a:endParaRPr>
                    </a:p>
                  </a:txBody>
                  <a:tcPr marL="123352" marR="123352" marT="46257" marB="46257"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dirty="0">
                        <a:ln>
                          <a:noFill/>
                        </a:ln>
                        <a:solidFill>
                          <a:schemeClr val="tx1"/>
                        </a:solidFill>
                        <a:effectLst/>
                        <a:latin typeface="Arial" charset="0"/>
                      </a:endParaRPr>
                    </a:p>
                  </a:txBody>
                  <a:tcPr marL="123352" marR="123352" marT="46257" marB="46257"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1"/>
                  </a:ext>
                </a:extLst>
              </a:tr>
            </a:tbl>
          </a:graphicData>
        </a:graphic>
      </p:graphicFrame>
      <p:sp>
        <p:nvSpPr>
          <p:cNvPr id="34" name="Text Box 412"/>
          <p:cNvSpPr txBox="1">
            <a:spLocks noChangeArrowheads="1"/>
          </p:cNvSpPr>
          <p:nvPr/>
        </p:nvSpPr>
        <p:spPr bwMode="auto">
          <a:xfrm>
            <a:off x="4636824" y="3986963"/>
            <a:ext cx="6176816" cy="400110"/>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fontAlgn="base">
              <a:spcBef>
                <a:spcPct val="50000"/>
              </a:spcBef>
              <a:spcAft>
                <a:spcPct val="0"/>
              </a:spcAft>
            </a:pPr>
            <a:r>
              <a:rPr lang="en-GB" sz="2000" b="1" dirty="0">
                <a:solidFill>
                  <a:srgbClr val="0082FF"/>
                </a:solidFill>
                <a:latin typeface="Nexa"/>
                <a:cs typeface="Nexa"/>
              </a:rPr>
              <a:t>FIRST WE START WITH THE COMPOSITE WAVE</a:t>
            </a:r>
          </a:p>
        </p:txBody>
      </p:sp>
      <p:sp>
        <p:nvSpPr>
          <p:cNvPr id="35" name="Rectangle 293"/>
          <p:cNvSpPr>
            <a:spLocks noChangeArrowheads="1"/>
          </p:cNvSpPr>
          <p:nvPr/>
        </p:nvSpPr>
        <p:spPr bwMode="auto">
          <a:xfrm>
            <a:off x="9870009" y="1933938"/>
            <a:ext cx="1157816" cy="1764000"/>
          </a:xfrm>
          <a:prstGeom prst="rect">
            <a:avLst/>
          </a:prstGeom>
          <a:solidFill>
            <a:srgbClr val="FFFFFF"/>
          </a:solidFill>
          <a:ln w="19050">
            <a:solidFill>
              <a:schemeClr val="tx1"/>
            </a:solidFill>
            <a:miter lim="800000"/>
            <a:headEnd/>
            <a:tailEnd/>
          </a:ln>
        </p:spPr>
        <p:txBody>
          <a:bodyPr anchor="ctr">
            <a:spAutoFit/>
          </a:bodyPr>
          <a:lstStyle/>
          <a:p>
            <a:endParaRPr lang="en-GB"/>
          </a:p>
        </p:txBody>
      </p:sp>
      <p:sp>
        <p:nvSpPr>
          <p:cNvPr id="36" name="Freeform 405"/>
          <p:cNvSpPr>
            <a:spLocks/>
          </p:cNvSpPr>
          <p:nvPr/>
        </p:nvSpPr>
        <p:spPr bwMode="auto">
          <a:xfrm>
            <a:off x="9861541" y="1878014"/>
            <a:ext cx="5454651" cy="935037"/>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37" name="Freeform 414"/>
          <p:cNvSpPr>
            <a:spLocks/>
          </p:cNvSpPr>
          <p:nvPr/>
        </p:nvSpPr>
        <p:spPr bwMode="auto">
          <a:xfrm>
            <a:off x="9857308" y="3051176"/>
            <a:ext cx="5454651" cy="384175"/>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38" name="Rectangle 294"/>
          <p:cNvSpPr>
            <a:spLocks noChangeArrowheads="1"/>
          </p:cNvSpPr>
          <p:nvPr/>
        </p:nvSpPr>
        <p:spPr bwMode="auto">
          <a:xfrm>
            <a:off x="11040525" y="1933938"/>
            <a:ext cx="1157816" cy="1763989"/>
          </a:xfrm>
          <a:prstGeom prst="rect">
            <a:avLst/>
          </a:prstGeom>
          <a:solidFill>
            <a:srgbClr val="FFFFFF"/>
          </a:solidFill>
          <a:ln w="19050">
            <a:solidFill>
              <a:schemeClr val="tx1"/>
            </a:solidFill>
            <a:miter lim="800000"/>
            <a:headEnd/>
            <a:tailEnd/>
          </a:ln>
        </p:spPr>
        <p:txBody>
          <a:bodyPr anchor="ctr">
            <a:spAutoFit/>
          </a:bodyPr>
          <a:lstStyle/>
          <a:p>
            <a:endParaRPr lang="en-GB"/>
          </a:p>
        </p:txBody>
      </p:sp>
      <p:sp>
        <p:nvSpPr>
          <p:cNvPr id="39" name="Freeform 406"/>
          <p:cNvSpPr>
            <a:spLocks/>
          </p:cNvSpPr>
          <p:nvPr/>
        </p:nvSpPr>
        <p:spPr bwMode="auto">
          <a:xfrm>
            <a:off x="11017241" y="2065338"/>
            <a:ext cx="5454651" cy="614362"/>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40" name="Freeform 415"/>
          <p:cNvSpPr>
            <a:spLocks/>
          </p:cNvSpPr>
          <p:nvPr/>
        </p:nvSpPr>
        <p:spPr bwMode="auto">
          <a:xfrm>
            <a:off x="11013008" y="3070226"/>
            <a:ext cx="5454651" cy="334963"/>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41" name="Line 410"/>
          <p:cNvSpPr>
            <a:spLocks noChangeShapeType="1"/>
          </p:cNvSpPr>
          <p:nvPr/>
        </p:nvSpPr>
        <p:spPr bwMode="auto">
          <a:xfrm>
            <a:off x="8693141" y="2790825"/>
            <a:ext cx="350520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grpSp>
        <p:nvGrpSpPr>
          <p:cNvPr id="54" name="Group 53"/>
          <p:cNvGrpSpPr/>
          <p:nvPr/>
        </p:nvGrpSpPr>
        <p:grpSpPr>
          <a:xfrm>
            <a:off x="8763000" y="6296168"/>
            <a:ext cx="2983766" cy="252000"/>
            <a:chOff x="9026652" y="6296168"/>
            <a:chExt cx="2983766" cy="252000"/>
          </a:xfrm>
        </p:grpSpPr>
        <p:sp>
          <p:nvSpPr>
            <p:cNvPr id="55" name="TextBox 54"/>
            <p:cNvSpPr txBox="1"/>
            <p:nvPr/>
          </p:nvSpPr>
          <p:spPr>
            <a:xfrm>
              <a:off x="9026652" y="6301947"/>
              <a:ext cx="2139365" cy="246221"/>
            </a:xfrm>
            <a:prstGeom prst="rect">
              <a:avLst/>
            </a:prstGeom>
            <a:noFill/>
          </p:spPr>
          <p:txBody>
            <a:bodyPr wrap="none" rtlCol="0">
              <a:spAutoFit/>
            </a:bodyPr>
            <a:lstStyle/>
            <a:p>
              <a:pPr algn="r"/>
              <a:r>
                <a:rPr lang="en-US" sz="1000" dirty="0">
                  <a:solidFill>
                    <a:schemeClr val="bg1"/>
                  </a:solidFill>
                  <a:latin typeface="Roboto Medium" charset="0"/>
                  <a:ea typeface="Roboto Medium" charset="0"/>
                  <a:cs typeface="Roboto Medium" charset="0"/>
                  <a:hlinkClick r:id="rId2"/>
                </a:rPr>
                <a:t>Modified from DHiggins ReviseMRI</a:t>
              </a:r>
              <a:endParaRPr lang="en-US" sz="1000" dirty="0">
                <a:solidFill>
                  <a:schemeClr val="bg1"/>
                </a:solidFill>
                <a:latin typeface="Roboto Light"/>
                <a:ea typeface="Roboto Light"/>
                <a:cs typeface="Roboto Light"/>
              </a:endParaRPr>
            </a:p>
          </p:txBody>
        </p:sp>
        <p:grpSp>
          <p:nvGrpSpPr>
            <p:cNvPr id="56" name="Group 55"/>
            <p:cNvGrpSpPr/>
            <p:nvPr/>
          </p:nvGrpSpPr>
          <p:grpSpPr>
            <a:xfrm>
              <a:off x="11184463" y="6296168"/>
              <a:ext cx="825955" cy="252000"/>
              <a:chOff x="11184463" y="6296168"/>
              <a:chExt cx="825955" cy="252000"/>
            </a:xfrm>
          </p:grpSpPr>
          <p:pic>
            <p:nvPicPr>
              <p:cNvPr id="57" name="Picture 56">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1440" y="6296168"/>
                <a:ext cx="252000" cy="252000"/>
              </a:xfrm>
              <a:prstGeom prst="rect">
                <a:avLst/>
              </a:prstGeom>
            </p:spPr>
          </p:pic>
          <p:pic>
            <p:nvPicPr>
              <p:cNvPr id="58" name="Picture 57">
                <a:hlinkClick r:id="rId3"/>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84463" y="6296168"/>
                <a:ext cx="252000" cy="252000"/>
              </a:xfrm>
              <a:prstGeom prst="rect">
                <a:avLst/>
              </a:prstGeom>
            </p:spPr>
          </p:pic>
          <p:pic>
            <p:nvPicPr>
              <p:cNvPr id="59" name="Picture 58" descr="nc.large.png">
                <a:hlinkClick r:id="rId3"/>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418" y="6296168"/>
                <a:ext cx="252000" cy="252000"/>
              </a:xfrm>
              <a:prstGeom prst="rect">
                <a:avLst/>
              </a:prstGeom>
            </p:spPr>
          </p:pic>
        </p:grpSp>
      </p:grpSp>
      <p:sp>
        <p:nvSpPr>
          <p:cNvPr id="97" name="Rectangle 96"/>
          <p:cNvSpPr/>
          <p:nvPr/>
        </p:nvSpPr>
        <p:spPr>
          <a:xfrm>
            <a:off x="4636824" y="4337884"/>
            <a:ext cx="6292211" cy="307777"/>
          </a:xfrm>
          <a:prstGeom prst="rect">
            <a:avLst/>
          </a:prstGeom>
        </p:spPr>
        <p:txBody>
          <a:bodyPr wrap="square">
            <a:spAutoFit/>
          </a:bodyPr>
          <a:lstStyle/>
          <a:p>
            <a:r>
              <a:rPr lang="en-US" sz="1400" dirty="0">
                <a:latin typeface="Roberto Light"/>
                <a:ea typeface="Roboto Medium" charset="0"/>
                <a:cs typeface="Roberto Light"/>
              </a:rPr>
              <a:t>Note the only difference between the voxels is the </a:t>
            </a:r>
            <a:r>
              <a:rPr lang="en-US" sz="1400" b="1" dirty="0">
                <a:solidFill>
                  <a:srgbClr val="FF9F1B"/>
                </a:solidFill>
                <a:latin typeface="Roberto Light"/>
                <a:ea typeface="Roboto Medium" charset="0"/>
                <a:cs typeface="Roberto Light"/>
              </a:rPr>
              <a:t>AMPLITUDE </a:t>
            </a:r>
            <a:r>
              <a:rPr lang="en-US" sz="1400" dirty="0">
                <a:latin typeface="Roberto Light"/>
                <a:ea typeface="Roboto Medium" charset="0"/>
                <a:cs typeface="Roberto Light"/>
              </a:rPr>
              <a:t>of the signal</a:t>
            </a:r>
            <a:endParaRPr lang="en-US" sz="1400" dirty="0">
              <a:latin typeface="Roberto Light"/>
              <a:ea typeface="Roboto Light"/>
              <a:cs typeface="Roberto Light"/>
            </a:endParaRPr>
          </a:p>
        </p:txBody>
      </p:sp>
    </p:spTree>
    <p:extLst>
      <p:ext uri="{BB962C8B-B14F-4D97-AF65-F5344CB8AC3E}">
        <p14:creationId xmlns:p14="http://schemas.microsoft.com/office/powerpoint/2010/main" val="61744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0"/>
            <a:ext cx="3855309"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8346" y="1911090"/>
            <a:ext cx="2419534" cy="1077218"/>
          </a:xfrm>
          <a:prstGeom prst="rect">
            <a:avLst/>
          </a:prstGeom>
          <a:noFill/>
        </p:spPr>
        <p:txBody>
          <a:bodyPr wrap="none" rtlCol="0">
            <a:spAutoFit/>
          </a:bodyPr>
          <a:lstStyle/>
          <a:p>
            <a:r>
              <a:rPr lang="en-US" sz="3200" dirty="0">
                <a:solidFill>
                  <a:srgbClr val="FF9F1B"/>
                </a:solidFill>
                <a:latin typeface="Nexa Bold" charset="0"/>
                <a:ea typeface="Nexa Bold" charset="0"/>
                <a:cs typeface="Nexa Bold" charset="0"/>
              </a:rPr>
              <a:t>SPATIAL</a:t>
            </a:r>
            <a:endParaRPr lang="en-US" sz="3200" dirty="0">
              <a:solidFill>
                <a:schemeClr val="tx1">
                  <a:lumMod val="75000"/>
                  <a:lumOff val="25000"/>
                </a:schemeClr>
              </a:solidFill>
              <a:latin typeface="Nexa Bold" charset="0"/>
              <a:ea typeface="Nexa Bold" charset="0"/>
              <a:cs typeface="Nexa Bold" charset="0"/>
            </a:endParaRPr>
          </a:p>
          <a:p>
            <a:r>
              <a:rPr lang="en-US" sz="3200" dirty="0">
                <a:solidFill>
                  <a:schemeClr val="bg1"/>
                </a:solidFill>
                <a:latin typeface="Nexa Bold" charset="0"/>
                <a:ea typeface="Nexa Bold" charset="0"/>
                <a:cs typeface="Nexa Bold" charset="0"/>
              </a:rPr>
              <a:t>ENCODING</a:t>
            </a:r>
          </a:p>
        </p:txBody>
      </p:sp>
      <p:sp>
        <p:nvSpPr>
          <p:cNvPr id="21" name="Rectangle 268"/>
          <p:cNvSpPr>
            <a:spLocks noChangeArrowheads="1"/>
          </p:cNvSpPr>
          <p:nvPr/>
        </p:nvSpPr>
        <p:spPr bwMode="auto">
          <a:xfrm>
            <a:off x="8712192" y="1933938"/>
            <a:ext cx="1157816" cy="1764000"/>
          </a:xfrm>
          <a:prstGeom prst="rect">
            <a:avLst/>
          </a:prstGeom>
          <a:solidFill>
            <a:srgbClr val="FFFFFF"/>
          </a:solidFill>
          <a:ln w="19050">
            <a:solidFill>
              <a:schemeClr val="tx1"/>
            </a:solidFill>
            <a:miter lim="800000"/>
            <a:headEnd/>
            <a:tailEnd/>
          </a:ln>
        </p:spPr>
        <p:txBody>
          <a:bodyPr anchor="ctr">
            <a:spAutoFit/>
          </a:bodyPr>
          <a:lstStyle/>
          <a:p>
            <a:endParaRPr lang="en-GB"/>
          </a:p>
        </p:txBody>
      </p:sp>
      <p:sp>
        <p:nvSpPr>
          <p:cNvPr id="22" name="Freeform 404"/>
          <p:cNvSpPr>
            <a:spLocks/>
          </p:cNvSpPr>
          <p:nvPr/>
        </p:nvSpPr>
        <p:spPr bwMode="auto">
          <a:xfrm>
            <a:off x="8697374" y="2071689"/>
            <a:ext cx="5454651" cy="606425"/>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24" name="Freeform 413"/>
          <p:cNvSpPr>
            <a:spLocks/>
          </p:cNvSpPr>
          <p:nvPr/>
        </p:nvSpPr>
        <p:spPr bwMode="auto">
          <a:xfrm>
            <a:off x="8693141" y="3065464"/>
            <a:ext cx="5454651" cy="346075"/>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graphicFrame>
        <p:nvGraphicFramePr>
          <p:cNvPr id="29" name="Group 398"/>
          <p:cNvGraphicFramePr>
            <a:graphicFrameLocks noGrp="1"/>
          </p:cNvGraphicFramePr>
          <p:nvPr>
            <p:extLst>
              <p:ext uri="{D42A27DB-BD31-4B8C-83A1-F6EECF244321}">
                <p14:modId xmlns:p14="http://schemas.microsoft.com/office/powerpoint/2010/main" val="3399261649"/>
              </p:ext>
            </p:extLst>
          </p:nvPr>
        </p:nvGraphicFramePr>
        <p:xfrm>
          <a:off x="4636824" y="1946638"/>
          <a:ext cx="3533496" cy="1722421"/>
        </p:xfrm>
        <a:graphic>
          <a:graphicData uri="http://schemas.openxmlformats.org/drawingml/2006/table">
            <a:tbl>
              <a:tblPr/>
              <a:tblGrid>
                <a:gridCol w="1177832">
                  <a:extLst>
                    <a:ext uri="{9D8B030D-6E8A-4147-A177-3AD203B41FA5}">
                      <a16:colId xmlns:a16="http://schemas.microsoft.com/office/drawing/2014/main" val="20000"/>
                    </a:ext>
                  </a:extLst>
                </a:gridCol>
                <a:gridCol w="1177832">
                  <a:extLst>
                    <a:ext uri="{9D8B030D-6E8A-4147-A177-3AD203B41FA5}">
                      <a16:colId xmlns:a16="http://schemas.microsoft.com/office/drawing/2014/main" val="20001"/>
                    </a:ext>
                  </a:extLst>
                </a:gridCol>
                <a:gridCol w="1177832">
                  <a:extLst>
                    <a:ext uri="{9D8B030D-6E8A-4147-A177-3AD203B41FA5}">
                      <a16:colId xmlns:a16="http://schemas.microsoft.com/office/drawing/2014/main" val="20002"/>
                    </a:ext>
                  </a:extLst>
                </a:gridCol>
              </a:tblGrid>
              <a:tr h="81174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dirty="0">
                        <a:ln>
                          <a:noFill/>
                        </a:ln>
                        <a:solidFill>
                          <a:schemeClr val="tx1"/>
                        </a:solidFill>
                        <a:effectLst/>
                        <a:latin typeface="Arial" charset="0"/>
                      </a:endParaRPr>
                    </a:p>
                  </a:txBody>
                  <a:tcPr marL="123352" marR="123352" marT="46257" marB="46257"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dirty="0">
                        <a:ln>
                          <a:noFill/>
                        </a:ln>
                        <a:solidFill>
                          <a:schemeClr val="tx1"/>
                        </a:solidFill>
                        <a:effectLst/>
                        <a:latin typeface="Arial" charset="0"/>
                      </a:endParaRPr>
                    </a:p>
                  </a:txBody>
                  <a:tcPr marL="123352" marR="123352" marT="46257" marB="46257"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dirty="0">
                        <a:ln>
                          <a:noFill/>
                        </a:ln>
                        <a:solidFill>
                          <a:schemeClr val="tx1"/>
                        </a:solidFill>
                        <a:effectLst/>
                        <a:latin typeface="Arial" charset="0"/>
                      </a:endParaRPr>
                    </a:p>
                  </a:txBody>
                  <a:tcPr marL="123352" marR="123352" marT="46257" marB="46257"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extLst>
                  <a:ext uri="{0D108BD9-81ED-4DB2-BD59-A6C34878D82A}">
                    <a16:rowId xmlns:a16="http://schemas.microsoft.com/office/drawing/2014/main" val="10000"/>
                  </a:ext>
                </a:extLst>
              </a:tr>
              <a:tr h="9106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dirty="0">
                        <a:ln>
                          <a:noFill/>
                        </a:ln>
                        <a:solidFill>
                          <a:schemeClr val="tx1"/>
                        </a:solidFill>
                        <a:effectLst/>
                        <a:latin typeface="Arial" charset="0"/>
                      </a:endParaRPr>
                    </a:p>
                  </a:txBody>
                  <a:tcPr marL="123352" marR="123352" marT="46257" marB="46257"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dirty="0">
                        <a:ln>
                          <a:noFill/>
                        </a:ln>
                        <a:solidFill>
                          <a:schemeClr val="tx1"/>
                        </a:solidFill>
                        <a:effectLst/>
                        <a:latin typeface="Arial" charset="0"/>
                      </a:endParaRPr>
                    </a:p>
                  </a:txBody>
                  <a:tcPr marL="123352" marR="123352" marT="46257" marB="46257"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dirty="0">
                        <a:ln>
                          <a:noFill/>
                        </a:ln>
                        <a:solidFill>
                          <a:schemeClr val="tx1"/>
                        </a:solidFill>
                        <a:effectLst/>
                        <a:latin typeface="Arial" charset="0"/>
                      </a:endParaRPr>
                    </a:p>
                  </a:txBody>
                  <a:tcPr marL="123352" marR="123352" marT="46257" marB="46257"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1"/>
                  </a:ext>
                </a:extLst>
              </a:tr>
            </a:tbl>
          </a:graphicData>
        </a:graphic>
      </p:graphicFrame>
      <p:sp>
        <p:nvSpPr>
          <p:cNvPr id="34" name="Text Box 412"/>
          <p:cNvSpPr txBox="1">
            <a:spLocks noChangeArrowheads="1"/>
          </p:cNvSpPr>
          <p:nvPr/>
        </p:nvSpPr>
        <p:spPr bwMode="auto">
          <a:xfrm>
            <a:off x="4636824" y="3986963"/>
            <a:ext cx="3277050" cy="400110"/>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fontAlgn="base">
              <a:spcBef>
                <a:spcPct val="50000"/>
              </a:spcBef>
              <a:spcAft>
                <a:spcPct val="0"/>
              </a:spcAft>
            </a:pPr>
            <a:r>
              <a:rPr lang="en-GB" sz="2000" b="1" dirty="0">
                <a:solidFill>
                  <a:srgbClr val="0082FF"/>
                </a:solidFill>
                <a:latin typeface="Nexa"/>
                <a:cs typeface="Nexa"/>
              </a:rPr>
              <a:t>FREQUENCY ENCODING</a:t>
            </a:r>
          </a:p>
        </p:txBody>
      </p:sp>
      <p:sp>
        <p:nvSpPr>
          <p:cNvPr id="35" name="Rectangle 293"/>
          <p:cNvSpPr>
            <a:spLocks noChangeArrowheads="1"/>
          </p:cNvSpPr>
          <p:nvPr/>
        </p:nvSpPr>
        <p:spPr bwMode="auto">
          <a:xfrm>
            <a:off x="9870009" y="1933938"/>
            <a:ext cx="1157816" cy="1764000"/>
          </a:xfrm>
          <a:prstGeom prst="rect">
            <a:avLst/>
          </a:prstGeom>
          <a:solidFill>
            <a:srgbClr val="FFFFFF"/>
          </a:solidFill>
          <a:ln w="19050">
            <a:solidFill>
              <a:schemeClr val="tx1"/>
            </a:solidFill>
            <a:miter lim="800000"/>
            <a:headEnd/>
            <a:tailEnd/>
          </a:ln>
        </p:spPr>
        <p:txBody>
          <a:bodyPr anchor="ctr">
            <a:spAutoFit/>
          </a:bodyPr>
          <a:lstStyle/>
          <a:p>
            <a:endParaRPr lang="en-GB"/>
          </a:p>
        </p:txBody>
      </p:sp>
      <p:sp>
        <p:nvSpPr>
          <p:cNvPr id="36" name="Freeform 405"/>
          <p:cNvSpPr>
            <a:spLocks/>
          </p:cNvSpPr>
          <p:nvPr/>
        </p:nvSpPr>
        <p:spPr bwMode="auto">
          <a:xfrm>
            <a:off x="9861541" y="1878014"/>
            <a:ext cx="5454651" cy="935037"/>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37" name="Freeform 414"/>
          <p:cNvSpPr>
            <a:spLocks/>
          </p:cNvSpPr>
          <p:nvPr/>
        </p:nvSpPr>
        <p:spPr bwMode="auto">
          <a:xfrm>
            <a:off x="9857308" y="3051176"/>
            <a:ext cx="5454651" cy="384175"/>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38" name="Rectangle 294"/>
          <p:cNvSpPr>
            <a:spLocks noChangeArrowheads="1"/>
          </p:cNvSpPr>
          <p:nvPr/>
        </p:nvSpPr>
        <p:spPr bwMode="auto">
          <a:xfrm>
            <a:off x="11040525" y="1933938"/>
            <a:ext cx="1157816" cy="1763989"/>
          </a:xfrm>
          <a:prstGeom prst="rect">
            <a:avLst/>
          </a:prstGeom>
          <a:solidFill>
            <a:srgbClr val="FFFFFF"/>
          </a:solidFill>
          <a:ln w="19050">
            <a:solidFill>
              <a:schemeClr val="tx1"/>
            </a:solidFill>
            <a:miter lim="800000"/>
            <a:headEnd/>
            <a:tailEnd/>
          </a:ln>
        </p:spPr>
        <p:txBody>
          <a:bodyPr anchor="ctr">
            <a:spAutoFit/>
          </a:bodyPr>
          <a:lstStyle/>
          <a:p>
            <a:endParaRPr lang="en-GB"/>
          </a:p>
        </p:txBody>
      </p:sp>
      <p:sp>
        <p:nvSpPr>
          <p:cNvPr id="39" name="Freeform 406"/>
          <p:cNvSpPr>
            <a:spLocks/>
          </p:cNvSpPr>
          <p:nvPr/>
        </p:nvSpPr>
        <p:spPr bwMode="auto">
          <a:xfrm>
            <a:off x="11017241" y="2065338"/>
            <a:ext cx="5454651" cy="614362"/>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40" name="Freeform 415"/>
          <p:cNvSpPr>
            <a:spLocks/>
          </p:cNvSpPr>
          <p:nvPr/>
        </p:nvSpPr>
        <p:spPr bwMode="auto">
          <a:xfrm>
            <a:off x="11013008" y="3070226"/>
            <a:ext cx="5454651" cy="334963"/>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41" name="Line 410"/>
          <p:cNvSpPr>
            <a:spLocks noChangeShapeType="1"/>
          </p:cNvSpPr>
          <p:nvPr/>
        </p:nvSpPr>
        <p:spPr bwMode="auto">
          <a:xfrm>
            <a:off x="8693141" y="2790825"/>
            <a:ext cx="350520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grpSp>
        <p:nvGrpSpPr>
          <p:cNvPr id="54" name="Group 53"/>
          <p:cNvGrpSpPr/>
          <p:nvPr/>
        </p:nvGrpSpPr>
        <p:grpSpPr>
          <a:xfrm>
            <a:off x="8763000" y="6296168"/>
            <a:ext cx="2983766" cy="252000"/>
            <a:chOff x="9026652" y="6296168"/>
            <a:chExt cx="2983766" cy="252000"/>
          </a:xfrm>
        </p:grpSpPr>
        <p:sp>
          <p:nvSpPr>
            <p:cNvPr id="55" name="TextBox 54"/>
            <p:cNvSpPr txBox="1"/>
            <p:nvPr/>
          </p:nvSpPr>
          <p:spPr>
            <a:xfrm>
              <a:off x="9026652" y="6301947"/>
              <a:ext cx="2139365" cy="246221"/>
            </a:xfrm>
            <a:prstGeom prst="rect">
              <a:avLst/>
            </a:prstGeom>
            <a:noFill/>
          </p:spPr>
          <p:txBody>
            <a:bodyPr wrap="none" rtlCol="0">
              <a:spAutoFit/>
            </a:bodyPr>
            <a:lstStyle/>
            <a:p>
              <a:pPr algn="r"/>
              <a:r>
                <a:rPr lang="en-US" sz="1000" dirty="0">
                  <a:solidFill>
                    <a:schemeClr val="bg1"/>
                  </a:solidFill>
                  <a:latin typeface="Roboto Medium" charset="0"/>
                  <a:ea typeface="Roboto Medium" charset="0"/>
                  <a:cs typeface="Roboto Medium" charset="0"/>
                  <a:hlinkClick r:id="rId2"/>
                </a:rPr>
                <a:t>Modified from DHiggins ReviseMRI</a:t>
              </a:r>
              <a:endParaRPr lang="en-US" sz="1000" dirty="0">
                <a:solidFill>
                  <a:schemeClr val="bg1"/>
                </a:solidFill>
                <a:latin typeface="Roboto Light"/>
                <a:ea typeface="Roboto Light"/>
                <a:cs typeface="Roboto Light"/>
              </a:endParaRPr>
            </a:p>
          </p:txBody>
        </p:sp>
        <p:grpSp>
          <p:nvGrpSpPr>
            <p:cNvPr id="56" name="Group 55"/>
            <p:cNvGrpSpPr/>
            <p:nvPr/>
          </p:nvGrpSpPr>
          <p:grpSpPr>
            <a:xfrm>
              <a:off x="11184463" y="6296168"/>
              <a:ext cx="825955" cy="252000"/>
              <a:chOff x="11184463" y="6296168"/>
              <a:chExt cx="825955" cy="252000"/>
            </a:xfrm>
          </p:grpSpPr>
          <p:pic>
            <p:nvPicPr>
              <p:cNvPr id="57" name="Picture 56">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1440" y="6296168"/>
                <a:ext cx="252000" cy="252000"/>
              </a:xfrm>
              <a:prstGeom prst="rect">
                <a:avLst/>
              </a:prstGeom>
            </p:spPr>
          </p:pic>
          <p:pic>
            <p:nvPicPr>
              <p:cNvPr id="58" name="Picture 57">
                <a:hlinkClick r:id="rId3"/>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84463" y="6296168"/>
                <a:ext cx="252000" cy="252000"/>
              </a:xfrm>
              <a:prstGeom prst="rect">
                <a:avLst/>
              </a:prstGeom>
            </p:spPr>
          </p:pic>
          <p:pic>
            <p:nvPicPr>
              <p:cNvPr id="59" name="Picture 58" descr="nc.large.png">
                <a:hlinkClick r:id="rId3"/>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418" y="6296168"/>
                <a:ext cx="252000" cy="252000"/>
              </a:xfrm>
              <a:prstGeom prst="rect">
                <a:avLst/>
              </a:prstGeom>
            </p:spPr>
          </p:pic>
        </p:grpSp>
      </p:grpSp>
      <p:sp>
        <p:nvSpPr>
          <p:cNvPr id="97" name="Rectangle 96"/>
          <p:cNvSpPr/>
          <p:nvPr/>
        </p:nvSpPr>
        <p:spPr>
          <a:xfrm>
            <a:off x="4636824" y="4337884"/>
            <a:ext cx="6292211" cy="954107"/>
          </a:xfrm>
          <a:prstGeom prst="rect">
            <a:avLst/>
          </a:prstGeom>
        </p:spPr>
        <p:txBody>
          <a:bodyPr wrap="square">
            <a:spAutoFit/>
          </a:bodyPr>
          <a:lstStyle/>
          <a:p>
            <a:r>
              <a:rPr lang="en-US" sz="1400" dirty="0">
                <a:latin typeface="Roberto Light"/>
                <a:ea typeface="Roboto Medium" charset="0"/>
                <a:cs typeface="Roberto Light"/>
              </a:rPr>
              <a:t>The </a:t>
            </a:r>
            <a:r>
              <a:rPr lang="en-US" sz="1400" b="1" dirty="0">
                <a:solidFill>
                  <a:srgbClr val="FF9F1B"/>
                </a:solidFill>
                <a:latin typeface="Roberto Light"/>
                <a:ea typeface="Roboto Medium" charset="0"/>
                <a:cs typeface="Roberto Light"/>
              </a:rPr>
              <a:t>SPATIAL FREQUENCIES </a:t>
            </a:r>
            <a:r>
              <a:rPr lang="en-US" sz="1400" dirty="0">
                <a:latin typeface="Roberto Light"/>
                <a:ea typeface="Roboto Medium" charset="0"/>
                <a:cs typeface="Roberto Light"/>
              </a:rPr>
              <a:t>get separated out via a </a:t>
            </a:r>
            <a:r>
              <a:rPr lang="en-US" sz="1400" b="1" dirty="0">
                <a:solidFill>
                  <a:srgbClr val="FF9F1B"/>
                </a:solidFill>
                <a:latin typeface="Roberto Light"/>
                <a:ea typeface="Roboto Medium" charset="0"/>
                <a:cs typeface="Roberto Light"/>
              </a:rPr>
              <a:t>FOURIER TRANSFORM</a:t>
            </a:r>
            <a:r>
              <a:rPr lang="en-US" sz="1400" dirty="0">
                <a:latin typeface="Roberto Light"/>
                <a:ea typeface="Roboto Medium" charset="0"/>
                <a:cs typeface="Roberto Light"/>
              </a:rPr>
              <a:t>. </a:t>
            </a:r>
          </a:p>
          <a:p>
            <a:endParaRPr lang="en-US" sz="1400" dirty="0">
              <a:latin typeface="Roberto Light"/>
              <a:ea typeface="Roboto Medium" charset="0"/>
              <a:cs typeface="Roberto Light"/>
            </a:endParaRPr>
          </a:p>
          <a:p>
            <a:r>
              <a:rPr lang="en-US" sz="1400" dirty="0">
                <a:latin typeface="Roberto Light"/>
                <a:ea typeface="Roboto Medium" charset="0"/>
                <a:cs typeface="Roberto Light"/>
              </a:rPr>
              <a:t>This gives you the columns of k-space</a:t>
            </a:r>
            <a:r>
              <a:rPr lang="en-US" sz="1400" dirty="0">
                <a:latin typeface="Roberto Light"/>
                <a:ea typeface="Roboto Light"/>
                <a:cs typeface="Roberto Light"/>
              </a:rPr>
              <a:t>.</a:t>
            </a:r>
          </a:p>
        </p:txBody>
      </p:sp>
    </p:spTree>
    <p:extLst>
      <p:ext uri="{BB962C8B-B14F-4D97-AF65-F5344CB8AC3E}">
        <p14:creationId xmlns:p14="http://schemas.microsoft.com/office/powerpoint/2010/main" val="252249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childTnLst>
                          </p:cTn>
                        </p:par>
                        <p:par>
                          <p:cTn id="35" fill="hold">
                            <p:stCondLst>
                              <p:cond delay="500"/>
                            </p:stCondLst>
                            <p:childTnLst>
                              <p:par>
                                <p:cTn id="36" presetID="6" presetClass="emph" presetSubtype="0" accel="50000" decel="50000" fill="hold" grpId="1" nodeType="afterEffect">
                                  <p:stCondLst>
                                    <p:cond delay="0"/>
                                  </p:stCondLst>
                                  <p:childTnLst>
                                    <p:animScale>
                                      <p:cBhvr>
                                        <p:cTn id="37" dur="1000" fill="hold"/>
                                        <p:tgtEl>
                                          <p:spTgt spid="22"/>
                                        </p:tgtEl>
                                      </p:cBhvr>
                                      <p:by x="200000" y="100000"/>
                                    </p:animScale>
                                  </p:childTnLst>
                                </p:cTn>
                              </p:par>
                              <p:par>
                                <p:cTn id="38" presetID="63" presetClass="path" presetSubtype="0" accel="50000" decel="50000" fill="hold" grpId="2" nodeType="withEffect">
                                  <p:stCondLst>
                                    <p:cond delay="0"/>
                                  </p:stCondLst>
                                  <p:childTnLst>
                                    <p:animMotion origin="layout" path="M -4.16667E-6 1.85185E-6 L 0.22431 1.85185E-6 " pathEditMode="relative" rAng="0" ptsTypes="AA">
                                      <p:cBhvr>
                                        <p:cTn id="39" dur="1000" fill="hold"/>
                                        <p:tgtEl>
                                          <p:spTgt spid="22"/>
                                        </p:tgtEl>
                                        <p:attrNameLst>
                                          <p:attrName>ppt_x</p:attrName>
                                          <p:attrName>ppt_y</p:attrName>
                                        </p:attrNameLst>
                                      </p:cBhvr>
                                      <p:rCtr x="11200" y="0"/>
                                    </p:animMotion>
                                  </p:childTnLst>
                                </p:cTn>
                              </p:par>
                              <p:par>
                                <p:cTn id="40" presetID="6" presetClass="emph" presetSubtype="0" accel="50000" decel="50000" fill="hold" grpId="1" nodeType="withEffect">
                                  <p:stCondLst>
                                    <p:cond delay="0"/>
                                  </p:stCondLst>
                                  <p:childTnLst>
                                    <p:animScale>
                                      <p:cBhvr>
                                        <p:cTn id="41" dur="1000" fill="hold"/>
                                        <p:tgtEl>
                                          <p:spTgt spid="39"/>
                                        </p:tgtEl>
                                      </p:cBhvr>
                                      <p:by x="50000" y="100000"/>
                                    </p:animScale>
                                  </p:childTnLst>
                                </p:cTn>
                              </p:par>
                              <p:par>
                                <p:cTn id="42" presetID="63" presetClass="path" presetSubtype="0" accel="50000" decel="50000" fill="hold" grpId="2" nodeType="withEffect">
                                  <p:stCondLst>
                                    <p:cond delay="0"/>
                                  </p:stCondLst>
                                  <p:childTnLst>
                                    <p:animMotion origin="layout" path="M 2.77778E-7 1.85185E-6 L -0.11111 1.85185E-6 " pathEditMode="relative" rAng="0" ptsTypes="AA">
                                      <p:cBhvr>
                                        <p:cTn id="43" dur="1000" fill="hold"/>
                                        <p:tgtEl>
                                          <p:spTgt spid="39"/>
                                        </p:tgtEl>
                                        <p:attrNameLst>
                                          <p:attrName>ppt_x</p:attrName>
                                          <p:attrName>ppt_y</p:attrName>
                                        </p:attrNameLst>
                                      </p:cBhvr>
                                      <p:rCtr x="-5600" y="0"/>
                                    </p:animMotion>
                                  </p:childTnLst>
                                </p:cTn>
                              </p:par>
                              <p:par>
                                <p:cTn id="44" presetID="6" presetClass="emph" presetSubtype="0" accel="50000" decel="50000" fill="hold" grpId="1" nodeType="withEffect">
                                  <p:stCondLst>
                                    <p:cond delay="0"/>
                                  </p:stCondLst>
                                  <p:childTnLst>
                                    <p:animScale>
                                      <p:cBhvr>
                                        <p:cTn id="45" dur="1000" fill="hold"/>
                                        <p:tgtEl>
                                          <p:spTgt spid="24"/>
                                        </p:tgtEl>
                                      </p:cBhvr>
                                      <p:by x="200000" y="100000"/>
                                    </p:animScale>
                                  </p:childTnLst>
                                </p:cTn>
                              </p:par>
                              <p:par>
                                <p:cTn id="46" presetID="63" presetClass="path" presetSubtype="0" accel="50000" decel="50000" fill="hold" grpId="2" nodeType="withEffect">
                                  <p:stCondLst>
                                    <p:cond delay="0"/>
                                  </p:stCondLst>
                                  <p:childTnLst>
                                    <p:animMotion origin="layout" path="M -4.16667E-6 1.85185E-6 L 0.22431 1.85185E-6 " pathEditMode="relative" rAng="0" ptsTypes="AA">
                                      <p:cBhvr>
                                        <p:cTn id="47" dur="1000" fill="hold"/>
                                        <p:tgtEl>
                                          <p:spTgt spid="24"/>
                                        </p:tgtEl>
                                        <p:attrNameLst>
                                          <p:attrName>ppt_x</p:attrName>
                                          <p:attrName>ppt_y</p:attrName>
                                        </p:attrNameLst>
                                      </p:cBhvr>
                                      <p:rCtr x="11200" y="0"/>
                                    </p:animMotion>
                                  </p:childTnLst>
                                </p:cTn>
                              </p:par>
                              <p:par>
                                <p:cTn id="48" presetID="6" presetClass="emph" presetSubtype="0" accel="50000" decel="50000" fill="hold" grpId="1" nodeType="withEffect">
                                  <p:stCondLst>
                                    <p:cond delay="0"/>
                                  </p:stCondLst>
                                  <p:childTnLst>
                                    <p:animScale>
                                      <p:cBhvr>
                                        <p:cTn id="49" dur="1000" fill="hold"/>
                                        <p:tgtEl>
                                          <p:spTgt spid="40"/>
                                        </p:tgtEl>
                                      </p:cBhvr>
                                      <p:by x="50000" y="100000"/>
                                    </p:animScale>
                                  </p:childTnLst>
                                </p:cTn>
                              </p:par>
                              <p:par>
                                <p:cTn id="50" presetID="63" presetClass="path" presetSubtype="0" accel="50000" decel="50000" fill="hold" grpId="2" nodeType="withEffect">
                                  <p:stCondLst>
                                    <p:cond delay="0"/>
                                  </p:stCondLst>
                                  <p:childTnLst>
                                    <p:animMotion origin="layout" path="M 2.77778E-7 1.85185E-6 L -0.11111 1.85185E-6 " pathEditMode="relative" rAng="0" ptsTypes="AA">
                                      <p:cBhvr>
                                        <p:cTn id="51" dur="1000" fill="hold"/>
                                        <p:tgtEl>
                                          <p:spTgt spid="40"/>
                                        </p:tgtEl>
                                        <p:attrNameLst>
                                          <p:attrName>ppt_x</p:attrName>
                                          <p:attrName>ppt_y</p:attrName>
                                        </p:attrNameLst>
                                      </p:cBhvr>
                                      <p:rCtr x="-56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2" grpId="1" animBg="1"/>
      <p:bldP spid="22" grpId="2" animBg="1"/>
      <p:bldP spid="24" grpId="0" animBg="1"/>
      <p:bldP spid="24" grpId="1" animBg="1"/>
      <p:bldP spid="24" grpId="2" animBg="1"/>
      <p:bldP spid="35" grpId="0" animBg="1"/>
      <p:bldP spid="36" grpId="0" animBg="1"/>
      <p:bldP spid="37" grpId="0" animBg="1"/>
      <p:bldP spid="38" grpId="0" animBg="1"/>
      <p:bldP spid="39" grpId="0" animBg="1"/>
      <p:bldP spid="39" grpId="1" animBg="1"/>
      <p:bldP spid="39" grpId="2" animBg="1"/>
      <p:bldP spid="40" grpId="0" animBg="1"/>
      <p:bldP spid="40" grpId="1" animBg="1"/>
      <p:bldP spid="40" grpId="2" animBg="1"/>
      <p:bldP spid="4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75083" y="2629476"/>
            <a:ext cx="598216" cy="1357487"/>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 y="0"/>
            <a:ext cx="3855309"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8346" y="1911090"/>
            <a:ext cx="2419534" cy="1077218"/>
          </a:xfrm>
          <a:prstGeom prst="rect">
            <a:avLst/>
          </a:prstGeom>
          <a:noFill/>
        </p:spPr>
        <p:txBody>
          <a:bodyPr wrap="none" rtlCol="0">
            <a:spAutoFit/>
          </a:bodyPr>
          <a:lstStyle/>
          <a:p>
            <a:r>
              <a:rPr lang="en-US" sz="3200" dirty="0">
                <a:solidFill>
                  <a:srgbClr val="FF9F1B"/>
                </a:solidFill>
                <a:latin typeface="Nexa Bold" charset="0"/>
                <a:ea typeface="Nexa Bold" charset="0"/>
                <a:cs typeface="Nexa Bold" charset="0"/>
              </a:rPr>
              <a:t>SPATIAL</a:t>
            </a:r>
            <a:endParaRPr lang="en-US" sz="3200" dirty="0">
              <a:solidFill>
                <a:schemeClr val="tx1">
                  <a:lumMod val="75000"/>
                  <a:lumOff val="25000"/>
                </a:schemeClr>
              </a:solidFill>
              <a:latin typeface="Nexa Bold" charset="0"/>
              <a:ea typeface="Nexa Bold" charset="0"/>
              <a:cs typeface="Nexa Bold" charset="0"/>
            </a:endParaRPr>
          </a:p>
          <a:p>
            <a:r>
              <a:rPr lang="en-US" sz="3200" dirty="0">
                <a:solidFill>
                  <a:schemeClr val="bg1"/>
                </a:solidFill>
                <a:latin typeface="Nexa Bold" charset="0"/>
                <a:ea typeface="Nexa Bold" charset="0"/>
                <a:cs typeface="Nexa Bold" charset="0"/>
              </a:rPr>
              <a:t>ENCODING</a:t>
            </a:r>
          </a:p>
        </p:txBody>
      </p:sp>
      <p:sp>
        <p:nvSpPr>
          <p:cNvPr id="34" name="Text Box 412"/>
          <p:cNvSpPr txBox="1">
            <a:spLocks noChangeArrowheads="1"/>
          </p:cNvSpPr>
          <p:nvPr/>
        </p:nvSpPr>
        <p:spPr bwMode="auto">
          <a:xfrm>
            <a:off x="4636824" y="3986963"/>
            <a:ext cx="2559674" cy="400110"/>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fontAlgn="base">
              <a:spcBef>
                <a:spcPct val="50000"/>
              </a:spcBef>
              <a:spcAft>
                <a:spcPct val="0"/>
              </a:spcAft>
            </a:pPr>
            <a:r>
              <a:rPr lang="en-GB" sz="2000" b="1" dirty="0">
                <a:solidFill>
                  <a:srgbClr val="0082FF"/>
                </a:solidFill>
                <a:latin typeface="Nexa"/>
                <a:cs typeface="Nexa"/>
              </a:rPr>
              <a:t>PHASE ENCODING</a:t>
            </a:r>
          </a:p>
        </p:txBody>
      </p:sp>
      <p:grpSp>
        <p:nvGrpSpPr>
          <p:cNvPr id="54" name="Group 53"/>
          <p:cNvGrpSpPr/>
          <p:nvPr/>
        </p:nvGrpSpPr>
        <p:grpSpPr>
          <a:xfrm>
            <a:off x="8763000" y="6296168"/>
            <a:ext cx="2983766" cy="252000"/>
            <a:chOff x="9026652" y="6296168"/>
            <a:chExt cx="2983766" cy="252000"/>
          </a:xfrm>
        </p:grpSpPr>
        <p:sp>
          <p:nvSpPr>
            <p:cNvPr id="55" name="TextBox 54"/>
            <p:cNvSpPr txBox="1"/>
            <p:nvPr/>
          </p:nvSpPr>
          <p:spPr>
            <a:xfrm>
              <a:off x="9026652" y="6301947"/>
              <a:ext cx="2139365" cy="246221"/>
            </a:xfrm>
            <a:prstGeom prst="rect">
              <a:avLst/>
            </a:prstGeom>
            <a:noFill/>
          </p:spPr>
          <p:txBody>
            <a:bodyPr wrap="none" rtlCol="0">
              <a:spAutoFit/>
            </a:bodyPr>
            <a:lstStyle/>
            <a:p>
              <a:pPr algn="r"/>
              <a:r>
                <a:rPr lang="en-US" sz="1000" dirty="0">
                  <a:solidFill>
                    <a:schemeClr val="bg1"/>
                  </a:solidFill>
                  <a:latin typeface="Roboto Medium" charset="0"/>
                  <a:ea typeface="Roboto Medium" charset="0"/>
                  <a:cs typeface="Roboto Medium" charset="0"/>
                  <a:hlinkClick r:id="rId2"/>
                </a:rPr>
                <a:t>Modified from DHiggins ReviseMRI</a:t>
              </a:r>
              <a:endParaRPr lang="en-US" sz="1000" dirty="0">
                <a:solidFill>
                  <a:schemeClr val="bg1"/>
                </a:solidFill>
                <a:latin typeface="Roboto Light"/>
                <a:ea typeface="Roboto Light"/>
                <a:cs typeface="Roboto Light"/>
              </a:endParaRPr>
            </a:p>
          </p:txBody>
        </p:sp>
        <p:grpSp>
          <p:nvGrpSpPr>
            <p:cNvPr id="56" name="Group 55"/>
            <p:cNvGrpSpPr/>
            <p:nvPr/>
          </p:nvGrpSpPr>
          <p:grpSpPr>
            <a:xfrm>
              <a:off x="11184463" y="6296168"/>
              <a:ext cx="825955" cy="252000"/>
              <a:chOff x="11184463" y="6296168"/>
              <a:chExt cx="825955" cy="252000"/>
            </a:xfrm>
          </p:grpSpPr>
          <p:pic>
            <p:nvPicPr>
              <p:cNvPr id="57" name="Picture 56">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1440" y="6296168"/>
                <a:ext cx="252000" cy="252000"/>
              </a:xfrm>
              <a:prstGeom prst="rect">
                <a:avLst/>
              </a:prstGeom>
            </p:spPr>
          </p:pic>
          <p:pic>
            <p:nvPicPr>
              <p:cNvPr id="58" name="Picture 57">
                <a:hlinkClick r:id="rId3"/>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84463" y="6296168"/>
                <a:ext cx="252000" cy="252000"/>
              </a:xfrm>
              <a:prstGeom prst="rect">
                <a:avLst/>
              </a:prstGeom>
            </p:spPr>
          </p:pic>
          <p:pic>
            <p:nvPicPr>
              <p:cNvPr id="59" name="Picture 58" descr="nc.large.png">
                <a:hlinkClick r:id="rId3"/>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418" y="6296168"/>
                <a:ext cx="252000" cy="252000"/>
              </a:xfrm>
              <a:prstGeom prst="rect">
                <a:avLst/>
              </a:prstGeom>
            </p:spPr>
          </p:pic>
        </p:grpSp>
      </p:grpSp>
      <p:sp>
        <p:nvSpPr>
          <p:cNvPr id="97" name="Rectangle 96"/>
          <p:cNvSpPr/>
          <p:nvPr/>
        </p:nvSpPr>
        <p:spPr>
          <a:xfrm>
            <a:off x="4636824" y="4337884"/>
            <a:ext cx="6292211" cy="2031325"/>
          </a:xfrm>
          <a:prstGeom prst="rect">
            <a:avLst/>
          </a:prstGeom>
        </p:spPr>
        <p:txBody>
          <a:bodyPr wrap="square">
            <a:spAutoFit/>
          </a:bodyPr>
          <a:lstStyle/>
          <a:p>
            <a:r>
              <a:rPr lang="en-US" sz="1400" dirty="0">
                <a:latin typeface="Roberto Light"/>
                <a:ea typeface="Roboto Medium" charset="0"/>
                <a:cs typeface="Roberto Light"/>
              </a:rPr>
              <a:t>Now you do another </a:t>
            </a:r>
            <a:r>
              <a:rPr lang="en-US" sz="1400" b="1" dirty="0">
                <a:solidFill>
                  <a:srgbClr val="FF9F1B"/>
                </a:solidFill>
                <a:latin typeface="Roberto Light"/>
                <a:ea typeface="Roboto Medium" charset="0"/>
                <a:cs typeface="Roberto Light"/>
              </a:rPr>
              <a:t>FOURIER TRANSFORM</a:t>
            </a:r>
            <a:r>
              <a:rPr lang="en-US" sz="1400" dirty="0">
                <a:latin typeface="Roberto Light"/>
                <a:ea typeface="Roboto Medium" charset="0"/>
                <a:cs typeface="Roberto Light"/>
              </a:rPr>
              <a:t>.</a:t>
            </a:r>
          </a:p>
          <a:p>
            <a:endParaRPr lang="en-US" sz="1400" dirty="0">
              <a:latin typeface="Roberto Light"/>
              <a:ea typeface="Roboto Medium" charset="0"/>
              <a:cs typeface="Roberto Light"/>
            </a:endParaRPr>
          </a:p>
          <a:p>
            <a:r>
              <a:rPr lang="en-US" sz="1400" dirty="0">
                <a:latin typeface="Roberto Light"/>
                <a:ea typeface="Roboto Medium" charset="0"/>
                <a:cs typeface="Roberto Light"/>
              </a:rPr>
              <a:t>This gives you the rows of k-space</a:t>
            </a:r>
            <a:r>
              <a:rPr lang="en-US" sz="1400" dirty="0">
                <a:latin typeface="Roberto Light"/>
                <a:ea typeface="Roboto Light"/>
                <a:cs typeface="Roberto Light"/>
              </a:rPr>
              <a:t>.</a:t>
            </a:r>
          </a:p>
          <a:p>
            <a:endParaRPr lang="en-US" sz="1400" dirty="0">
              <a:latin typeface="Roberto Light"/>
              <a:ea typeface="Roboto Light"/>
              <a:cs typeface="Roberto Light"/>
            </a:endParaRPr>
          </a:p>
          <a:p>
            <a:r>
              <a:rPr lang="en-US" sz="1400" dirty="0">
                <a:latin typeface="Roberto Light"/>
                <a:ea typeface="Roboto Light"/>
                <a:cs typeface="Roberto Light"/>
              </a:rPr>
              <a:t>2 rows means 2 different phase encodings</a:t>
            </a:r>
          </a:p>
          <a:p>
            <a:pPr marL="285750" indent="-285750">
              <a:buFont typeface="Arial"/>
              <a:buChar char="•"/>
            </a:pPr>
            <a:r>
              <a:rPr lang="en-US" sz="1400" dirty="0">
                <a:latin typeface="Roberto Light"/>
                <a:ea typeface="Roboto Light"/>
                <a:cs typeface="Roberto Light"/>
              </a:rPr>
              <a:t>Row 1: 0 degrees</a:t>
            </a:r>
          </a:p>
          <a:p>
            <a:pPr marL="285750" indent="-285750">
              <a:buFont typeface="Arial"/>
              <a:buChar char="•"/>
            </a:pPr>
            <a:r>
              <a:rPr lang="en-US" sz="1400" dirty="0">
                <a:latin typeface="Roberto Light"/>
                <a:ea typeface="Roboto Light"/>
                <a:cs typeface="Roberto Light"/>
              </a:rPr>
              <a:t>Row 2: 180 degrees</a:t>
            </a:r>
          </a:p>
          <a:p>
            <a:pPr marL="285750" indent="-285750">
              <a:buFont typeface="Arial"/>
              <a:buChar char="•"/>
            </a:pPr>
            <a:endParaRPr lang="en-US" sz="1400" dirty="0">
              <a:latin typeface="Roberto Light"/>
              <a:ea typeface="Roboto Light"/>
              <a:cs typeface="Roberto Light"/>
            </a:endParaRPr>
          </a:p>
          <a:p>
            <a:r>
              <a:rPr lang="en-US" sz="1400" dirty="0">
                <a:latin typeface="Roberto Light"/>
                <a:ea typeface="Roboto Light"/>
                <a:cs typeface="Roberto Light"/>
              </a:rPr>
              <a:t>More rows means more gradations in phase encoding</a:t>
            </a:r>
          </a:p>
        </p:txBody>
      </p:sp>
      <p:sp>
        <p:nvSpPr>
          <p:cNvPr id="75" name="Rectangle 268"/>
          <p:cNvSpPr>
            <a:spLocks noChangeArrowheads="1"/>
          </p:cNvSpPr>
          <p:nvPr/>
        </p:nvSpPr>
        <p:spPr bwMode="auto">
          <a:xfrm>
            <a:off x="8693151" y="1931051"/>
            <a:ext cx="1185334" cy="1764000"/>
          </a:xfrm>
          <a:prstGeom prst="rect">
            <a:avLst/>
          </a:prstGeom>
          <a:solidFill>
            <a:srgbClr val="FFFFFF"/>
          </a:solidFill>
          <a:ln w="19050">
            <a:solidFill>
              <a:schemeClr val="tx1"/>
            </a:solidFill>
            <a:miter lim="800000"/>
            <a:headEnd/>
            <a:tailEnd/>
          </a:ln>
        </p:spPr>
        <p:txBody>
          <a:bodyPr wrap="square" anchor="ctr">
            <a:spAutoFit/>
          </a:bodyPr>
          <a:lstStyle/>
          <a:p>
            <a:endParaRPr lang="en-GB"/>
          </a:p>
        </p:txBody>
      </p:sp>
      <p:sp>
        <p:nvSpPr>
          <p:cNvPr id="76" name="Freeform 404"/>
          <p:cNvSpPr>
            <a:spLocks/>
          </p:cNvSpPr>
          <p:nvPr/>
        </p:nvSpPr>
        <p:spPr bwMode="auto">
          <a:xfrm>
            <a:off x="8691033" y="2071689"/>
            <a:ext cx="5454651" cy="606425"/>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77" name="Freeform 413"/>
          <p:cNvSpPr>
            <a:spLocks/>
          </p:cNvSpPr>
          <p:nvPr/>
        </p:nvSpPr>
        <p:spPr bwMode="auto">
          <a:xfrm>
            <a:off x="8686800" y="3065464"/>
            <a:ext cx="5454651" cy="346075"/>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grpSp>
        <p:nvGrpSpPr>
          <p:cNvPr id="78" name="Group 399"/>
          <p:cNvGrpSpPr>
            <a:grpSpLocks/>
          </p:cNvGrpSpPr>
          <p:nvPr/>
        </p:nvGrpSpPr>
        <p:grpSpPr bwMode="auto">
          <a:xfrm>
            <a:off x="10680701" y="2916242"/>
            <a:ext cx="336551" cy="436563"/>
            <a:chOff x="4914" y="1837"/>
            <a:chExt cx="159" cy="275"/>
          </a:xfrm>
        </p:grpSpPr>
        <p:sp>
          <p:nvSpPr>
            <p:cNvPr id="79" name="Rectangle 315"/>
            <p:cNvSpPr>
              <a:spLocks noChangeArrowheads="1"/>
            </p:cNvSpPr>
            <p:nvPr/>
          </p:nvSpPr>
          <p:spPr bwMode="auto">
            <a:xfrm>
              <a:off x="4926" y="1837"/>
              <a:ext cx="147" cy="233"/>
            </a:xfrm>
            <a:prstGeom prst="rect">
              <a:avLst/>
            </a:prstGeom>
            <a:solidFill>
              <a:schemeClr val="bg2"/>
            </a:solidFill>
            <a:ln>
              <a:noFill/>
            </a:ln>
            <a:extLst>
              <a:ext uri="{91240B29-F687-4f45-9708-019B960494DF}">
                <a14:hiddenLine xmlns:a14="http://schemas.microsoft.com/office/drawing/2010/main" xmlns="" w="38100">
                  <a:solidFill>
                    <a:srgbClr val="00FFFF"/>
                  </a:solidFill>
                  <a:miter lim="800000"/>
                  <a:headEnd/>
                  <a:tailEnd/>
                </a14:hiddenLine>
              </a:ext>
            </a:extLst>
          </p:spPr>
          <p:txBody>
            <a:bodyPr anchor="ctr">
              <a:spAutoFit/>
            </a:bodyPr>
            <a:lstStyle/>
            <a:p>
              <a:endParaRPr lang="en-GB"/>
            </a:p>
          </p:txBody>
        </p:sp>
        <p:sp>
          <p:nvSpPr>
            <p:cNvPr id="80" name="Freeform 314"/>
            <p:cNvSpPr>
              <a:spLocks/>
            </p:cNvSpPr>
            <p:nvPr/>
          </p:nvSpPr>
          <p:spPr bwMode="auto">
            <a:xfrm>
              <a:off x="4914" y="2022"/>
              <a:ext cx="156" cy="90"/>
            </a:xfrm>
            <a:custGeom>
              <a:avLst/>
              <a:gdLst>
                <a:gd name="T0" fmla="*/ 0 w 156"/>
                <a:gd name="T1" fmla="*/ 10 h 90"/>
                <a:gd name="T2" fmla="*/ 76 w 156"/>
                <a:gd name="T3" fmla="*/ 88 h 90"/>
                <a:gd name="T4" fmla="*/ 156 w 156"/>
                <a:gd name="T5" fmla="*/ 0 h 90"/>
              </a:gdLst>
              <a:ahLst/>
              <a:cxnLst>
                <a:cxn ang="0">
                  <a:pos x="T0" y="T1"/>
                </a:cxn>
                <a:cxn ang="0">
                  <a:pos x="T2" y="T3"/>
                </a:cxn>
                <a:cxn ang="0">
                  <a:pos x="T4" y="T5"/>
                </a:cxn>
              </a:cxnLst>
              <a:rect l="0" t="0" r="r" b="b"/>
              <a:pathLst>
                <a:path w="156" h="90">
                  <a:moveTo>
                    <a:pt x="0" y="10"/>
                  </a:moveTo>
                  <a:cubicBezTo>
                    <a:pt x="13" y="23"/>
                    <a:pt x="50" y="90"/>
                    <a:pt x="76" y="88"/>
                  </a:cubicBezTo>
                  <a:cubicBezTo>
                    <a:pt x="126" y="84"/>
                    <a:pt x="139" y="18"/>
                    <a:pt x="156" y="0"/>
                  </a:cubicBezTo>
                </a:path>
              </a:pathLst>
            </a:custGeom>
            <a:noFill/>
            <a:ln w="25400">
              <a:solidFill>
                <a:srgbClr val="00FFFF"/>
              </a:solidFill>
              <a:round/>
              <a:headEnd/>
              <a:tailEnd/>
            </a:ln>
            <a:extLst>
              <a:ext uri="{909E8E84-426E-40dd-AFC4-6F175D3DCCD1}">
                <a14:hiddenFill xmlns:a14="http://schemas.microsoft.com/office/drawing/2010/main" xmlns="">
                  <a:solidFill>
                    <a:srgbClr val="DDDDDD"/>
                  </a:solidFill>
                </a14:hiddenFill>
              </a:ext>
            </a:extLst>
          </p:spPr>
          <p:txBody>
            <a:bodyPr anchor="ctr"/>
            <a:lstStyle/>
            <a:p>
              <a:endParaRPr lang="en-GB"/>
            </a:p>
          </p:txBody>
        </p:sp>
      </p:grpSp>
      <p:sp>
        <p:nvSpPr>
          <p:cNvPr id="81" name="Text Box 393"/>
          <p:cNvSpPr txBox="1">
            <a:spLocks noChangeArrowheads="1"/>
          </p:cNvSpPr>
          <p:nvPr/>
        </p:nvSpPr>
        <p:spPr bwMode="auto">
          <a:xfrm>
            <a:off x="8763000" y="4829176"/>
            <a:ext cx="3306233" cy="830997"/>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a:spAutoFit/>
          </a:bodyPr>
          <a:lstStyle/>
          <a:p>
            <a:pPr algn="ctr" fontAlgn="base">
              <a:spcBef>
                <a:spcPct val="50000"/>
              </a:spcBef>
              <a:spcAft>
                <a:spcPct val="0"/>
              </a:spcAft>
            </a:pPr>
            <a:r>
              <a:rPr lang="en-GB" sz="2400" b="1">
                <a:solidFill>
                  <a:schemeClr val="bg1"/>
                </a:solidFill>
                <a:latin typeface="Arial" charset="0"/>
              </a:rPr>
              <a:t>radiofrequency signals</a:t>
            </a:r>
          </a:p>
        </p:txBody>
      </p:sp>
      <p:sp>
        <p:nvSpPr>
          <p:cNvPr id="83" name="Rectangle 293"/>
          <p:cNvSpPr>
            <a:spLocks noChangeArrowheads="1"/>
          </p:cNvSpPr>
          <p:nvPr/>
        </p:nvSpPr>
        <p:spPr bwMode="auto">
          <a:xfrm>
            <a:off x="9878485" y="1931051"/>
            <a:ext cx="1157816" cy="1764000"/>
          </a:xfrm>
          <a:prstGeom prst="rect">
            <a:avLst/>
          </a:prstGeom>
          <a:solidFill>
            <a:srgbClr val="FFFFFF"/>
          </a:solidFill>
          <a:ln w="19050">
            <a:solidFill>
              <a:schemeClr val="tx1"/>
            </a:solidFill>
            <a:miter lim="800000"/>
            <a:headEnd/>
            <a:tailEnd/>
          </a:ln>
        </p:spPr>
        <p:txBody>
          <a:bodyPr anchor="ctr">
            <a:spAutoFit/>
          </a:bodyPr>
          <a:lstStyle/>
          <a:p>
            <a:endParaRPr lang="en-GB"/>
          </a:p>
        </p:txBody>
      </p:sp>
      <p:sp>
        <p:nvSpPr>
          <p:cNvPr id="84" name="Freeform 405"/>
          <p:cNvSpPr>
            <a:spLocks/>
          </p:cNvSpPr>
          <p:nvPr/>
        </p:nvSpPr>
        <p:spPr bwMode="auto">
          <a:xfrm>
            <a:off x="9855200" y="1878014"/>
            <a:ext cx="5454651" cy="935037"/>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85" name="Freeform 414"/>
          <p:cNvSpPr>
            <a:spLocks/>
          </p:cNvSpPr>
          <p:nvPr/>
        </p:nvSpPr>
        <p:spPr bwMode="auto">
          <a:xfrm>
            <a:off x="9850967" y="3051176"/>
            <a:ext cx="5454651" cy="384175"/>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86" name="Rectangle 294"/>
          <p:cNvSpPr>
            <a:spLocks noChangeArrowheads="1"/>
          </p:cNvSpPr>
          <p:nvPr/>
        </p:nvSpPr>
        <p:spPr bwMode="auto">
          <a:xfrm>
            <a:off x="11025717" y="1931051"/>
            <a:ext cx="1157816" cy="1764000"/>
          </a:xfrm>
          <a:prstGeom prst="rect">
            <a:avLst/>
          </a:prstGeom>
          <a:solidFill>
            <a:srgbClr val="FFFFFF"/>
          </a:solidFill>
          <a:ln w="19050">
            <a:solidFill>
              <a:schemeClr val="tx1"/>
            </a:solidFill>
            <a:miter lim="800000"/>
            <a:headEnd/>
            <a:tailEnd/>
          </a:ln>
        </p:spPr>
        <p:txBody>
          <a:bodyPr anchor="ctr">
            <a:spAutoFit/>
          </a:bodyPr>
          <a:lstStyle/>
          <a:p>
            <a:endParaRPr lang="en-GB"/>
          </a:p>
        </p:txBody>
      </p:sp>
      <p:sp>
        <p:nvSpPr>
          <p:cNvPr id="87" name="Freeform 406"/>
          <p:cNvSpPr>
            <a:spLocks/>
          </p:cNvSpPr>
          <p:nvPr/>
        </p:nvSpPr>
        <p:spPr bwMode="auto">
          <a:xfrm>
            <a:off x="11010900" y="2065338"/>
            <a:ext cx="5454651" cy="614362"/>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88" name="Freeform 415"/>
          <p:cNvSpPr>
            <a:spLocks/>
          </p:cNvSpPr>
          <p:nvPr/>
        </p:nvSpPr>
        <p:spPr bwMode="auto">
          <a:xfrm>
            <a:off x="11006667" y="3070226"/>
            <a:ext cx="5454651" cy="334963"/>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89" name="Line 410"/>
          <p:cNvSpPr>
            <a:spLocks noChangeShapeType="1"/>
          </p:cNvSpPr>
          <p:nvPr/>
        </p:nvSpPr>
        <p:spPr bwMode="auto">
          <a:xfrm>
            <a:off x="8686800" y="2790825"/>
            <a:ext cx="350520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95" name="Rectangle 421"/>
          <p:cNvSpPr>
            <a:spLocks noChangeArrowheads="1"/>
          </p:cNvSpPr>
          <p:nvPr/>
        </p:nvSpPr>
        <p:spPr bwMode="auto">
          <a:xfrm>
            <a:off x="9398001" y="3110984"/>
            <a:ext cx="440266" cy="369332"/>
          </a:xfrm>
          <a:prstGeom prst="rect">
            <a:avLst/>
          </a:prstGeom>
          <a:solidFill>
            <a:srgbClr val="FFFFFF"/>
          </a:solidFill>
          <a:ln>
            <a:noFill/>
          </a:ln>
          <a:extLst/>
        </p:spPr>
        <p:txBody>
          <a:bodyPr wrap="square" anchor="ctr">
            <a:spAutoFit/>
          </a:bodyPr>
          <a:lstStyle/>
          <a:p>
            <a:endParaRPr lang="en-GB"/>
          </a:p>
        </p:txBody>
      </p:sp>
      <p:sp>
        <p:nvSpPr>
          <p:cNvPr id="96" name="Freeform 422"/>
          <p:cNvSpPr>
            <a:spLocks/>
          </p:cNvSpPr>
          <p:nvPr/>
        </p:nvSpPr>
        <p:spPr bwMode="auto">
          <a:xfrm>
            <a:off x="9351434" y="3171825"/>
            <a:ext cx="486833" cy="222250"/>
          </a:xfrm>
          <a:custGeom>
            <a:avLst/>
            <a:gdLst>
              <a:gd name="T0" fmla="*/ 0 w 230"/>
              <a:gd name="T1" fmla="*/ 0 h 140"/>
              <a:gd name="T2" fmla="*/ 78 w 230"/>
              <a:gd name="T3" fmla="*/ 62 h 140"/>
              <a:gd name="T4" fmla="*/ 158 w 230"/>
              <a:gd name="T5" fmla="*/ 112 h 140"/>
              <a:gd name="T6" fmla="*/ 230 w 230"/>
              <a:gd name="T7" fmla="*/ 140 h 140"/>
            </a:gdLst>
            <a:ahLst/>
            <a:cxnLst>
              <a:cxn ang="0">
                <a:pos x="T0" y="T1"/>
              </a:cxn>
              <a:cxn ang="0">
                <a:pos x="T2" y="T3"/>
              </a:cxn>
              <a:cxn ang="0">
                <a:pos x="T4" y="T5"/>
              </a:cxn>
              <a:cxn ang="0">
                <a:pos x="T6" y="T7"/>
              </a:cxn>
            </a:cxnLst>
            <a:rect l="0" t="0" r="r" b="b"/>
            <a:pathLst>
              <a:path w="230" h="140">
                <a:moveTo>
                  <a:pt x="0" y="0"/>
                </a:moveTo>
                <a:cubicBezTo>
                  <a:pt x="13" y="10"/>
                  <a:pt x="52" y="43"/>
                  <a:pt x="78" y="62"/>
                </a:cubicBezTo>
                <a:cubicBezTo>
                  <a:pt x="111" y="84"/>
                  <a:pt x="133" y="99"/>
                  <a:pt x="158" y="112"/>
                </a:cubicBezTo>
                <a:cubicBezTo>
                  <a:pt x="183" y="125"/>
                  <a:pt x="215" y="134"/>
                  <a:pt x="230" y="140"/>
                </a:cubicBezTo>
              </a:path>
            </a:pathLst>
          </a:custGeom>
          <a:noFill/>
          <a:ln w="34925">
            <a:solidFill>
              <a:srgbClr val="0082FF"/>
            </a:solidFill>
            <a:round/>
            <a:headEnd/>
            <a:tailEnd/>
          </a:ln>
          <a:extLst>
            <a:ext uri="{909E8E84-426E-40dd-AFC4-6F175D3DCCD1}">
              <a14:hiddenFill xmlns:a14="http://schemas.microsoft.com/office/drawing/2010/main" xmlns="">
                <a:solidFill>
                  <a:srgbClr val="DDDDDD"/>
                </a:solidFill>
              </a14:hiddenFill>
            </a:ext>
          </a:extLst>
        </p:spPr>
        <p:txBody>
          <a:bodyPr anchor="ctr"/>
          <a:lstStyle/>
          <a:p>
            <a:endParaRPr lang="en-GB"/>
          </a:p>
        </p:txBody>
      </p:sp>
      <p:sp>
        <p:nvSpPr>
          <p:cNvPr id="99" name="Rectangle 423"/>
          <p:cNvSpPr>
            <a:spLocks noChangeArrowheads="1"/>
          </p:cNvSpPr>
          <p:nvPr/>
        </p:nvSpPr>
        <p:spPr bwMode="auto">
          <a:xfrm>
            <a:off x="10790767" y="3187184"/>
            <a:ext cx="224367" cy="369332"/>
          </a:xfrm>
          <a:prstGeom prst="rect">
            <a:avLst/>
          </a:prstGeom>
          <a:solidFill>
            <a:srgbClr val="FFFFFF"/>
          </a:solidFill>
          <a:ln>
            <a:noFill/>
          </a:ln>
          <a:extLst/>
        </p:spPr>
        <p:txBody>
          <a:bodyPr anchor="ctr">
            <a:spAutoFit/>
          </a:bodyPr>
          <a:lstStyle/>
          <a:p>
            <a:endParaRPr lang="en-GB"/>
          </a:p>
        </p:txBody>
      </p:sp>
      <p:sp>
        <p:nvSpPr>
          <p:cNvPr id="102" name="Rectangle 424"/>
          <p:cNvSpPr>
            <a:spLocks noChangeArrowheads="1"/>
          </p:cNvSpPr>
          <p:nvPr/>
        </p:nvSpPr>
        <p:spPr bwMode="auto">
          <a:xfrm>
            <a:off x="10761134" y="3110984"/>
            <a:ext cx="141232" cy="342346"/>
          </a:xfrm>
          <a:prstGeom prst="rect">
            <a:avLst/>
          </a:prstGeom>
          <a:solidFill>
            <a:srgbClr val="FFFFFF"/>
          </a:solidFill>
          <a:ln>
            <a:noFill/>
          </a:ln>
          <a:extLst/>
        </p:spPr>
        <p:txBody>
          <a:bodyPr wrap="square" anchor="ctr">
            <a:spAutoFit/>
          </a:bodyPr>
          <a:lstStyle/>
          <a:p>
            <a:endParaRPr lang="en-GB"/>
          </a:p>
        </p:txBody>
      </p:sp>
      <p:sp>
        <p:nvSpPr>
          <p:cNvPr id="4" name="Rectangle 3"/>
          <p:cNvSpPr/>
          <p:nvPr/>
        </p:nvSpPr>
        <p:spPr>
          <a:xfrm>
            <a:off x="8075083" y="1676400"/>
            <a:ext cx="598216" cy="24384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aphicFrame>
        <p:nvGraphicFramePr>
          <p:cNvPr id="29" name="Group 398"/>
          <p:cNvGraphicFramePr>
            <a:graphicFrameLocks noGrp="1"/>
          </p:cNvGraphicFramePr>
          <p:nvPr>
            <p:extLst>
              <p:ext uri="{D42A27DB-BD31-4B8C-83A1-F6EECF244321}">
                <p14:modId xmlns:p14="http://schemas.microsoft.com/office/powerpoint/2010/main" val="2405685143"/>
              </p:ext>
            </p:extLst>
          </p:nvPr>
        </p:nvGraphicFramePr>
        <p:xfrm>
          <a:off x="4636824" y="1990398"/>
          <a:ext cx="3533496" cy="1722421"/>
        </p:xfrm>
        <a:graphic>
          <a:graphicData uri="http://schemas.openxmlformats.org/drawingml/2006/table">
            <a:tbl>
              <a:tblPr/>
              <a:tblGrid>
                <a:gridCol w="1177832">
                  <a:extLst>
                    <a:ext uri="{9D8B030D-6E8A-4147-A177-3AD203B41FA5}">
                      <a16:colId xmlns:a16="http://schemas.microsoft.com/office/drawing/2014/main" val="20000"/>
                    </a:ext>
                  </a:extLst>
                </a:gridCol>
                <a:gridCol w="1177832">
                  <a:extLst>
                    <a:ext uri="{9D8B030D-6E8A-4147-A177-3AD203B41FA5}">
                      <a16:colId xmlns:a16="http://schemas.microsoft.com/office/drawing/2014/main" val="20001"/>
                    </a:ext>
                  </a:extLst>
                </a:gridCol>
                <a:gridCol w="1177832">
                  <a:extLst>
                    <a:ext uri="{9D8B030D-6E8A-4147-A177-3AD203B41FA5}">
                      <a16:colId xmlns:a16="http://schemas.microsoft.com/office/drawing/2014/main" val="20002"/>
                    </a:ext>
                  </a:extLst>
                </a:gridCol>
              </a:tblGrid>
              <a:tr h="81174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dirty="0">
                        <a:ln>
                          <a:noFill/>
                        </a:ln>
                        <a:solidFill>
                          <a:schemeClr val="tx1"/>
                        </a:solidFill>
                        <a:effectLst/>
                        <a:latin typeface="Arial" charset="0"/>
                      </a:endParaRPr>
                    </a:p>
                  </a:txBody>
                  <a:tcPr marL="123352" marR="123352" marT="46257" marB="46257"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dirty="0">
                        <a:ln>
                          <a:noFill/>
                        </a:ln>
                        <a:solidFill>
                          <a:schemeClr val="tx1"/>
                        </a:solidFill>
                        <a:effectLst/>
                        <a:latin typeface="Arial" charset="0"/>
                      </a:endParaRPr>
                    </a:p>
                  </a:txBody>
                  <a:tcPr marL="123352" marR="123352" marT="46257" marB="46257"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dirty="0">
                        <a:ln>
                          <a:noFill/>
                        </a:ln>
                        <a:solidFill>
                          <a:schemeClr val="tx1"/>
                        </a:solidFill>
                        <a:effectLst/>
                        <a:latin typeface="Arial" charset="0"/>
                      </a:endParaRPr>
                    </a:p>
                  </a:txBody>
                  <a:tcPr marL="123352" marR="123352" marT="46257" marB="46257"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extLst>
                  <a:ext uri="{0D108BD9-81ED-4DB2-BD59-A6C34878D82A}">
                    <a16:rowId xmlns:a16="http://schemas.microsoft.com/office/drawing/2014/main" val="10000"/>
                  </a:ext>
                </a:extLst>
              </a:tr>
              <a:tr h="9106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dirty="0">
                        <a:ln>
                          <a:noFill/>
                        </a:ln>
                        <a:solidFill>
                          <a:schemeClr val="tx1"/>
                        </a:solidFill>
                        <a:effectLst/>
                        <a:latin typeface="Arial" charset="0"/>
                      </a:endParaRPr>
                    </a:p>
                  </a:txBody>
                  <a:tcPr marL="123352" marR="123352" marT="46257" marB="46257"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dirty="0">
                        <a:ln>
                          <a:noFill/>
                        </a:ln>
                        <a:solidFill>
                          <a:schemeClr val="tx1"/>
                        </a:solidFill>
                        <a:effectLst/>
                        <a:latin typeface="Arial" charset="0"/>
                      </a:endParaRPr>
                    </a:p>
                  </a:txBody>
                  <a:tcPr marL="123352" marR="123352" marT="46257" marB="46257"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dirty="0">
                        <a:ln>
                          <a:noFill/>
                        </a:ln>
                        <a:solidFill>
                          <a:schemeClr val="tx1"/>
                        </a:solidFill>
                        <a:effectLst/>
                        <a:latin typeface="Arial" charset="0"/>
                      </a:endParaRPr>
                    </a:p>
                  </a:txBody>
                  <a:tcPr marL="123352" marR="123352" marT="46257" marB="46257"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6632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500"/>
                                        <p:tgtEl>
                                          <p:spTgt spid="8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fade">
                                      <p:cBhvr>
                                        <p:cTn id="19" dur="500"/>
                                        <p:tgtEl>
                                          <p:spTgt spid="8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500"/>
                                        <p:tgtEl>
                                          <p:spTgt spid="8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500"/>
                                        <p:tgtEl>
                                          <p:spTgt spid="7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par>
                                <p:cTn id="35" presetID="10" presetClass="entr" presetSubtype="0" fill="hold" nodeType="with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500"/>
                                        <p:tgtEl>
                                          <p:spTgt spid="89"/>
                                        </p:tgtEl>
                                      </p:cBhvr>
                                    </p:animEffect>
                                  </p:childTnLst>
                                </p:cTn>
                              </p:par>
                            </p:childTnLst>
                          </p:cTn>
                        </p:par>
                        <p:par>
                          <p:cTn id="41" fill="hold">
                            <p:stCondLst>
                              <p:cond delay="500"/>
                            </p:stCondLst>
                            <p:childTnLst>
                              <p:par>
                                <p:cTn id="42" presetID="6" presetClass="emph" presetSubtype="0" accel="50000" decel="50000" fill="hold" grpId="1" nodeType="afterEffect">
                                  <p:stCondLst>
                                    <p:cond delay="0"/>
                                  </p:stCondLst>
                                  <p:childTnLst>
                                    <p:animScale>
                                      <p:cBhvr>
                                        <p:cTn id="43" dur="1000" fill="hold"/>
                                        <p:tgtEl>
                                          <p:spTgt spid="76"/>
                                        </p:tgtEl>
                                      </p:cBhvr>
                                      <p:by x="200000" y="100000"/>
                                    </p:animScale>
                                  </p:childTnLst>
                                </p:cTn>
                              </p:par>
                              <p:par>
                                <p:cTn id="44" presetID="63" presetClass="path" presetSubtype="0" accel="50000" decel="50000" fill="hold" grpId="2" nodeType="withEffect">
                                  <p:stCondLst>
                                    <p:cond delay="0"/>
                                  </p:stCondLst>
                                  <p:childTnLst>
                                    <p:animMotion origin="layout" path="M -4.16667E-6 1.85185E-6 L 0.22431 1.85185E-6 " pathEditMode="relative" rAng="0" ptsTypes="AA">
                                      <p:cBhvr>
                                        <p:cTn id="45" dur="1000" fill="hold"/>
                                        <p:tgtEl>
                                          <p:spTgt spid="76"/>
                                        </p:tgtEl>
                                        <p:attrNameLst>
                                          <p:attrName>ppt_x</p:attrName>
                                          <p:attrName>ppt_y</p:attrName>
                                        </p:attrNameLst>
                                      </p:cBhvr>
                                      <p:rCtr x="11200" y="0"/>
                                    </p:animMotion>
                                  </p:childTnLst>
                                </p:cTn>
                              </p:par>
                              <p:par>
                                <p:cTn id="46" presetID="6" presetClass="emph" presetSubtype="0" accel="50000" decel="50000" fill="hold" grpId="1" nodeType="withEffect">
                                  <p:stCondLst>
                                    <p:cond delay="0"/>
                                  </p:stCondLst>
                                  <p:childTnLst>
                                    <p:animScale>
                                      <p:cBhvr>
                                        <p:cTn id="47" dur="1000" fill="hold"/>
                                        <p:tgtEl>
                                          <p:spTgt spid="87"/>
                                        </p:tgtEl>
                                      </p:cBhvr>
                                      <p:by x="50000" y="100000"/>
                                    </p:animScale>
                                  </p:childTnLst>
                                </p:cTn>
                              </p:par>
                              <p:par>
                                <p:cTn id="48" presetID="63" presetClass="path" presetSubtype="0" accel="50000" decel="50000" fill="hold" grpId="2" nodeType="withEffect">
                                  <p:stCondLst>
                                    <p:cond delay="0"/>
                                  </p:stCondLst>
                                  <p:childTnLst>
                                    <p:animMotion origin="layout" path="M 2.77778E-7 1.85185E-6 L -0.11111 1.85185E-6 " pathEditMode="relative" rAng="0" ptsTypes="AA">
                                      <p:cBhvr>
                                        <p:cTn id="49" dur="1000" fill="hold"/>
                                        <p:tgtEl>
                                          <p:spTgt spid="87"/>
                                        </p:tgtEl>
                                        <p:attrNameLst>
                                          <p:attrName>ppt_x</p:attrName>
                                          <p:attrName>ppt_y</p:attrName>
                                        </p:attrNameLst>
                                      </p:cBhvr>
                                      <p:rCtr x="-5600" y="0"/>
                                    </p:animMotion>
                                  </p:childTnLst>
                                </p:cTn>
                              </p:par>
                              <p:par>
                                <p:cTn id="50" presetID="6" presetClass="emph" presetSubtype="0" accel="50000" decel="50000" fill="hold" grpId="1" nodeType="withEffect">
                                  <p:stCondLst>
                                    <p:cond delay="0"/>
                                  </p:stCondLst>
                                  <p:childTnLst>
                                    <p:animScale>
                                      <p:cBhvr>
                                        <p:cTn id="51" dur="1000" fill="hold"/>
                                        <p:tgtEl>
                                          <p:spTgt spid="77"/>
                                        </p:tgtEl>
                                      </p:cBhvr>
                                      <p:by x="200000" y="100000"/>
                                    </p:animScale>
                                  </p:childTnLst>
                                </p:cTn>
                              </p:par>
                              <p:par>
                                <p:cTn id="52" presetID="63" presetClass="path" presetSubtype="0" accel="50000" decel="50000" fill="hold" grpId="2" nodeType="withEffect">
                                  <p:stCondLst>
                                    <p:cond delay="0"/>
                                  </p:stCondLst>
                                  <p:childTnLst>
                                    <p:animMotion origin="layout" path="M -4.16667E-6 1.85185E-6 L 0.22431 1.85185E-6 " pathEditMode="relative" rAng="0" ptsTypes="AA">
                                      <p:cBhvr>
                                        <p:cTn id="53" dur="1000" fill="hold"/>
                                        <p:tgtEl>
                                          <p:spTgt spid="77"/>
                                        </p:tgtEl>
                                        <p:attrNameLst>
                                          <p:attrName>ppt_x</p:attrName>
                                          <p:attrName>ppt_y</p:attrName>
                                        </p:attrNameLst>
                                      </p:cBhvr>
                                      <p:rCtr x="11200" y="0"/>
                                    </p:animMotion>
                                  </p:childTnLst>
                                </p:cTn>
                              </p:par>
                              <p:par>
                                <p:cTn id="54" presetID="6" presetClass="emph" presetSubtype="0" accel="50000" decel="50000" fill="hold" grpId="1" nodeType="withEffect">
                                  <p:stCondLst>
                                    <p:cond delay="0"/>
                                  </p:stCondLst>
                                  <p:childTnLst>
                                    <p:animScale>
                                      <p:cBhvr>
                                        <p:cTn id="55" dur="1000" fill="hold"/>
                                        <p:tgtEl>
                                          <p:spTgt spid="88"/>
                                        </p:tgtEl>
                                      </p:cBhvr>
                                      <p:by x="50000" y="100000"/>
                                    </p:animScale>
                                  </p:childTnLst>
                                </p:cTn>
                              </p:par>
                              <p:par>
                                <p:cTn id="56" presetID="63" presetClass="path" presetSubtype="0" accel="50000" decel="50000" fill="hold" grpId="2" nodeType="withEffect">
                                  <p:stCondLst>
                                    <p:cond delay="0"/>
                                  </p:stCondLst>
                                  <p:childTnLst>
                                    <p:animMotion origin="layout" path="M 2.77778E-7 1.85185E-6 L -0.11111 1.85185E-6 " pathEditMode="relative" rAng="0" ptsTypes="AA">
                                      <p:cBhvr>
                                        <p:cTn id="57" dur="1000" fill="hold"/>
                                        <p:tgtEl>
                                          <p:spTgt spid="88"/>
                                        </p:tgtEl>
                                        <p:attrNameLst>
                                          <p:attrName>ppt_x</p:attrName>
                                          <p:attrName>ppt_y</p:attrName>
                                        </p:attrNameLst>
                                      </p:cBhvr>
                                      <p:rCtr x="-5600" y="0"/>
                                    </p:animMotion>
                                  </p:childTnLst>
                                </p:cTn>
                              </p:par>
                              <p:par>
                                <p:cTn id="58" presetID="35" presetClass="path" presetSubtype="0" accel="50000" decel="50000" fill="hold" grpId="3" nodeType="withEffect">
                                  <p:stCondLst>
                                    <p:cond delay="0"/>
                                  </p:stCondLst>
                                  <p:childTnLst>
                                    <p:animMotion origin="layout" path="M 0.22431 -2.22222E-6 L 0.16094 0.00047 " pathEditMode="relative" rAng="0" ptsTypes="AA">
                                      <p:cBhvr>
                                        <p:cTn id="59" dur="1000" fill="hold"/>
                                        <p:tgtEl>
                                          <p:spTgt spid="77"/>
                                        </p:tgtEl>
                                        <p:attrNameLst>
                                          <p:attrName>ppt_x</p:attrName>
                                          <p:attrName>ppt_y</p:attrName>
                                        </p:attrNameLst>
                                      </p:cBhvr>
                                      <p:rCtr x="-3200" y="0"/>
                                    </p:animMotion>
                                  </p:childTnLst>
                                </p:cTn>
                              </p:par>
                              <p:par>
                                <p:cTn id="60" presetID="35" presetClass="path" presetSubtype="0" accel="50000" decel="50000" fill="hold" grpId="1" nodeType="withEffect">
                                  <p:stCondLst>
                                    <p:cond delay="0"/>
                                  </p:stCondLst>
                                  <p:childTnLst>
                                    <p:animMotion origin="layout" path="M -4.16667E-6 -0.00047 L -0.03281 -0.00047 " pathEditMode="relative" rAng="0" ptsTypes="AA">
                                      <p:cBhvr>
                                        <p:cTn id="61" dur="1000" fill="hold"/>
                                        <p:tgtEl>
                                          <p:spTgt spid="85"/>
                                        </p:tgtEl>
                                        <p:attrNameLst>
                                          <p:attrName>ppt_x</p:attrName>
                                          <p:attrName>ppt_y</p:attrName>
                                        </p:attrNameLst>
                                      </p:cBhvr>
                                      <p:rCtr x="-1600" y="0"/>
                                    </p:animMotion>
                                  </p:childTnLst>
                                </p:cTn>
                              </p:par>
                              <p:par>
                                <p:cTn id="62" presetID="35" presetClass="path" presetSubtype="0" accel="50000" decel="50000" fill="hold" grpId="3" nodeType="withEffect">
                                  <p:stCondLst>
                                    <p:cond delay="0"/>
                                  </p:stCondLst>
                                  <p:childTnLst>
                                    <p:animMotion origin="layout" path="M -0.11111 -7.40741E-7 L -0.12291 -7.40741E-7 " pathEditMode="relative" rAng="0" ptsTypes="AA">
                                      <p:cBhvr>
                                        <p:cTn id="63" dur="1000" fill="hold"/>
                                        <p:tgtEl>
                                          <p:spTgt spid="88"/>
                                        </p:tgtEl>
                                        <p:attrNameLst>
                                          <p:attrName>ppt_x</p:attrName>
                                          <p:attrName>ppt_y</p:attrName>
                                        </p:attrNameLst>
                                      </p:cBhvr>
                                      <p:rCtr x="-600" y="0"/>
                                    </p:animMotion>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5"/>
                                        </p:tgtEl>
                                        <p:attrNameLst>
                                          <p:attrName>style.visibility</p:attrName>
                                        </p:attrNameLst>
                                      </p:cBhvr>
                                      <p:to>
                                        <p:strVal val="visible"/>
                                      </p:to>
                                    </p:set>
                                    <p:animEffect transition="in" filter="fade">
                                      <p:cBhvr>
                                        <p:cTn id="70" dur="500"/>
                                        <p:tgtEl>
                                          <p:spTgt spid="9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9"/>
                                        </p:tgtEl>
                                        <p:attrNameLst>
                                          <p:attrName>style.visibility</p:attrName>
                                        </p:attrNameLst>
                                      </p:cBhvr>
                                      <p:to>
                                        <p:strVal val="visible"/>
                                      </p:to>
                                    </p:set>
                                    <p:animEffect transition="in" filter="fade">
                                      <p:cBhvr>
                                        <p:cTn id="73" dur="500"/>
                                        <p:tgtEl>
                                          <p:spTgt spid="9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02"/>
                                        </p:tgtEl>
                                        <p:attrNameLst>
                                          <p:attrName>style.visibility</p:attrName>
                                        </p:attrNameLst>
                                      </p:cBhvr>
                                      <p:to>
                                        <p:strVal val="visible"/>
                                      </p:to>
                                    </p:set>
                                    <p:animEffect transition="in" filter="fade">
                                      <p:cBhvr>
                                        <p:cTn id="76"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6" grpId="1" animBg="1"/>
      <p:bldP spid="76" grpId="2" animBg="1"/>
      <p:bldP spid="77" grpId="0" animBg="1"/>
      <p:bldP spid="77" grpId="1" animBg="1"/>
      <p:bldP spid="77" grpId="2" animBg="1"/>
      <p:bldP spid="77" grpId="3" animBg="1"/>
      <p:bldP spid="81" grpId="0"/>
      <p:bldP spid="83" grpId="0" animBg="1"/>
      <p:bldP spid="84" grpId="0" animBg="1"/>
      <p:bldP spid="85" grpId="0" animBg="1"/>
      <p:bldP spid="85" grpId="1" animBg="1"/>
      <p:bldP spid="86" grpId="0" animBg="1"/>
      <p:bldP spid="87" grpId="0" animBg="1"/>
      <p:bldP spid="87" grpId="1" animBg="1"/>
      <p:bldP spid="87" grpId="2" animBg="1"/>
      <p:bldP spid="88" grpId="0" animBg="1"/>
      <p:bldP spid="88" grpId="1" animBg="1"/>
      <p:bldP spid="88" grpId="2" animBg="1"/>
      <p:bldP spid="88" grpId="3" animBg="1"/>
      <p:bldP spid="89" grpId="0" animBg="1"/>
      <p:bldP spid="95" grpId="0" animBg="1"/>
      <p:bldP spid="96" grpId="0" animBg="1"/>
      <p:bldP spid="99" grpId="0" animBg="1"/>
      <p:bldP spid="10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a:spLocks noChangeArrowheads="1"/>
          </p:cNvSpPr>
          <p:nvPr/>
        </p:nvSpPr>
        <p:spPr bwMode="auto">
          <a:xfrm>
            <a:off x="8688910" y="575537"/>
            <a:ext cx="1157816" cy="1764000"/>
          </a:xfrm>
          <a:prstGeom prst="rect">
            <a:avLst/>
          </a:prstGeom>
          <a:solidFill>
            <a:srgbClr val="FFFFFF"/>
          </a:solidFill>
          <a:ln w="19050">
            <a:solidFill>
              <a:schemeClr val="tx1"/>
            </a:solidFill>
            <a:miter lim="800000"/>
            <a:headEnd/>
            <a:tailEnd/>
          </a:ln>
        </p:spPr>
        <p:txBody>
          <a:bodyPr anchor="ctr">
            <a:spAutoFit/>
          </a:bodyPr>
          <a:lstStyle/>
          <a:p>
            <a:endParaRPr lang="en-GB"/>
          </a:p>
        </p:txBody>
      </p:sp>
      <p:sp>
        <p:nvSpPr>
          <p:cNvPr id="30" name="Freeform 3"/>
          <p:cNvSpPr>
            <a:spLocks/>
          </p:cNvSpPr>
          <p:nvPr/>
        </p:nvSpPr>
        <p:spPr bwMode="auto">
          <a:xfrm>
            <a:off x="8682559" y="702921"/>
            <a:ext cx="5454651" cy="606425"/>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31" name="Freeform 4"/>
          <p:cNvSpPr>
            <a:spLocks/>
          </p:cNvSpPr>
          <p:nvPr/>
        </p:nvSpPr>
        <p:spPr bwMode="auto">
          <a:xfrm>
            <a:off x="8678326" y="1696696"/>
            <a:ext cx="5454651" cy="346075"/>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grpSp>
        <p:nvGrpSpPr>
          <p:cNvPr id="32" name="Group 5"/>
          <p:cNvGrpSpPr>
            <a:grpSpLocks/>
          </p:cNvGrpSpPr>
          <p:nvPr/>
        </p:nvGrpSpPr>
        <p:grpSpPr bwMode="auto">
          <a:xfrm>
            <a:off x="10672226" y="1773241"/>
            <a:ext cx="336551" cy="436563"/>
            <a:chOff x="4914" y="1837"/>
            <a:chExt cx="159" cy="275"/>
          </a:xfrm>
        </p:grpSpPr>
        <p:sp>
          <p:nvSpPr>
            <p:cNvPr id="33" name="Rectangle 6"/>
            <p:cNvSpPr>
              <a:spLocks noChangeArrowheads="1"/>
            </p:cNvSpPr>
            <p:nvPr/>
          </p:nvSpPr>
          <p:spPr bwMode="auto">
            <a:xfrm>
              <a:off x="4926" y="1837"/>
              <a:ext cx="147" cy="233"/>
            </a:xfrm>
            <a:prstGeom prst="rect">
              <a:avLst/>
            </a:prstGeom>
            <a:solidFill>
              <a:schemeClr val="bg2"/>
            </a:solidFill>
            <a:ln>
              <a:noFill/>
            </a:ln>
            <a:extLst>
              <a:ext uri="{91240B29-F687-4f45-9708-019B960494DF}">
                <a14:hiddenLine xmlns:a14="http://schemas.microsoft.com/office/drawing/2010/main" xmlns="" w="38100">
                  <a:solidFill>
                    <a:srgbClr val="00FFFF"/>
                  </a:solidFill>
                  <a:miter lim="800000"/>
                  <a:headEnd/>
                  <a:tailEnd/>
                </a14:hiddenLine>
              </a:ext>
            </a:extLst>
          </p:spPr>
          <p:txBody>
            <a:bodyPr anchor="ctr">
              <a:spAutoFit/>
            </a:bodyPr>
            <a:lstStyle/>
            <a:p>
              <a:endParaRPr lang="en-GB"/>
            </a:p>
          </p:txBody>
        </p:sp>
        <p:sp>
          <p:nvSpPr>
            <p:cNvPr id="34" name="Freeform 7"/>
            <p:cNvSpPr>
              <a:spLocks/>
            </p:cNvSpPr>
            <p:nvPr/>
          </p:nvSpPr>
          <p:spPr bwMode="auto">
            <a:xfrm>
              <a:off x="4914" y="2022"/>
              <a:ext cx="156" cy="90"/>
            </a:xfrm>
            <a:custGeom>
              <a:avLst/>
              <a:gdLst>
                <a:gd name="T0" fmla="*/ 0 w 156"/>
                <a:gd name="T1" fmla="*/ 10 h 90"/>
                <a:gd name="T2" fmla="*/ 76 w 156"/>
                <a:gd name="T3" fmla="*/ 88 h 90"/>
                <a:gd name="T4" fmla="*/ 156 w 156"/>
                <a:gd name="T5" fmla="*/ 0 h 90"/>
              </a:gdLst>
              <a:ahLst/>
              <a:cxnLst>
                <a:cxn ang="0">
                  <a:pos x="T0" y="T1"/>
                </a:cxn>
                <a:cxn ang="0">
                  <a:pos x="T2" y="T3"/>
                </a:cxn>
                <a:cxn ang="0">
                  <a:pos x="T4" y="T5"/>
                </a:cxn>
              </a:cxnLst>
              <a:rect l="0" t="0" r="r" b="b"/>
              <a:pathLst>
                <a:path w="156" h="90">
                  <a:moveTo>
                    <a:pt x="0" y="10"/>
                  </a:moveTo>
                  <a:cubicBezTo>
                    <a:pt x="13" y="23"/>
                    <a:pt x="50" y="90"/>
                    <a:pt x="76" y="88"/>
                  </a:cubicBezTo>
                  <a:cubicBezTo>
                    <a:pt x="126" y="84"/>
                    <a:pt x="139" y="18"/>
                    <a:pt x="156" y="0"/>
                  </a:cubicBezTo>
                </a:path>
              </a:pathLst>
            </a:custGeom>
            <a:noFill/>
            <a:ln w="25400">
              <a:solidFill>
                <a:srgbClr val="00FFFF"/>
              </a:solidFill>
              <a:round/>
              <a:headEnd/>
              <a:tailEnd/>
            </a:ln>
            <a:extLst>
              <a:ext uri="{909E8E84-426E-40dd-AFC4-6F175D3DCCD1}">
                <a14:hiddenFill xmlns:a14="http://schemas.microsoft.com/office/drawing/2010/main" xmlns="">
                  <a:solidFill>
                    <a:srgbClr val="DDDDDD"/>
                  </a:solidFill>
                </a14:hiddenFill>
              </a:ext>
            </a:extLst>
          </p:spPr>
          <p:txBody>
            <a:bodyPr anchor="ctr"/>
            <a:lstStyle/>
            <a:p>
              <a:endParaRPr lang="en-GB"/>
            </a:p>
          </p:txBody>
        </p:sp>
      </p:grpSp>
      <p:sp>
        <p:nvSpPr>
          <p:cNvPr id="50" name="Rectangle 56"/>
          <p:cNvSpPr>
            <a:spLocks noChangeArrowheads="1"/>
          </p:cNvSpPr>
          <p:nvPr/>
        </p:nvSpPr>
        <p:spPr bwMode="auto">
          <a:xfrm>
            <a:off x="9848844" y="575537"/>
            <a:ext cx="1157816" cy="1764000"/>
          </a:xfrm>
          <a:prstGeom prst="rect">
            <a:avLst/>
          </a:prstGeom>
          <a:solidFill>
            <a:srgbClr val="FFFFFF"/>
          </a:solidFill>
          <a:ln w="19050">
            <a:solidFill>
              <a:schemeClr val="tx1"/>
            </a:solidFill>
            <a:miter lim="800000"/>
            <a:headEnd/>
            <a:tailEnd/>
          </a:ln>
        </p:spPr>
        <p:txBody>
          <a:bodyPr anchor="ctr">
            <a:spAutoFit/>
          </a:bodyPr>
          <a:lstStyle/>
          <a:p>
            <a:endParaRPr lang="en-GB"/>
          </a:p>
        </p:txBody>
      </p:sp>
      <p:sp>
        <p:nvSpPr>
          <p:cNvPr id="51" name="Freeform 57"/>
          <p:cNvSpPr>
            <a:spLocks/>
          </p:cNvSpPr>
          <p:nvPr/>
        </p:nvSpPr>
        <p:spPr bwMode="auto">
          <a:xfrm>
            <a:off x="9846726" y="509246"/>
            <a:ext cx="5454651" cy="935037"/>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2" name="Freeform 58"/>
          <p:cNvSpPr>
            <a:spLocks/>
          </p:cNvSpPr>
          <p:nvPr/>
        </p:nvSpPr>
        <p:spPr bwMode="auto">
          <a:xfrm>
            <a:off x="9842492" y="1682408"/>
            <a:ext cx="5454651" cy="384175"/>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3" name="Rectangle 59"/>
          <p:cNvSpPr>
            <a:spLocks noChangeArrowheads="1"/>
          </p:cNvSpPr>
          <p:nvPr/>
        </p:nvSpPr>
        <p:spPr bwMode="auto">
          <a:xfrm>
            <a:off x="11017243" y="575537"/>
            <a:ext cx="1157816" cy="1764000"/>
          </a:xfrm>
          <a:prstGeom prst="rect">
            <a:avLst/>
          </a:prstGeom>
          <a:solidFill>
            <a:srgbClr val="FFFFFF"/>
          </a:solidFill>
          <a:ln w="19050">
            <a:solidFill>
              <a:schemeClr val="tx1"/>
            </a:solidFill>
            <a:miter lim="800000"/>
            <a:headEnd/>
            <a:tailEnd/>
          </a:ln>
        </p:spPr>
        <p:txBody>
          <a:bodyPr anchor="ctr">
            <a:spAutoFit/>
          </a:bodyPr>
          <a:lstStyle/>
          <a:p>
            <a:endParaRPr lang="en-GB"/>
          </a:p>
        </p:txBody>
      </p:sp>
      <p:sp>
        <p:nvSpPr>
          <p:cNvPr id="54" name="Freeform 60"/>
          <p:cNvSpPr>
            <a:spLocks/>
          </p:cNvSpPr>
          <p:nvPr/>
        </p:nvSpPr>
        <p:spPr bwMode="auto">
          <a:xfrm>
            <a:off x="11002426" y="696570"/>
            <a:ext cx="5454651" cy="614362"/>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5" name="Freeform 61"/>
          <p:cNvSpPr>
            <a:spLocks/>
          </p:cNvSpPr>
          <p:nvPr/>
        </p:nvSpPr>
        <p:spPr bwMode="auto">
          <a:xfrm>
            <a:off x="10998192" y="1701457"/>
            <a:ext cx="5454651" cy="334963"/>
          </a:xfrm>
          <a:custGeom>
            <a:avLst/>
            <a:gdLst>
              <a:gd name="T0" fmla="*/ 0 w 2577"/>
              <a:gd name="T1" fmla="*/ 239 h 487"/>
              <a:gd name="T2" fmla="*/ 107 w 2577"/>
              <a:gd name="T3" fmla="*/ 454 h 487"/>
              <a:gd name="T4" fmla="*/ 279 w 2577"/>
              <a:gd name="T5" fmla="*/ 39 h 487"/>
              <a:gd name="T6" fmla="*/ 456 w 2577"/>
              <a:gd name="T7" fmla="*/ 457 h 487"/>
              <a:gd name="T8" fmla="*/ 642 w 2577"/>
              <a:gd name="T9" fmla="*/ 39 h 487"/>
              <a:gd name="T10" fmla="*/ 833 w 2577"/>
              <a:gd name="T11" fmla="*/ 457 h 487"/>
              <a:gd name="T12" fmla="*/ 1010 w 2577"/>
              <a:gd name="T13" fmla="*/ 34 h 487"/>
              <a:gd name="T14" fmla="*/ 1198 w 2577"/>
              <a:gd name="T15" fmla="*/ 449 h 487"/>
              <a:gd name="T16" fmla="*/ 1392 w 2577"/>
              <a:gd name="T17" fmla="*/ 34 h 487"/>
              <a:gd name="T18" fmla="*/ 1570 w 2577"/>
              <a:gd name="T19" fmla="*/ 449 h 487"/>
              <a:gd name="T20" fmla="*/ 1753 w 2577"/>
              <a:gd name="T21" fmla="*/ 34 h 487"/>
              <a:gd name="T22" fmla="*/ 1938 w 2577"/>
              <a:gd name="T23" fmla="*/ 454 h 487"/>
              <a:gd name="T24" fmla="*/ 2116 w 2577"/>
              <a:gd name="T25" fmla="*/ 39 h 487"/>
              <a:gd name="T26" fmla="*/ 2307 w 2577"/>
              <a:gd name="T27" fmla="*/ 449 h 487"/>
              <a:gd name="T28" fmla="*/ 2484 w 2577"/>
              <a:gd name="T29" fmla="*/ 39 h 487"/>
              <a:gd name="T30" fmla="*/ 2577 w 2577"/>
              <a:gd name="T3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7" h="487">
                <a:moveTo>
                  <a:pt x="0" y="239"/>
                </a:moveTo>
                <a:cubicBezTo>
                  <a:pt x="18" y="275"/>
                  <a:pt x="61" y="487"/>
                  <a:pt x="107" y="454"/>
                </a:cubicBezTo>
                <a:cubicBezTo>
                  <a:pt x="153" y="421"/>
                  <a:pt x="221" y="39"/>
                  <a:pt x="279" y="39"/>
                </a:cubicBezTo>
                <a:cubicBezTo>
                  <a:pt x="337" y="39"/>
                  <a:pt x="396" y="457"/>
                  <a:pt x="456" y="457"/>
                </a:cubicBezTo>
                <a:cubicBezTo>
                  <a:pt x="516" y="457"/>
                  <a:pt x="579" y="39"/>
                  <a:pt x="642" y="39"/>
                </a:cubicBezTo>
                <a:cubicBezTo>
                  <a:pt x="705" y="39"/>
                  <a:pt x="772" y="458"/>
                  <a:pt x="833" y="457"/>
                </a:cubicBezTo>
                <a:cubicBezTo>
                  <a:pt x="894" y="456"/>
                  <a:pt x="949" y="35"/>
                  <a:pt x="1010" y="34"/>
                </a:cubicBezTo>
                <a:cubicBezTo>
                  <a:pt x="1071" y="33"/>
                  <a:pt x="1134" y="449"/>
                  <a:pt x="1198" y="449"/>
                </a:cubicBezTo>
                <a:cubicBezTo>
                  <a:pt x="1262" y="449"/>
                  <a:pt x="1330" y="34"/>
                  <a:pt x="1392" y="34"/>
                </a:cubicBezTo>
                <a:cubicBezTo>
                  <a:pt x="1454" y="34"/>
                  <a:pt x="1510" y="449"/>
                  <a:pt x="1570" y="449"/>
                </a:cubicBezTo>
                <a:cubicBezTo>
                  <a:pt x="1630" y="449"/>
                  <a:pt x="1692" y="33"/>
                  <a:pt x="1753" y="34"/>
                </a:cubicBezTo>
                <a:cubicBezTo>
                  <a:pt x="1814" y="35"/>
                  <a:pt x="1878" y="453"/>
                  <a:pt x="1938" y="454"/>
                </a:cubicBezTo>
                <a:cubicBezTo>
                  <a:pt x="1998" y="455"/>
                  <a:pt x="2055" y="40"/>
                  <a:pt x="2116" y="39"/>
                </a:cubicBezTo>
                <a:cubicBezTo>
                  <a:pt x="2177" y="38"/>
                  <a:pt x="2246" y="449"/>
                  <a:pt x="2307" y="449"/>
                </a:cubicBezTo>
                <a:cubicBezTo>
                  <a:pt x="2368" y="449"/>
                  <a:pt x="2439" y="78"/>
                  <a:pt x="2484" y="39"/>
                </a:cubicBezTo>
                <a:cubicBezTo>
                  <a:pt x="2529" y="0"/>
                  <a:pt x="2558" y="180"/>
                  <a:pt x="2577" y="217"/>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56" name="Line 62"/>
          <p:cNvSpPr>
            <a:spLocks noChangeShapeType="1"/>
          </p:cNvSpPr>
          <p:nvPr/>
        </p:nvSpPr>
        <p:spPr bwMode="auto">
          <a:xfrm>
            <a:off x="8678326" y="1440871"/>
            <a:ext cx="350520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61" name="Rectangle 71"/>
          <p:cNvSpPr>
            <a:spLocks noChangeArrowheads="1"/>
          </p:cNvSpPr>
          <p:nvPr/>
        </p:nvSpPr>
        <p:spPr bwMode="auto">
          <a:xfrm>
            <a:off x="9380118" y="1742216"/>
            <a:ext cx="459319" cy="369332"/>
          </a:xfrm>
          <a:prstGeom prst="rect">
            <a:avLst/>
          </a:prstGeom>
          <a:solidFill>
            <a:srgbClr val="FFFFFF"/>
          </a:solidFill>
          <a:ln>
            <a:noFill/>
          </a:ln>
          <a:extLst/>
        </p:spPr>
        <p:txBody>
          <a:bodyPr wrap="square" anchor="ctr">
            <a:spAutoFit/>
          </a:bodyPr>
          <a:lstStyle/>
          <a:p>
            <a:endParaRPr lang="en-GB"/>
          </a:p>
        </p:txBody>
      </p:sp>
      <p:sp>
        <p:nvSpPr>
          <p:cNvPr id="62" name="Freeform 72"/>
          <p:cNvSpPr>
            <a:spLocks/>
          </p:cNvSpPr>
          <p:nvPr/>
        </p:nvSpPr>
        <p:spPr bwMode="auto">
          <a:xfrm>
            <a:off x="9342960" y="1803057"/>
            <a:ext cx="486833" cy="222250"/>
          </a:xfrm>
          <a:custGeom>
            <a:avLst/>
            <a:gdLst>
              <a:gd name="T0" fmla="*/ 0 w 230"/>
              <a:gd name="T1" fmla="*/ 0 h 140"/>
              <a:gd name="T2" fmla="*/ 78 w 230"/>
              <a:gd name="T3" fmla="*/ 62 h 140"/>
              <a:gd name="T4" fmla="*/ 158 w 230"/>
              <a:gd name="T5" fmla="*/ 112 h 140"/>
              <a:gd name="T6" fmla="*/ 230 w 230"/>
              <a:gd name="T7" fmla="*/ 140 h 140"/>
            </a:gdLst>
            <a:ahLst/>
            <a:cxnLst>
              <a:cxn ang="0">
                <a:pos x="T0" y="T1"/>
              </a:cxn>
              <a:cxn ang="0">
                <a:pos x="T2" y="T3"/>
              </a:cxn>
              <a:cxn ang="0">
                <a:pos x="T4" y="T5"/>
              </a:cxn>
              <a:cxn ang="0">
                <a:pos x="T6" y="T7"/>
              </a:cxn>
            </a:cxnLst>
            <a:rect l="0" t="0" r="r" b="b"/>
            <a:pathLst>
              <a:path w="230" h="140">
                <a:moveTo>
                  <a:pt x="0" y="0"/>
                </a:moveTo>
                <a:cubicBezTo>
                  <a:pt x="13" y="10"/>
                  <a:pt x="52" y="43"/>
                  <a:pt x="78" y="62"/>
                </a:cubicBezTo>
                <a:cubicBezTo>
                  <a:pt x="111" y="84"/>
                  <a:pt x="133" y="99"/>
                  <a:pt x="158" y="112"/>
                </a:cubicBezTo>
                <a:cubicBezTo>
                  <a:pt x="183" y="125"/>
                  <a:pt x="215" y="134"/>
                  <a:pt x="230" y="140"/>
                </a:cubicBezTo>
              </a:path>
            </a:pathLst>
          </a:custGeom>
          <a:noFill/>
          <a:ln w="34925">
            <a:solidFill>
              <a:srgbClr val="0082FF"/>
            </a:solidFill>
            <a:round/>
            <a:headEnd/>
            <a:tailEnd/>
          </a:ln>
          <a:extLst>
            <a:ext uri="{909E8E84-426E-40dd-AFC4-6F175D3DCCD1}">
              <a14:hiddenFill xmlns:a14="http://schemas.microsoft.com/office/drawing/2010/main" xmlns="">
                <a:solidFill>
                  <a:srgbClr val="DDDDDD"/>
                </a:solidFill>
              </a14:hiddenFill>
            </a:ext>
          </a:extLst>
        </p:spPr>
        <p:txBody>
          <a:bodyPr anchor="ctr"/>
          <a:lstStyle/>
          <a:p>
            <a:endParaRPr lang="en-GB"/>
          </a:p>
        </p:txBody>
      </p:sp>
      <p:sp>
        <p:nvSpPr>
          <p:cNvPr id="63" name="Rectangle 73"/>
          <p:cNvSpPr>
            <a:spLocks noChangeArrowheads="1"/>
          </p:cNvSpPr>
          <p:nvPr/>
        </p:nvSpPr>
        <p:spPr bwMode="auto">
          <a:xfrm>
            <a:off x="10782293" y="1884265"/>
            <a:ext cx="224367" cy="369332"/>
          </a:xfrm>
          <a:prstGeom prst="rect">
            <a:avLst/>
          </a:prstGeom>
          <a:solidFill>
            <a:srgbClr val="FFFFFF"/>
          </a:solidFill>
          <a:ln>
            <a:noFill/>
          </a:ln>
          <a:extLst/>
        </p:spPr>
        <p:txBody>
          <a:bodyPr anchor="ctr">
            <a:spAutoFit/>
          </a:bodyPr>
          <a:lstStyle/>
          <a:p>
            <a:endParaRPr lang="en-GB"/>
          </a:p>
        </p:txBody>
      </p:sp>
      <p:sp>
        <p:nvSpPr>
          <p:cNvPr id="64" name="Rectangle 74"/>
          <p:cNvSpPr>
            <a:spLocks noChangeArrowheads="1"/>
          </p:cNvSpPr>
          <p:nvPr/>
        </p:nvSpPr>
        <p:spPr bwMode="auto">
          <a:xfrm>
            <a:off x="10752659" y="1903370"/>
            <a:ext cx="160867" cy="369332"/>
          </a:xfrm>
          <a:prstGeom prst="rect">
            <a:avLst/>
          </a:prstGeom>
          <a:solidFill>
            <a:srgbClr val="FFFFFF"/>
          </a:solidFill>
          <a:ln>
            <a:noFill/>
          </a:ln>
          <a:extLst/>
        </p:spPr>
        <p:txBody>
          <a:bodyPr anchor="ctr">
            <a:spAutoFit/>
          </a:bodyPr>
          <a:lstStyle/>
          <a:p>
            <a:endParaRPr lang="en-GB"/>
          </a:p>
        </p:txBody>
      </p:sp>
      <p:sp>
        <p:nvSpPr>
          <p:cNvPr id="65" name="Freeform 83"/>
          <p:cNvSpPr>
            <a:spLocks/>
          </p:cNvSpPr>
          <p:nvPr/>
        </p:nvSpPr>
        <p:spPr bwMode="auto">
          <a:xfrm>
            <a:off x="5057969" y="2990508"/>
            <a:ext cx="2491316" cy="1508125"/>
          </a:xfrm>
          <a:custGeom>
            <a:avLst/>
            <a:gdLst>
              <a:gd name="T0" fmla="*/ 0 w 2459"/>
              <a:gd name="T1" fmla="*/ 1326 h 2361"/>
              <a:gd name="T2" fmla="*/ 27 w 2459"/>
              <a:gd name="T3" fmla="*/ 1287 h 2361"/>
              <a:gd name="T4" fmla="*/ 65 w 2459"/>
              <a:gd name="T5" fmla="*/ 969 h 2361"/>
              <a:gd name="T6" fmla="*/ 141 w 2459"/>
              <a:gd name="T7" fmla="*/ 1591 h 2361"/>
              <a:gd name="T8" fmla="*/ 187 w 2459"/>
              <a:gd name="T9" fmla="*/ 1260 h 2361"/>
              <a:gd name="T10" fmla="*/ 263 w 2459"/>
              <a:gd name="T11" fmla="*/ 1740 h 2361"/>
              <a:gd name="T12" fmla="*/ 344 w 2459"/>
              <a:gd name="T13" fmla="*/ 930 h 2361"/>
              <a:gd name="T14" fmla="*/ 389 w 2459"/>
              <a:gd name="T15" fmla="*/ 1806 h 2361"/>
              <a:gd name="T16" fmla="*/ 477 w 2459"/>
              <a:gd name="T17" fmla="*/ 1336 h 2361"/>
              <a:gd name="T18" fmla="*/ 535 w 2459"/>
              <a:gd name="T19" fmla="*/ 1697 h 2361"/>
              <a:gd name="T20" fmla="*/ 620 w 2459"/>
              <a:gd name="T21" fmla="*/ 898 h 2361"/>
              <a:gd name="T22" fmla="*/ 695 w 2459"/>
              <a:gd name="T23" fmla="*/ 1217 h 2361"/>
              <a:gd name="T24" fmla="*/ 725 w 2459"/>
              <a:gd name="T25" fmla="*/ 1178 h 2361"/>
              <a:gd name="T26" fmla="*/ 817 w 2459"/>
              <a:gd name="T27" fmla="*/ 2054 h 2361"/>
              <a:gd name="T28" fmla="*/ 897 w 2459"/>
              <a:gd name="T29" fmla="*/ 1343 h 2361"/>
              <a:gd name="T30" fmla="*/ 932 w 2459"/>
              <a:gd name="T31" fmla="*/ 1349 h 2361"/>
              <a:gd name="T32" fmla="*/ 1019 w 2459"/>
              <a:gd name="T33" fmla="*/ 1178 h 2361"/>
              <a:gd name="T34" fmla="*/ 1077 w 2459"/>
              <a:gd name="T35" fmla="*/ 1300 h 2361"/>
              <a:gd name="T36" fmla="*/ 1124 w 2459"/>
              <a:gd name="T37" fmla="*/ 149 h 2361"/>
              <a:gd name="T38" fmla="*/ 1174 w 2459"/>
              <a:gd name="T39" fmla="*/ 2194 h 2361"/>
              <a:gd name="T40" fmla="*/ 1230 w 2459"/>
              <a:gd name="T41" fmla="*/ 1154 h 2361"/>
              <a:gd name="T42" fmla="*/ 1294 w 2459"/>
              <a:gd name="T43" fmla="*/ 1558 h 2361"/>
              <a:gd name="T44" fmla="*/ 1363 w 2459"/>
              <a:gd name="T45" fmla="*/ 1006 h 2361"/>
              <a:gd name="T46" fmla="*/ 1440 w 2459"/>
              <a:gd name="T47" fmla="*/ 1425 h 2361"/>
              <a:gd name="T48" fmla="*/ 1497 w 2459"/>
              <a:gd name="T49" fmla="*/ 1045 h 2361"/>
              <a:gd name="T50" fmla="*/ 1573 w 2459"/>
              <a:gd name="T51" fmla="*/ 1987 h 2361"/>
              <a:gd name="T52" fmla="*/ 1650 w 2459"/>
              <a:gd name="T53" fmla="*/ 1204 h 2361"/>
              <a:gd name="T54" fmla="*/ 1714 w 2459"/>
              <a:gd name="T55" fmla="*/ 1796 h 2361"/>
              <a:gd name="T56" fmla="*/ 1764 w 2459"/>
              <a:gd name="T57" fmla="*/ 1442 h 2361"/>
              <a:gd name="T58" fmla="*/ 1880 w 2459"/>
              <a:gd name="T59" fmla="*/ 1805 h 2361"/>
              <a:gd name="T60" fmla="*/ 1936 w 2459"/>
              <a:gd name="T61" fmla="*/ 1938 h 2361"/>
              <a:gd name="T62" fmla="*/ 1966 w 2459"/>
              <a:gd name="T63" fmla="*/ 1954 h 2361"/>
              <a:gd name="T64" fmla="*/ 2058 w 2459"/>
              <a:gd name="T65" fmla="*/ 946 h 2361"/>
              <a:gd name="T66" fmla="*/ 2134 w 2459"/>
              <a:gd name="T67" fmla="*/ 1525 h 2361"/>
              <a:gd name="T68" fmla="*/ 2173 w 2459"/>
              <a:gd name="T69" fmla="*/ 1442 h 2361"/>
              <a:gd name="T70" fmla="*/ 2241 w 2459"/>
              <a:gd name="T71" fmla="*/ 1508 h 2361"/>
              <a:gd name="T72" fmla="*/ 2299 w 2459"/>
              <a:gd name="T73" fmla="*/ 1293 h 2361"/>
              <a:gd name="T74" fmla="*/ 2344 w 2459"/>
              <a:gd name="T75" fmla="*/ 1277 h 2361"/>
              <a:gd name="T76" fmla="*/ 2413 w 2459"/>
              <a:gd name="T77" fmla="*/ 1171 h 2361"/>
              <a:gd name="T78" fmla="*/ 2459 w 2459"/>
              <a:gd name="T79" fmla="*/ 1316 h 2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9" h="2361">
                <a:moveTo>
                  <a:pt x="0" y="1326"/>
                </a:moveTo>
                <a:cubicBezTo>
                  <a:pt x="8" y="1336"/>
                  <a:pt x="16" y="1346"/>
                  <a:pt x="27" y="1287"/>
                </a:cubicBezTo>
                <a:cubicBezTo>
                  <a:pt x="37" y="1227"/>
                  <a:pt x="46" y="919"/>
                  <a:pt x="65" y="969"/>
                </a:cubicBezTo>
                <a:cubicBezTo>
                  <a:pt x="84" y="1020"/>
                  <a:pt x="121" y="1542"/>
                  <a:pt x="141" y="1591"/>
                </a:cubicBezTo>
                <a:cubicBezTo>
                  <a:pt x="161" y="1640"/>
                  <a:pt x="167" y="1235"/>
                  <a:pt x="187" y="1260"/>
                </a:cubicBezTo>
                <a:cubicBezTo>
                  <a:pt x="207" y="1285"/>
                  <a:pt x="238" y="1795"/>
                  <a:pt x="263" y="1740"/>
                </a:cubicBezTo>
                <a:cubicBezTo>
                  <a:pt x="289" y="1684"/>
                  <a:pt x="323" y="919"/>
                  <a:pt x="344" y="930"/>
                </a:cubicBezTo>
                <a:cubicBezTo>
                  <a:pt x="365" y="940"/>
                  <a:pt x="368" y="1738"/>
                  <a:pt x="389" y="1806"/>
                </a:cubicBezTo>
                <a:cubicBezTo>
                  <a:pt x="411" y="1873"/>
                  <a:pt x="453" y="1354"/>
                  <a:pt x="477" y="1336"/>
                </a:cubicBezTo>
                <a:cubicBezTo>
                  <a:pt x="501" y="1318"/>
                  <a:pt x="511" y="1770"/>
                  <a:pt x="535" y="1697"/>
                </a:cubicBezTo>
                <a:cubicBezTo>
                  <a:pt x="559" y="1624"/>
                  <a:pt x="593" y="978"/>
                  <a:pt x="620" y="898"/>
                </a:cubicBezTo>
                <a:cubicBezTo>
                  <a:pt x="647" y="818"/>
                  <a:pt x="678" y="1170"/>
                  <a:pt x="695" y="1217"/>
                </a:cubicBezTo>
                <a:cubicBezTo>
                  <a:pt x="712" y="1264"/>
                  <a:pt x="705" y="1038"/>
                  <a:pt x="725" y="1178"/>
                </a:cubicBezTo>
                <a:cubicBezTo>
                  <a:pt x="746" y="1317"/>
                  <a:pt x="788" y="2026"/>
                  <a:pt x="817" y="2054"/>
                </a:cubicBezTo>
                <a:cubicBezTo>
                  <a:pt x="846" y="2081"/>
                  <a:pt x="878" y="1460"/>
                  <a:pt x="897" y="1343"/>
                </a:cubicBezTo>
                <a:cubicBezTo>
                  <a:pt x="916" y="1225"/>
                  <a:pt x="912" y="1377"/>
                  <a:pt x="932" y="1349"/>
                </a:cubicBezTo>
                <a:cubicBezTo>
                  <a:pt x="952" y="1322"/>
                  <a:pt x="996" y="1186"/>
                  <a:pt x="1019" y="1178"/>
                </a:cubicBezTo>
                <a:cubicBezTo>
                  <a:pt x="1043" y="1169"/>
                  <a:pt x="1060" y="1471"/>
                  <a:pt x="1077" y="1300"/>
                </a:cubicBezTo>
                <a:cubicBezTo>
                  <a:pt x="1094" y="1129"/>
                  <a:pt x="1108" y="0"/>
                  <a:pt x="1124" y="149"/>
                </a:cubicBezTo>
                <a:cubicBezTo>
                  <a:pt x="1140" y="298"/>
                  <a:pt x="1156" y="2027"/>
                  <a:pt x="1174" y="2194"/>
                </a:cubicBezTo>
                <a:cubicBezTo>
                  <a:pt x="1192" y="2361"/>
                  <a:pt x="1210" y="1260"/>
                  <a:pt x="1230" y="1154"/>
                </a:cubicBezTo>
                <a:cubicBezTo>
                  <a:pt x="1250" y="1048"/>
                  <a:pt x="1272" y="1582"/>
                  <a:pt x="1294" y="1558"/>
                </a:cubicBezTo>
                <a:cubicBezTo>
                  <a:pt x="1316" y="1533"/>
                  <a:pt x="1339" y="1028"/>
                  <a:pt x="1363" y="1006"/>
                </a:cubicBezTo>
                <a:cubicBezTo>
                  <a:pt x="1387" y="983"/>
                  <a:pt x="1418" y="1419"/>
                  <a:pt x="1440" y="1425"/>
                </a:cubicBezTo>
                <a:cubicBezTo>
                  <a:pt x="1461" y="1432"/>
                  <a:pt x="1475" y="952"/>
                  <a:pt x="1497" y="1045"/>
                </a:cubicBezTo>
                <a:cubicBezTo>
                  <a:pt x="1519" y="1139"/>
                  <a:pt x="1547" y="1961"/>
                  <a:pt x="1573" y="1987"/>
                </a:cubicBezTo>
                <a:cubicBezTo>
                  <a:pt x="1599" y="2014"/>
                  <a:pt x="1626" y="1236"/>
                  <a:pt x="1650" y="1204"/>
                </a:cubicBezTo>
                <a:cubicBezTo>
                  <a:pt x="1673" y="1172"/>
                  <a:pt x="1695" y="1756"/>
                  <a:pt x="1714" y="1796"/>
                </a:cubicBezTo>
                <a:cubicBezTo>
                  <a:pt x="1734" y="1835"/>
                  <a:pt x="1736" y="1440"/>
                  <a:pt x="1764" y="1442"/>
                </a:cubicBezTo>
                <a:cubicBezTo>
                  <a:pt x="1792" y="1444"/>
                  <a:pt x="1851" y="1722"/>
                  <a:pt x="1880" y="1805"/>
                </a:cubicBezTo>
                <a:cubicBezTo>
                  <a:pt x="1909" y="1888"/>
                  <a:pt x="1922" y="1913"/>
                  <a:pt x="1936" y="1938"/>
                </a:cubicBezTo>
                <a:cubicBezTo>
                  <a:pt x="1950" y="1963"/>
                  <a:pt x="1946" y="2120"/>
                  <a:pt x="1966" y="1954"/>
                </a:cubicBezTo>
                <a:cubicBezTo>
                  <a:pt x="1986" y="1789"/>
                  <a:pt x="2030" y="1018"/>
                  <a:pt x="2058" y="946"/>
                </a:cubicBezTo>
                <a:cubicBezTo>
                  <a:pt x="2086" y="874"/>
                  <a:pt x="2115" y="1442"/>
                  <a:pt x="2134" y="1525"/>
                </a:cubicBezTo>
                <a:cubicBezTo>
                  <a:pt x="2154" y="1607"/>
                  <a:pt x="2154" y="1444"/>
                  <a:pt x="2173" y="1442"/>
                </a:cubicBezTo>
                <a:cubicBezTo>
                  <a:pt x="2191" y="1440"/>
                  <a:pt x="2220" y="1533"/>
                  <a:pt x="2241" y="1508"/>
                </a:cubicBezTo>
                <a:cubicBezTo>
                  <a:pt x="2262" y="1483"/>
                  <a:pt x="2281" y="1332"/>
                  <a:pt x="2299" y="1293"/>
                </a:cubicBezTo>
                <a:cubicBezTo>
                  <a:pt x="2316" y="1254"/>
                  <a:pt x="2325" y="1297"/>
                  <a:pt x="2344" y="1277"/>
                </a:cubicBezTo>
                <a:cubicBezTo>
                  <a:pt x="2364" y="1256"/>
                  <a:pt x="2394" y="1164"/>
                  <a:pt x="2413" y="1171"/>
                </a:cubicBezTo>
                <a:cubicBezTo>
                  <a:pt x="2432" y="1178"/>
                  <a:pt x="2446" y="1247"/>
                  <a:pt x="2459" y="1316"/>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66" name="Text Box 85"/>
          <p:cNvSpPr txBox="1">
            <a:spLocks noChangeArrowheads="1"/>
          </p:cNvSpPr>
          <p:nvPr/>
        </p:nvSpPr>
        <p:spPr bwMode="auto">
          <a:xfrm>
            <a:off x="7889133" y="3525495"/>
            <a:ext cx="560670" cy="461665"/>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2400" b="1" dirty="0">
                <a:solidFill>
                  <a:srgbClr val="000000"/>
                </a:solidFill>
                <a:latin typeface="Roboto Light"/>
                <a:cs typeface="Roboto Light"/>
              </a:rPr>
              <a:t>FT</a:t>
            </a:r>
          </a:p>
        </p:txBody>
      </p:sp>
      <p:sp>
        <p:nvSpPr>
          <p:cNvPr id="67" name="Text Box 86"/>
          <p:cNvSpPr txBox="1">
            <a:spLocks noChangeArrowheads="1"/>
          </p:cNvSpPr>
          <p:nvPr/>
        </p:nvSpPr>
        <p:spPr bwMode="auto">
          <a:xfrm>
            <a:off x="7918766" y="4712945"/>
            <a:ext cx="560670" cy="461665"/>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2400" b="1" dirty="0">
                <a:solidFill>
                  <a:srgbClr val="000000"/>
                </a:solidFill>
                <a:latin typeface="Roboto Light"/>
                <a:cs typeface="Roboto Light"/>
              </a:rPr>
              <a:t>FT</a:t>
            </a:r>
          </a:p>
        </p:txBody>
      </p:sp>
      <p:sp>
        <p:nvSpPr>
          <p:cNvPr id="70" name="Line 89"/>
          <p:cNvSpPr>
            <a:spLocks noChangeShapeType="1"/>
          </p:cNvSpPr>
          <p:nvPr/>
        </p:nvSpPr>
        <p:spPr bwMode="auto">
          <a:xfrm>
            <a:off x="7786351" y="3957295"/>
            <a:ext cx="973667"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71" name="Line 90"/>
          <p:cNvSpPr>
            <a:spLocks noChangeShapeType="1"/>
          </p:cNvSpPr>
          <p:nvPr/>
        </p:nvSpPr>
        <p:spPr bwMode="auto">
          <a:xfrm>
            <a:off x="7813868" y="5181257"/>
            <a:ext cx="973667" cy="0"/>
          </a:xfrm>
          <a:prstGeom prst="line">
            <a:avLst/>
          </a:prstGeom>
          <a:noFill/>
          <a:ln w="38100">
            <a:solidFill>
              <a:srgbClr val="000000"/>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grpSp>
        <p:nvGrpSpPr>
          <p:cNvPr id="72" name="Group 97"/>
          <p:cNvGrpSpPr>
            <a:grpSpLocks/>
          </p:cNvGrpSpPr>
          <p:nvPr/>
        </p:nvGrpSpPr>
        <p:grpSpPr bwMode="auto">
          <a:xfrm>
            <a:off x="9081751" y="2930182"/>
            <a:ext cx="2590800" cy="1290638"/>
            <a:chOff x="3370" y="2758"/>
            <a:chExt cx="1044" cy="576"/>
          </a:xfrm>
        </p:grpSpPr>
        <p:sp>
          <p:nvSpPr>
            <p:cNvPr id="73" name="Line 91"/>
            <p:cNvSpPr>
              <a:spLocks noChangeShapeType="1"/>
            </p:cNvSpPr>
            <p:nvPr/>
          </p:nvSpPr>
          <p:spPr bwMode="auto">
            <a:xfrm>
              <a:off x="3376" y="2758"/>
              <a:ext cx="0" cy="57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74" name="Line 92"/>
            <p:cNvSpPr>
              <a:spLocks noChangeShapeType="1"/>
            </p:cNvSpPr>
            <p:nvPr/>
          </p:nvSpPr>
          <p:spPr bwMode="auto">
            <a:xfrm flipH="1">
              <a:off x="3370" y="3334"/>
              <a:ext cx="1044"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grpSp>
      <p:grpSp>
        <p:nvGrpSpPr>
          <p:cNvPr id="75" name="Group 98"/>
          <p:cNvGrpSpPr>
            <a:grpSpLocks/>
          </p:cNvGrpSpPr>
          <p:nvPr/>
        </p:nvGrpSpPr>
        <p:grpSpPr bwMode="auto">
          <a:xfrm>
            <a:off x="9079635" y="4563721"/>
            <a:ext cx="2590800" cy="1290637"/>
            <a:chOff x="3370" y="2758"/>
            <a:chExt cx="1044" cy="576"/>
          </a:xfrm>
        </p:grpSpPr>
        <p:sp>
          <p:nvSpPr>
            <p:cNvPr id="76" name="Line 99"/>
            <p:cNvSpPr>
              <a:spLocks noChangeShapeType="1"/>
            </p:cNvSpPr>
            <p:nvPr/>
          </p:nvSpPr>
          <p:spPr bwMode="auto">
            <a:xfrm>
              <a:off x="3376" y="2758"/>
              <a:ext cx="0" cy="57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77" name="Line 100"/>
            <p:cNvSpPr>
              <a:spLocks noChangeShapeType="1"/>
            </p:cNvSpPr>
            <p:nvPr/>
          </p:nvSpPr>
          <p:spPr bwMode="auto">
            <a:xfrm flipH="1">
              <a:off x="3370" y="3334"/>
              <a:ext cx="1044"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grpSp>
      <p:sp>
        <p:nvSpPr>
          <p:cNvPr id="78" name="AutoShape 101"/>
          <p:cNvSpPr>
            <a:spLocks noChangeArrowheads="1"/>
          </p:cNvSpPr>
          <p:nvPr/>
        </p:nvSpPr>
        <p:spPr bwMode="auto">
          <a:xfrm>
            <a:off x="9445818" y="3293602"/>
            <a:ext cx="127000" cy="733663"/>
          </a:xfrm>
          <a:prstGeom prst="triangle">
            <a:avLst>
              <a:gd name="adj" fmla="val 50000"/>
            </a:avLst>
          </a:prstGeom>
          <a:solidFill>
            <a:srgbClr val="0082FF"/>
          </a:solidFill>
          <a:ln>
            <a:noFill/>
          </a:ln>
          <a:extLst/>
        </p:spPr>
        <p:txBody>
          <a:bodyPr anchor="ctr">
            <a:spAutoFit/>
          </a:bodyPr>
          <a:lstStyle/>
          <a:p>
            <a:endParaRPr lang="en-GB"/>
          </a:p>
        </p:txBody>
      </p:sp>
      <p:sp>
        <p:nvSpPr>
          <p:cNvPr id="79" name="AutoShape 102"/>
          <p:cNvSpPr>
            <a:spLocks noChangeArrowheads="1"/>
          </p:cNvSpPr>
          <p:nvPr/>
        </p:nvSpPr>
        <p:spPr bwMode="auto">
          <a:xfrm>
            <a:off x="10715818" y="3292014"/>
            <a:ext cx="127000" cy="733663"/>
          </a:xfrm>
          <a:prstGeom prst="triangle">
            <a:avLst>
              <a:gd name="adj" fmla="val 50000"/>
            </a:avLst>
          </a:prstGeom>
          <a:solidFill>
            <a:srgbClr val="0082FF"/>
          </a:solidFill>
          <a:ln>
            <a:noFill/>
          </a:ln>
          <a:extLst/>
        </p:spPr>
        <p:txBody>
          <a:bodyPr anchor="ctr">
            <a:spAutoFit/>
          </a:bodyPr>
          <a:lstStyle/>
          <a:p>
            <a:endParaRPr lang="en-GB"/>
          </a:p>
        </p:txBody>
      </p:sp>
      <p:sp>
        <p:nvSpPr>
          <p:cNvPr id="80" name="AutoShape 103"/>
          <p:cNvSpPr>
            <a:spLocks noChangeArrowheads="1"/>
          </p:cNvSpPr>
          <p:nvPr/>
        </p:nvSpPr>
        <p:spPr bwMode="auto">
          <a:xfrm>
            <a:off x="10080818" y="3123739"/>
            <a:ext cx="112184" cy="733663"/>
          </a:xfrm>
          <a:prstGeom prst="triangle">
            <a:avLst>
              <a:gd name="adj" fmla="val 50000"/>
            </a:avLst>
          </a:prstGeom>
          <a:solidFill>
            <a:srgbClr val="0082FF"/>
          </a:solidFill>
          <a:ln>
            <a:noFill/>
          </a:ln>
          <a:extLst/>
        </p:spPr>
        <p:txBody>
          <a:bodyPr anchor="ctr">
            <a:spAutoFit/>
          </a:bodyPr>
          <a:lstStyle/>
          <a:p>
            <a:endParaRPr lang="en-GB"/>
          </a:p>
        </p:txBody>
      </p:sp>
      <p:sp>
        <p:nvSpPr>
          <p:cNvPr id="81" name="AutoShape 104"/>
          <p:cNvSpPr>
            <a:spLocks noChangeArrowheads="1"/>
          </p:cNvSpPr>
          <p:nvPr/>
        </p:nvSpPr>
        <p:spPr bwMode="auto">
          <a:xfrm>
            <a:off x="9452169" y="5465644"/>
            <a:ext cx="131233" cy="733663"/>
          </a:xfrm>
          <a:prstGeom prst="triangle">
            <a:avLst>
              <a:gd name="adj" fmla="val 50000"/>
            </a:avLst>
          </a:prstGeom>
          <a:solidFill>
            <a:srgbClr val="0082FF"/>
          </a:solidFill>
          <a:ln>
            <a:noFill/>
          </a:ln>
          <a:extLst/>
        </p:spPr>
        <p:txBody>
          <a:bodyPr anchor="ctr">
            <a:spAutoFit/>
          </a:bodyPr>
          <a:lstStyle/>
          <a:p>
            <a:endParaRPr lang="en-GB"/>
          </a:p>
        </p:txBody>
      </p:sp>
      <p:sp>
        <p:nvSpPr>
          <p:cNvPr id="82" name="AutoShape 105"/>
          <p:cNvSpPr>
            <a:spLocks noChangeArrowheads="1"/>
          </p:cNvSpPr>
          <p:nvPr/>
        </p:nvSpPr>
        <p:spPr bwMode="auto">
          <a:xfrm>
            <a:off x="10726402" y="5466438"/>
            <a:ext cx="118533" cy="733663"/>
          </a:xfrm>
          <a:prstGeom prst="triangle">
            <a:avLst>
              <a:gd name="adj" fmla="val 50000"/>
            </a:avLst>
          </a:prstGeom>
          <a:solidFill>
            <a:srgbClr val="0082FF"/>
          </a:solidFill>
          <a:ln>
            <a:noFill/>
          </a:ln>
          <a:extLst/>
        </p:spPr>
        <p:txBody>
          <a:bodyPr anchor="ctr">
            <a:spAutoFit/>
          </a:bodyPr>
          <a:lstStyle/>
          <a:p>
            <a:endParaRPr lang="en-GB"/>
          </a:p>
        </p:txBody>
      </p:sp>
      <p:sp>
        <p:nvSpPr>
          <p:cNvPr id="83" name="AutoShape 106"/>
          <p:cNvSpPr>
            <a:spLocks noChangeArrowheads="1"/>
          </p:cNvSpPr>
          <p:nvPr/>
        </p:nvSpPr>
        <p:spPr bwMode="auto">
          <a:xfrm>
            <a:off x="10068118" y="5001750"/>
            <a:ext cx="118533" cy="733663"/>
          </a:xfrm>
          <a:prstGeom prst="triangle">
            <a:avLst>
              <a:gd name="adj" fmla="val 50000"/>
            </a:avLst>
          </a:prstGeom>
          <a:solidFill>
            <a:srgbClr val="0082FF"/>
          </a:solidFill>
          <a:ln>
            <a:noFill/>
          </a:ln>
          <a:extLst/>
        </p:spPr>
        <p:txBody>
          <a:bodyPr anchor="ctr">
            <a:spAutoFit/>
          </a:bodyPr>
          <a:lstStyle/>
          <a:p>
            <a:endParaRPr lang="en-GB"/>
          </a:p>
        </p:txBody>
      </p:sp>
      <p:sp>
        <p:nvSpPr>
          <p:cNvPr id="93" name="Text Box 122"/>
          <p:cNvSpPr txBox="1">
            <a:spLocks noChangeArrowheads="1"/>
          </p:cNvSpPr>
          <p:nvPr/>
        </p:nvSpPr>
        <p:spPr bwMode="auto">
          <a:xfrm>
            <a:off x="9289430" y="3060357"/>
            <a:ext cx="518091" cy="307777"/>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1400" b="1" dirty="0">
                <a:solidFill>
                  <a:srgbClr val="000000"/>
                </a:solidFill>
                <a:latin typeface="Roboto Light"/>
                <a:cs typeface="Roboto Light"/>
              </a:rPr>
              <a:t>A+B</a:t>
            </a:r>
          </a:p>
        </p:txBody>
      </p:sp>
      <p:sp>
        <p:nvSpPr>
          <p:cNvPr id="94" name="Text Box 123"/>
          <p:cNvSpPr txBox="1">
            <a:spLocks noChangeArrowheads="1"/>
          </p:cNvSpPr>
          <p:nvPr/>
        </p:nvSpPr>
        <p:spPr bwMode="auto">
          <a:xfrm>
            <a:off x="9881549" y="2742857"/>
            <a:ext cx="548823" cy="307777"/>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1400" b="1" dirty="0">
                <a:solidFill>
                  <a:srgbClr val="000000"/>
                </a:solidFill>
                <a:latin typeface="Roboto Light"/>
                <a:cs typeface="Roboto Light"/>
              </a:rPr>
              <a:t>C+D</a:t>
            </a:r>
          </a:p>
        </p:txBody>
      </p:sp>
      <p:sp>
        <p:nvSpPr>
          <p:cNvPr id="95" name="Text Box 124"/>
          <p:cNvSpPr txBox="1">
            <a:spLocks noChangeArrowheads="1"/>
          </p:cNvSpPr>
          <p:nvPr/>
        </p:nvSpPr>
        <p:spPr bwMode="auto">
          <a:xfrm>
            <a:off x="10532553" y="2977807"/>
            <a:ext cx="518930" cy="307777"/>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1400" b="1">
                <a:solidFill>
                  <a:srgbClr val="000000"/>
                </a:solidFill>
                <a:latin typeface="Roboto Light"/>
                <a:cs typeface="Roboto Light"/>
              </a:rPr>
              <a:t>E+F</a:t>
            </a:r>
          </a:p>
        </p:txBody>
      </p:sp>
      <p:sp>
        <p:nvSpPr>
          <p:cNvPr id="96" name="Text Box 125"/>
          <p:cNvSpPr txBox="1">
            <a:spLocks noChangeArrowheads="1"/>
          </p:cNvSpPr>
          <p:nvPr/>
        </p:nvSpPr>
        <p:spPr bwMode="auto">
          <a:xfrm>
            <a:off x="10550216" y="5112995"/>
            <a:ext cx="453970" cy="307777"/>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1400" b="1">
                <a:solidFill>
                  <a:srgbClr val="000000"/>
                </a:solidFill>
                <a:latin typeface="Roboto Light"/>
                <a:cs typeface="Roboto Light"/>
              </a:rPr>
              <a:t>E-F</a:t>
            </a:r>
          </a:p>
        </p:txBody>
      </p:sp>
      <p:sp>
        <p:nvSpPr>
          <p:cNvPr id="97" name="Text Box 126"/>
          <p:cNvSpPr txBox="1">
            <a:spLocks noChangeArrowheads="1"/>
          </p:cNvSpPr>
          <p:nvPr/>
        </p:nvSpPr>
        <p:spPr bwMode="auto">
          <a:xfrm>
            <a:off x="9882284" y="4643095"/>
            <a:ext cx="479618" cy="307777"/>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1400" b="1">
                <a:solidFill>
                  <a:srgbClr val="000000"/>
                </a:solidFill>
                <a:latin typeface="Roboto Light"/>
                <a:cs typeface="Roboto Light"/>
              </a:rPr>
              <a:t>C-D</a:t>
            </a:r>
          </a:p>
        </p:txBody>
      </p:sp>
      <p:sp>
        <p:nvSpPr>
          <p:cNvPr id="98" name="Text Box 127"/>
          <p:cNvSpPr txBox="1">
            <a:spLocks noChangeArrowheads="1"/>
          </p:cNvSpPr>
          <p:nvPr/>
        </p:nvSpPr>
        <p:spPr bwMode="auto">
          <a:xfrm>
            <a:off x="9264279" y="5120932"/>
            <a:ext cx="466794" cy="307777"/>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1400" b="1">
                <a:solidFill>
                  <a:srgbClr val="000000"/>
                </a:solidFill>
                <a:latin typeface="Roboto Light"/>
                <a:cs typeface="Roboto Light"/>
              </a:rPr>
              <a:t>A-B</a:t>
            </a:r>
          </a:p>
        </p:txBody>
      </p:sp>
      <p:sp>
        <p:nvSpPr>
          <p:cNvPr id="102" name="Freeform 133"/>
          <p:cNvSpPr>
            <a:spLocks/>
          </p:cNvSpPr>
          <p:nvPr/>
        </p:nvSpPr>
        <p:spPr bwMode="auto">
          <a:xfrm flipV="1">
            <a:off x="5051618" y="4830420"/>
            <a:ext cx="2491317" cy="665162"/>
          </a:xfrm>
          <a:custGeom>
            <a:avLst/>
            <a:gdLst>
              <a:gd name="T0" fmla="*/ 0 w 2459"/>
              <a:gd name="T1" fmla="*/ 1326 h 2361"/>
              <a:gd name="T2" fmla="*/ 27 w 2459"/>
              <a:gd name="T3" fmla="*/ 1287 h 2361"/>
              <a:gd name="T4" fmla="*/ 65 w 2459"/>
              <a:gd name="T5" fmla="*/ 969 h 2361"/>
              <a:gd name="T6" fmla="*/ 141 w 2459"/>
              <a:gd name="T7" fmla="*/ 1591 h 2361"/>
              <a:gd name="T8" fmla="*/ 187 w 2459"/>
              <a:gd name="T9" fmla="*/ 1260 h 2361"/>
              <a:gd name="T10" fmla="*/ 263 w 2459"/>
              <a:gd name="T11" fmla="*/ 1740 h 2361"/>
              <a:gd name="T12" fmla="*/ 344 w 2459"/>
              <a:gd name="T13" fmla="*/ 930 h 2361"/>
              <a:gd name="T14" fmla="*/ 389 w 2459"/>
              <a:gd name="T15" fmla="*/ 1806 h 2361"/>
              <a:gd name="T16" fmla="*/ 477 w 2459"/>
              <a:gd name="T17" fmla="*/ 1336 h 2361"/>
              <a:gd name="T18" fmla="*/ 535 w 2459"/>
              <a:gd name="T19" fmla="*/ 1697 h 2361"/>
              <a:gd name="T20" fmla="*/ 620 w 2459"/>
              <a:gd name="T21" fmla="*/ 898 h 2361"/>
              <a:gd name="T22" fmla="*/ 695 w 2459"/>
              <a:gd name="T23" fmla="*/ 1217 h 2361"/>
              <a:gd name="T24" fmla="*/ 725 w 2459"/>
              <a:gd name="T25" fmla="*/ 1178 h 2361"/>
              <a:gd name="T26" fmla="*/ 817 w 2459"/>
              <a:gd name="T27" fmla="*/ 2054 h 2361"/>
              <a:gd name="T28" fmla="*/ 897 w 2459"/>
              <a:gd name="T29" fmla="*/ 1343 h 2361"/>
              <a:gd name="T30" fmla="*/ 932 w 2459"/>
              <a:gd name="T31" fmla="*/ 1349 h 2361"/>
              <a:gd name="T32" fmla="*/ 1019 w 2459"/>
              <a:gd name="T33" fmla="*/ 1178 h 2361"/>
              <a:gd name="T34" fmla="*/ 1077 w 2459"/>
              <a:gd name="T35" fmla="*/ 1300 h 2361"/>
              <a:gd name="T36" fmla="*/ 1124 w 2459"/>
              <a:gd name="T37" fmla="*/ 149 h 2361"/>
              <a:gd name="T38" fmla="*/ 1174 w 2459"/>
              <a:gd name="T39" fmla="*/ 2194 h 2361"/>
              <a:gd name="T40" fmla="*/ 1230 w 2459"/>
              <a:gd name="T41" fmla="*/ 1154 h 2361"/>
              <a:gd name="T42" fmla="*/ 1294 w 2459"/>
              <a:gd name="T43" fmla="*/ 1558 h 2361"/>
              <a:gd name="T44" fmla="*/ 1363 w 2459"/>
              <a:gd name="T45" fmla="*/ 1006 h 2361"/>
              <a:gd name="T46" fmla="*/ 1440 w 2459"/>
              <a:gd name="T47" fmla="*/ 1425 h 2361"/>
              <a:gd name="T48" fmla="*/ 1497 w 2459"/>
              <a:gd name="T49" fmla="*/ 1045 h 2361"/>
              <a:gd name="T50" fmla="*/ 1573 w 2459"/>
              <a:gd name="T51" fmla="*/ 1987 h 2361"/>
              <a:gd name="T52" fmla="*/ 1650 w 2459"/>
              <a:gd name="T53" fmla="*/ 1204 h 2361"/>
              <a:gd name="T54" fmla="*/ 1714 w 2459"/>
              <a:gd name="T55" fmla="*/ 1796 h 2361"/>
              <a:gd name="T56" fmla="*/ 1764 w 2459"/>
              <a:gd name="T57" fmla="*/ 1442 h 2361"/>
              <a:gd name="T58" fmla="*/ 1880 w 2459"/>
              <a:gd name="T59" fmla="*/ 1805 h 2361"/>
              <a:gd name="T60" fmla="*/ 1936 w 2459"/>
              <a:gd name="T61" fmla="*/ 1938 h 2361"/>
              <a:gd name="T62" fmla="*/ 1966 w 2459"/>
              <a:gd name="T63" fmla="*/ 1954 h 2361"/>
              <a:gd name="T64" fmla="*/ 2058 w 2459"/>
              <a:gd name="T65" fmla="*/ 946 h 2361"/>
              <a:gd name="T66" fmla="*/ 2134 w 2459"/>
              <a:gd name="T67" fmla="*/ 1525 h 2361"/>
              <a:gd name="T68" fmla="*/ 2173 w 2459"/>
              <a:gd name="T69" fmla="*/ 1442 h 2361"/>
              <a:gd name="T70" fmla="*/ 2241 w 2459"/>
              <a:gd name="T71" fmla="*/ 1508 h 2361"/>
              <a:gd name="T72" fmla="*/ 2299 w 2459"/>
              <a:gd name="T73" fmla="*/ 1293 h 2361"/>
              <a:gd name="T74" fmla="*/ 2344 w 2459"/>
              <a:gd name="T75" fmla="*/ 1277 h 2361"/>
              <a:gd name="T76" fmla="*/ 2413 w 2459"/>
              <a:gd name="T77" fmla="*/ 1171 h 2361"/>
              <a:gd name="T78" fmla="*/ 2459 w 2459"/>
              <a:gd name="T79" fmla="*/ 1316 h 2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9" h="2361">
                <a:moveTo>
                  <a:pt x="0" y="1326"/>
                </a:moveTo>
                <a:cubicBezTo>
                  <a:pt x="8" y="1336"/>
                  <a:pt x="16" y="1346"/>
                  <a:pt x="27" y="1287"/>
                </a:cubicBezTo>
                <a:cubicBezTo>
                  <a:pt x="37" y="1227"/>
                  <a:pt x="46" y="919"/>
                  <a:pt x="65" y="969"/>
                </a:cubicBezTo>
                <a:cubicBezTo>
                  <a:pt x="84" y="1020"/>
                  <a:pt x="121" y="1542"/>
                  <a:pt x="141" y="1591"/>
                </a:cubicBezTo>
                <a:cubicBezTo>
                  <a:pt x="161" y="1640"/>
                  <a:pt x="167" y="1235"/>
                  <a:pt x="187" y="1260"/>
                </a:cubicBezTo>
                <a:cubicBezTo>
                  <a:pt x="207" y="1285"/>
                  <a:pt x="238" y="1795"/>
                  <a:pt x="263" y="1740"/>
                </a:cubicBezTo>
                <a:cubicBezTo>
                  <a:pt x="289" y="1684"/>
                  <a:pt x="323" y="919"/>
                  <a:pt x="344" y="930"/>
                </a:cubicBezTo>
                <a:cubicBezTo>
                  <a:pt x="365" y="940"/>
                  <a:pt x="368" y="1738"/>
                  <a:pt x="389" y="1806"/>
                </a:cubicBezTo>
                <a:cubicBezTo>
                  <a:pt x="411" y="1873"/>
                  <a:pt x="453" y="1354"/>
                  <a:pt x="477" y="1336"/>
                </a:cubicBezTo>
                <a:cubicBezTo>
                  <a:pt x="501" y="1318"/>
                  <a:pt x="511" y="1770"/>
                  <a:pt x="535" y="1697"/>
                </a:cubicBezTo>
                <a:cubicBezTo>
                  <a:pt x="559" y="1624"/>
                  <a:pt x="593" y="978"/>
                  <a:pt x="620" y="898"/>
                </a:cubicBezTo>
                <a:cubicBezTo>
                  <a:pt x="647" y="818"/>
                  <a:pt x="678" y="1170"/>
                  <a:pt x="695" y="1217"/>
                </a:cubicBezTo>
                <a:cubicBezTo>
                  <a:pt x="712" y="1264"/>
                  <a:pt x="705" y="1038"/>
                  <a:pt x="725" y="1178"/>
                </a:cubicBezTo>
                <a:cubicBezTo>
                  <a:pt x="746" y="1317"/>
                  <a:pt x="788" y="2026"/>
                  <a:pt x="817" y="2054"/>
                </a:cubicBezTo>
                <a:cubicBezTo>
                  <a:pt x="846" y="2081"/>
                  <a:pt x="878" y="1460"/>
                  <a:pt x="897" y="1343"/>
                </a:cubicBezTo>
                <a:cubicBezTo>
                  <a:pt x="916" y="1225"/>
                  <a:pt x="912" y="1377"/>
                  <a:pt x="932" y="1349"/>
                </a:cubicBezTo>
                <a:cubicBezTo>
                  <a:pt x="952" y="1322"/>
                  <a:pt x="996" y="1186"/>
                  <a:pt x="1019" y="1178"/>
                </a:cubicBezTo>
                <a:cubicBezTo>
                  <a:pt x="1043" y="1169"/>
                  <a:pt x="1060" y="1471"/>
                  <a:pt x="1077" y="1300"/>
                </a:cubicBezTo>
                <a:cubicBezTo>
                  <a:pt x="1094" y="1129"/>
                  <a:pt x="1108" y="0"/>
                  <a:pt x="1124" y="149"/>
                </a:cubicBezTo>
                <a:cubicBezTo>
                  <a:pt x="1140" y="298"/>
                  <a:pt x="1156" y="2027"/>
                  <a:pt x="1174" y="2194"/>
                </a:cubicBezTo>
                <a:cubicBezTo>
                  <a:pt x="1192" y="2361"/>
                  <a:pt x="1210" y="1260"/>
                  <a:pt x="1230" y="1154"/>
                </a:cubicBezTo>
                <a:cubicBezTo>
                  <a:pt x="1250" y="1048"/>
                  <a:pt x="1272" y="1582"/>
                  <a:pt x="1294" y="1558"/>
                </a:cubicBezTo>
                <a:cubicBezTo>
                  <a:pt x="1316" y="1533"/>
                  <a:pt x="1339" y="1028"/>
                  <a:pt x="1363" y="1006"/>
                </a:cubicBezTo>
                <a:cubicBezTo>
                  <a:pt x="1387" y="983"/>
                  <a:pt x="1418" y="1419"/>
                  <a:pt x="1440" y="1425"/>
                </a:cubicBezTo>
                <a:cubicBezTo>
                  <a:pt x="1461" y="1432"/>
                  <a:pt x="1475" y="952"/>
                  <a:pt x="1497" y="1045"/>
                </a:cubicBezTo>
                <a:cubicBezTo>
                  <a:pt x="1519" y="1139"/>
                  <a:pt x="1547" y="1961"/>
                  <a:pt x="1573" y="1987"/>
                </a:cubicBezTo>
                <a:cubicBezTo>
                  <a:pt x="1599" y="2014"/>
                  <a:pt x="1626" y="1236"/>
                  <a:pt x="1650" y="1204"/>
                </a:cubicBezTo>
                <a:cubicBezTo>
                  <a:pt x="1673" y="1172"/>
                  <a:pt x="1695" y="1756"/>
                  <a:pt x="1714" y="1796"/>
                </a:cubicBezTo>
                <a:cubicBezTo>
                  <a:pt x="1734" y="1835"/>
                  <a:pt x="1736" y="1440"/>
                  <a:pt x="1764" y="1442"/>
                </a:cubicBezTo>
                <a:cubicBezTo>
                  <a:pt x="1792" y="1444"/>
                  <a:pt x="1851" y="1722"/>
                  <a:pt x="1880" y="1805"/>
                </a:cubicBezTo>
                <a:cubicBezTo>
                  <a:pt x="1909" y="1888"/>
                  <a:pt x="1922" y="1913"/>
                  <a:pt x="1936" y="1938"/>
                </a:cubicBezTo>
                <a:cubicBezTo>
                  <a:pt x="1950" y="1963"/>
                  <a:pt x="1946" y="2120"/>
                  <a:pt x="1966" y="1954"/>
                </a:cubicBezTo>
                <a:cubicBezTo>
                  <a:pt x="1986" y="1789"/>
                  <a:pt x="2030" y="1018"/>
                  <a:pt x="2058" y="946"/>
                </a:cubicBezTo>
                <a:cubicBezTo>
                  <a:pt x="2086" y="874"/>
                  <a:pt x="2115" y="1442"/>
                  <a:pt x="2134" y="1525"/>
                </a:cubicBezTo>
                <a:cubicBezTo>
                  <a:pt x="2154" y="1607"/>
                  <a:pt x="2154" y="1444"/>
                  <a:pt x="2173" y="1442"/>
                </a:cubicBezTo>
                <a:cubicBezTo>
                  <a:pt x="2191" y="1440"/>
                  <a:pt x="2220" y="1533"/>
                  <a:pt x="2241" y="1508"/>
                </a:cubicBezTo>
                <a:cubicBezTo>
                  <a:pt x="2262" y="1483"/>
                  <a:pt x="2281" y="1332"/>
                  <a:pt x="2299" y="1293"/>
                </a:cubicBezTo>
                <a:cubicBezTo>
                  <a:pt x="2316" y="1254"/>
                  <a:pt x="2325" y="1297"/>
                  <a:pt x="2344" y="1277"/>
                </a:cubicBezTo>
                <a:cubicBezTo>
                  <a:pt x="2364" y="1256"/>
                  <a:pt x="2394" y="1164"/>
                  <a:pt x="2413" y="1171"/>
                </a:cubicBezTo>
                <a:cubicBezTo>
                  <a:pt x="2432" y="1178"/>
                  <a:pt x="2446" y="1247"/>
                  <a:pt x="2459" y="1316"/>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103" name="Text Box 134"/>
          <p:cNvSpPr txBox="1">
            <a:spLocks noChangeArrowheads="1"/>
          </p:cNvSpPr>
          <p:nvPr/>
        </p:nvSpPr>
        <p:spPr bwMode="auto">
          <a:xfrm>
            <a:off x="3880360" y="3579470"/>
            <a:ext cx="941283" cy="523220"/>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1400" b="1" dirty="0">
                <a:solidFill>
                  <a:srgbClr val="000000"/>
                </a:solidFill>
                <a:latin typeface="Roboto Light"/>
                <a:cs typeface="Roboto Light"/>
              </a:rPr>
              <a:t>No phase</a:t>
            </a:r>
            <a:br>
              <a:rPr lang="en-GB" sz="1400" b="1" dirty="0">
                <a:solidFill>
                  <a:srgbClr val="000000"/>
                </a:solidFill>
                <a:latin typeface="Roboto Light"/>
                <a:cs typeface="Roboto Light"/>
              </a:rPr>
            </a:br>
            <a:r>
              <a:rPr lang="en-GB" sz="1400" b="1" dirty="0">
                <a:solidFill>
                  <a:srgbClr val="000000"/>
                </a:solidFill>
                <a:latin typeface="Roboto Light"/>
                <a:cs typeface="Roboto Light"/>
              </a:rPr>
              <a:t>encoding</a:t>
            </a:r>
          </a:p>
        </p:txBody>
      </p:sp>
      <p:sp>
        <p:nvSpPr>
          <p:cNvPr id="104" name="Text Box 135"/>
          <p:cNvSpPr txBox="1">
            <a:spLocks noChangeArrowheads="1"/>
          </p:cNvSpPr>
          <p:nvPr/>
        </p:nvSpPr>
        <p:spPr bwMode="auto">
          <a:xfrm>
            <a:off x="3811943" y="4870108"/>
            <a:ext cx="1082348" cy="523220"/>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1400" b="1" dirty="0">
                <a:solidFill>
                  <a:srgbClr val="000000"/>
                </a:solidFill>
                <a:latin typeface="Roboto Light"/>
                <a:cs typeface="Roboto Light"/>
              </a:rPr>
              <a:t>180° phase</a:t>
            </a:r>
            <a:br>
              <a:rPr lang="en-GB" sz="1400" b="1" dirty="0">
                <a:solidFill>
                  <a:srgbClr val="000000"/>
                </a:solidFill>
                <a:latin typeface="Roboto Light"/>
                <a:cs typeface="Roboto Light"/>
              </a:rPr>
            </a:br>
            <a:r>
              <a:rPr lang="en-GB" sz="1400" b="1" dirty="0">
                <a:solidFill>
                  <a:srgbClr val="000000"/>
                </a:solidFill>
                <a:latin typeface="Roboto Light"/>
                <a:cs typeface="Roboto Light"/>
              </a:rPr>
              <a:t>shift</a:t>
            </a:r>
          </a:p>
        </p:txBody>
      </p:sp>
      <p:sp>
        <p:nvSpPr>
          <p:cNvPr id="105" name="Text Box 136"/>
          <p:cNvSpPr txBox="1">
            <a:spLocks noChangeArrowheads="1"/>
          </p:cNvSpPr>
          <p:nvPr/>
        </p:nvSpPr>
        <p:spPr bwMode="auto">
          <a:xfrm>
            <a:off x="5552597" y="4349407"/>
            <a:ext cx="1364476" cy="307777"/>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1400" b="1" dirty="0">
                <a:solidFill>
                  <a:srgbClr val="000000"/>
                </a:solidFill>
                <a:latin typeface="Roboto Light"/>
                <a:cs typeface="Roboto Light"/>
              </a:rPr>
              <a:t>A+B+C+D+E+F</a:t>
            </a:r>
          </a:p>
        </p:txBody>
      </p:sp>
      <p:sp>
        <p:nvSpPr>
          <p:cNvPr id="106" name="Text Box 137"/>
          <p:cNvSpPr txBox="1">
            <a:spLocks noChangeArrowheads="1"/>
          </p:cNvSpPr>
          <p:nvPr/>
        </p:nvSpPr>
        <p:spPr bwMode="auto">
          <a:xfrm>
            <a:off x="5558946" y="5409857"/>
            <a:ext cx="1364476" cy="307777"/>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1400" b="1" dirty="0">
                <a:solidFill>
                  <a:srgbClr val="000000"/>
                </a:solidFill>
                <a:latin typeface="Roboto Light"/>
                <a:cs typeface="Roboto Light"/>
              </a:rPr>
              <a:t>A+B+C+D+E+F</a:t>
            </a:r>
          </a:p>
        </p:txBody>
      </p:sp>
      <p:sp>
        <p:nvSpPr>
          <p:cNvPr id="107" name="Text Box 138"/>
          <p:cNvSpPr txBox="1">
            <a:spLocks noChangeArrowheads="1"/>
          </p:cNvSpPr>
          <p:nvPr/>
        </p:nvSpPr>
        <p:spPr bwMode="auto">
          <a:xfrm>
            <a:off x="11201715" y="4173195"/>
            <a:ext cx="543739" cy="307777"/>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1400" b="1">
                <a:solidFill>
                  <a:srgbClr val="000000"/>
                </a:solidFill>
                <a:latin typeface="Roboto Light"/>
                <a:cs typeface="Roboto Light"/>
              </a:rPr>
              <a:t>freq.</a:t>
            </a:r>
          </a:p>
        </p:txBody>
      </p:sp>
      <p:sp>
        <p:nvSpPr>
          <p:cNvPr id="108" name="Text Box 139"/>
          <p:cNvSpPr txBox="1">
            <a:spLocks noChangeArrowheads="1"/>
          </p:cNvSpPr>
          <p:nvPr/>
        </p:nvSpPr>
        <p:spPr bwMode="auto">
          <a:xfrm>
            <a:off x="11224998" y="5817845"/>
            <a:ext cx="543739" cy="307777"/>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1400" b="1">
                <a:solidFill>
                  <a:srgbClr val="000000"/>
                </a:solidFill>
                <a:latin typeface="Roboto Light"/>
                <a:cs typeface="Roboto Light"/>
              </a:rPr>
              <a:t>freq.</a:t>
            </a:r>
          </a:p>
        </p:txBody>
      </p:sp>
      <p:sp>
        <p:nvSpPr>
          <p:cNvPr id="7" name="Rectangle 6"/>
          <p:cNvSpPr/>
          <p:nvPr/>
        </p:nvSpPr>
        <p:spPr>
          <a:xfrm>
            <a:off x="7786351" y="509246"/>
            <a:ext cx="891975" cy="191649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a:off x="-1" y="0"/>
            <a:ext cx="3855309"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p:cNvSpPr txBox="1"/>
          <p:nvPr/>
        </p:nvSpPr>
        <p:spPr>
          <a:xfrm>
            <a:off x="358346" y="1911090"/>
            <a:ext cx="2419534" cy="1077218"/>
          </a:xfrm>
          <a:prstGeom prst="rect">
            <a:avLst/>
          </a:prstGeom>
          <a:noFill/>
        </p:spPr>
        <p:txBody>
          <a:bodyPr wrap="none" rtlCol="0">
            <a:spAutoFit/>
          </a:bodyPr>
          <a:lstStyle/>
          <a:p>
            <a:r>
              <a:rPr lang="en-US" sz="3200" dirty="0">
                <a:solidFill>
                  <a:srgbClr val="FF9F1B"/>
                </a:solidFill>
                <a:latin typeface="Nexa Bold" charset="0"/>
                <a:ea typeface="Nexa Bold" charset="0"/>
                <a:cs typeface="Nexa Bold" charset="0"/>
              </a:rPr>
              <a:t>SPATIAL</a:t>
            </a:r>
            <a:endParaRPr lang="en-US" sz="3200" dirty="0">
              <a:solidFill>
                <a:schemeClr val="tx1">
                  <a:lumMod val="75000"/>
                  <a:lumOff val="25000"/>
                </a:schemeClr>
              </a:solidFill>
              <a:latin typeface="Nexa Bold" charset="0"/>
              <a:ea typeface="Nexa Bold" charset="0"/>
              <a:cs typeface="Nexa Bold" charset="0"/>
            </a:endParaRPr>
          </a:p>
          <a:p>
            <a:r>
              <a:rPr lang="en-US" sz="3200" dirty="0">
                <a:solidFill>
                  <a:schemeClr val="bg1"/>
                </a:solidFill>
                <a:latin typeface="Nexa Bold" charset="0"/>
                <a:ea typeface="Nexa Bold" charset="0"/>
                <a:cs typeface="Nexa Bold" charset="0"/>
              </a:rPr>
              <a:t>ENCODING</a:t>
            </a:r>
          </a:p>
        </p:txBody>
      </p:sp>
      <p:grpSp>
        <p:nvGrpSpPr>
          <p:cNvPr id="36" name="Group 141"/>
          <p:cNvGrpSpPr>
            <a:grpSpLocks/>
          </p:cNvGrpSpPr>
          <p:nvPr/>
        </p:nvGrpSpPr>
        <p:grpSpPr bwMode="auto">
          <a:xfrm>
            <a:off x="3943526" y="567510"/>
            <a:ext cx="3869266" cy="2097087"/>
            <a:chOff x="1128" y="452"/>
            <a:chExt cx="1828" cy="1321"/>
          </a:xfrm>
        </p:grpSpPr>
        <p:sp>
          <p:nvSpPr>
            <p:cNvPr id="37" name="Rectangle 41"/>
            <p:cNvSpPr>
              <a:spLocks noChangeArrowheads="1"/>
            </p:cNvSpPr>
            <p:nvPr/>
          </p:nvSpPr>
          <p:spPr bwMode="auto">
            <a:xfrm>
              <a:off x="2406" y="1020"/>
              <a:ext cx="550" cy="567"/>
            </a:xfrm>
            <a:prstGeom prst="rect">
              <a:avLst/>
            </a:prstGeom>
            <a:solidFill>
              <a:srgbClr val="969696"/>
            </a:solidFill>
            <a:ln>
              <a:noFill/>
            </a:ln>
            <a:extLst>
              <a:ext uri="{91240B29-F687-4f45-9708-019B960494DF}">
                <a14:hiddenLine xmlns:a14="http://schemas.microsoft.com/office/drawing/2010/main" xmlns="" w="25400">
                  <a:solidFill>
                    <a:srgbClr val="00FFFF"/>
                  </a:solidFill>
                  <a:miter lim="800000"/>
                  <a:headEnd/>
                  <a:tailEnd/>
                </a14:hiddenLine>
              </a:ext>
            </a:extLst>
          </p:spPr>
          <p:txBody>
            <a:bodyPr/>
            <a:lstStyle/>
            <a:p>
              <a:pPr fontAlgn="base">
                <a:spcBef>
                  <a:spcPct val="20000"/>
                </a:spcBef>
                <a:spcAft>
                  <a:spcPct val="0"/>
                </a:spcAft>
              </a:pPr>
              <a:endParaRPr lang="en-GB" sz="2800">
                <a:latin typeface="Arial" charset="0"/>
              </a:endParaRPr>
            </a:p>
          </p:txBody>
        </p:sp>
        <p:sp>
          <p:nvSpPr>
            <p:cNvPr id="38" name="Rectangle 42"/>
            <p:cNvSpPr>
              <a:spLocks noChangeArrowheads="1"/>
            </p:cNvSpPr>
            <p:nvPr/>
          </p:nvSpPr>
          <p:spPr bwMode="auto">
            <a:xfrm>
              <a:off x="1856" y="1020"/>
              <a:ext cx="550" cy="567"/>
            </a:xfrm>
            <a:prstGeom prst="rect">
              <a:avLst/>
            </a:prstGeom>
            <a:solidFill>
              <a:srgbClr val="969696"/>
            </a:solidFill>
            <a:ln>
              <a:noFill/>
            </a:ln>
            <a:extLst>
              <a:ext uri="{91240B29-F687-4f45-9708-019B960494DF}">
                <a14:hiddenLine xmlns:a14="http://schemas.microsoft.com/office/drawing/2010/main" xmlns="" w="25400">
                  <a:solidFill>
                    <a:srgbClr val="00FFFF"/>
                  </a:solidFill>
                  <a:miter lim="800000"/>
                  <a:headEnd/>
                  <a:tailEnd/>
                </a14:hiddenLine>
              </a:ext>
            </a:extLst>
          </p:spPr>
          <p:txBody>
            <a:bodyPr/>
            <a:lstStyle/>
            <a:p>
              <a:pPr fontAlgn="base">
                <a:spcBef>
                  <a:spcPct val="20000"/>
                </a:spcBef>
                <a:spcAft>
                  <a:spcPct val="0"/>
                </a:spcAft>
              </a:pPr>
              <a:endParaRPr lang="en-GB" sz="2800">
                <a:latin typeface="Arial" charset="0"/>
              </a:endParaRPr>
            </a:p>
          </p:txBody>
        </p:sp>
        <p:sp>
          <p:nvSpPr>
            <p:cNvPr id="39" name="Rectangle 43"/>
            <p:cNvSpPr>
              <a:spLocks noChangeArrowheads="1"/>
            </p:cNvSpPr>
            <p:nvPr/>
          </p:nvSpPr>
          <p:spPr bwMode="auto">
            <a:xfrm>
              <a:off x="1306" y="1020"/>
              <a:ext cx="550" cy="567"/>
            </a:xfrm>
            <a:prstGeom prst="rect">
              <a:avLst/>
            </a:prstGeom>
            <a:solidFill>
              <a:srgbClr val="969696"/>
            </a:solidFill>
            <a:ln>
              <a:noFill/>
            </a:ln>
            <a:extLst>
              <a:ext uri="{91240B29-F687-4f45-9708-019B960494DF}">
                <a14:hiddenLine xmlns:a14="http://schemas.microsoft.com/office/drawing/2010/main" xmlns="" w="25400">
                  <a:solidFill>
                    <a:srgbClr val="00FFFF"/>
                  </a:solidFill>
                  <a:miter lim="800000"/>
                  <a:headEnd/>
                  <a:tailEnd/>
                </a14:hiddenLine>
              </a:ext>
            </a:extLst>
          </p:spPr>
          <p:txBody>
            <a:bodyPr/>
            <a:lstStyle/>
            <a:p>
              <a:pPr fontAlgn="base">
                <a:spcBef>
                  <a:spcPct val="20000"/>
                </a:spcBef>
                <a:spcAft>
                  <a:spcPct val="0"/>
                </a:spcAft>
              </a:pPr>
              <a:endParaRPr lang="en-GB" sz="2800">
                <a:latin typeface="Arial" charset="0"/>
              </a:endParaRPr>
            </a:p>
          </p:txBody>
        </p:sp>
        <p:sp>
          <p:nvSpPr>
            <p:cNvPr id="40" name="Rectangle 44"/>
            <p:cNvSpPr>
              <a:spLocks noChangeArrowheads="1"/>
            </p:cNvSpPr>
            <p:nvPr/>
          </p:nvSpPr>
          <p:spPr bwMode="auto">
            <a:xfrm>
              <a:off x="2406" y="452"/>
              <a:ext cx="550" cy="568"/>
            </a:xfrm>
            <a:prstGeom prst="rect">
              <a:avLst/>
            </a:prstGeom>
            <a:solidFill>
              <a:srgbClr val="B2B2B2"/>
            </a:solidFill>
            <a:ln>
              <a:noFill/>
            </a:ln>
            <a:extLst>
              <a:ext uri="{91240B29-F687-4f45-9708-019B960494DF}">
                <a14:hiddenLine xmlns:a14="http://schemas.microsoft.com/office/drawing/2010/main" xmlns="" w="25400">
                  <a:solidFill>
                    <a:srgbClr val="00FFFF"/>
                  </a:solidFill>
                  <a:miter lim="800000"/>
                  <a:headEnd/>
                  <a:tailEnd/>
                </a14:hiddenLine>
              </a:ext>
            </a:extLst>
          </p:spPr>
          <p:txBody>
            <a:bodyPr/>
            <a:lstStyle/>
            <a:p>
              <a:pPr fontAlgn="base">
                <a:spcBef>
                  <a:spcPct val="20000"/>
                </a:spcBef>
                <a:spcAft>
                  <a:spcPct val="0"/>
                </a:spcAft>
              </a:pPr>
              <a:endParaRPr lang="en-GB" sz="2800">
                <a:latin typeface="Arial" charset="0"/>
              </a:endParaRPr>
            </a:p>
          </p:txBody>
        </p:sp>
        <p:sp>
          <p:nvSpPr>
            <p:cNvPr id="41" name="Rectangle 45"/>
            <p:cNvSpPr>
              <a:spLocks noChangeArrowheads="1"/>
            </p:cNvSpPr>
            <p:nvPr/>
          </p:nvSpPr>
          <p:spPr bwMode="auto">
            <a:xfrm>
              <a:off x="1856" y="452"/>
              <a:ext cx="550" cy="568"/>
            </a:xfrm>
            <a:prstGeom prst="rect">
              <a:avLst/>
            </a:prstGeom>
            <a:solidFill>
              <a:schemeClr val="bg1"/>
            </a:solidFill>
            <a:ln>
              <a:noFill/>
            </a:ln>
            <a:extLst>
              <a:ext uri="{91240B29-F687-4f45-9708-019B960494DF}">
                <a14:hiddenLine xmlns:a14="http://schemas.microsoft.com/office/drawing/2010/main" xmlns="" w="25400">
                  <a:solidFill>
                    <a:srgbClr val="00FFFF"/>
                  </a:solidFill>
                  <a:miter lim="800000"/>
                  <a:headEnd/>
                  <a:tailEnd/>
                </a14:hiddenLine>
              </a:ext>
            </a:extLst>
          </p:spPr>
          <p:txBody>
            <a:bodyPr/>
            <a:lstStyle/>
            <a:p>
              <a:pPr fontAlgn="base">
                <a:spcBef>
                  <a:spcPct val="20000"/>
                </a:spcBef>
                <a:spcAft>
                  <a:spcPct val="0"/>
                </a:spcAft>
              </a:pPr>
              <a:endParaRPr lang="en-GB" sz="2800">
                <a:latin typeface="Arial" charset="0"/>
              </a:endParaRPr>
            </a:p>
          </p:txBody>
        </p:sp>
        <p:sp>
          <p:nvSpPr>
            <p:cNvPr id="42" name="Rectangle 46"/>
            <p:cNvSpPr>
              <a:spLocks noChangeArrowheads="1"/>
            </p:cNvSpPr>
            <p:nvPr/>
          </p:nvSpPr>
          <p:spPr bwMode="auto">
            <a:xfrm>
              <a:off x="1306" y="452"/>
              <a:ext cx="550" cy="568"/>
            </a:xfrm>
            <a:prstGeom prst="rect">
              <a:avLst/>
            </a:prstGeom>
            <a:solidFill>
              <a:srgbClr val="B2B2B2"/>
            </a:solidFill>
            <a:ln>
              <a:noFill/>
            </a:ln>
            <a:extLst>
              <a:ext uri="{91240B29-F687-4f45-9708-019B960494DF}">
                <a14:hiddenLine xmlns:a14="http://schemas.microsoft.com/office/drawing/2010/main" xmlns="" w="25400">
                  <a:solidFill>
                    <a:srgbClr val="00FFFF"/>
                  </a:solidFill>
                  <a:miter lim="800000"/>
                  <a:headEnd/>
                  <a:tailEnd/>
                </a14:hiddenLine>
              </a:ext>
            </a:extLst>
          </p:spPr>
          <p:txBody>
            <a:bodyPr/>
            <a:lstStyle/>
            <a:p>
              <a:pPr fontAlgn="base">
                <a:spcBef>
                  <a:spcPct val="20000"/>
                </a:spcBef>
                <a:spcAft>
                  <a:spcPct val="0"/>
                </a:spcAft>
              </a:pPr>
              <a:endParaRPr lang="en-GB" sz="2800">
                <a:latin typeface="Arial" charset="0"/>
              </a:endParaRPr>
            </a:p>
          </p:txBody>
        </p:sp>
        <p:sp>
          <p:nvSpPr>
            <p:cNvPr id="43" name="Line 47"/>
            <p:cNvSpPr>
              <a:spLocks noChangeShapeType="1"/>
            </p:cNvSpPr>
            <p:nvPr/>
          </p:nvSpPr>
          <p:spPr bwMode="auto">
            <a:xfrm>
              <a:off x="1306" y="452"/>
              <a:ext cx="165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44" name="Line 48"/>
            <p:cNvSpPr>
              <a:spLocks noChangeShapeType="1"/>
            </p:cNvSpPr>
            <p:nvPr/>
          </p:nvSpPr>
          <p:spPr bwMode="auto">
            <a:xfrm>
              <a:off x="1306" y="1587"/>
              <a:ext cx="165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45" name="Line 49"/>
            <p:cNvSpPr>
              <a:spLocks noChangeShapeType="1"/>
            </p:cNvSpPr>
            <p:nvPr/>
          </p:nvSpPr>
          <p:spPr bwMode="auto">
            <a:xfrm>
              <a:off x="1306" y="452"/>
              <a:ext cx="0" cy="113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46" name="Line 50"/>
            <p:cNvSpPr>
              <a:spLocks noChangeShapeType="1"/>
            </p:cNvSpPr>
            <p:nvPr/>
          </p:nvSpPr>
          <p:spPr bwMode="auto">
            <a:xfrm>
              <a:off x="2956" y="452"/>
              <a:ext cx="0" cy="113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48" name="Text Box 54"/>
            <p:cNvSpPr txBox="1">
              <a:spLocks noChangeArrowheads="1"/>
            </p:cNvSpPr>
            <p:nvPr/>
          </p:nvSpPr>
          <p:spPr bwMode="auto">
            <a:xfrm rot="5400000">
              <a:off x="701" y="949"/>
              <a:ext cx="1013" cy="160"/>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1600" b="1" dirty="0">
                  <a:latin typeface="Roboto Light"/>
                  <a:cs typeface="Roboto Light"/>
                </a:rPr>
                <a:t>phase encoding</a:t>
              </a:r>
            </a:p>
          </p:txBody>
        </p:sp>
        <p:sp>
          <p:nvSpPr>
            <p:cNvPr id="49" name="Text Box 55"/>
            <p:cNvSpPr txBox="1">
              <a:spLocks noChangeArrowheads="1"/>
            </p:cNvSpPr>
            <p:nvPr/>
          </p:nvSpPr>
          <p:spPr bwMode="auto">
            <a:xfrm>
              <a:off x="1666" y="1560"/>
              <a:ext cx="923" cy="213"/>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1600" b="1" dirty="0">
                  <a:latin typeface="Roboto Light"/>
                  <a:cs typeface="Roboto Light"/>
                </a:rPr>
                <a:t>frequency encoding</a:t>
              </a:r>
            </a:p>
          </p:txBody>
        </p:sp>
      </p:grpSp>
      <p:grpSp>
        <p:nvGrpSpPr>
          <p:cNvPr id="84" name="Group 144"/>
          <p:cNvGrpSpPr>
            <a:grpSpLocks/>
          </p:cNvGrpSpPr>
          <p:nvPr/>
        </p:nvGrpSpPr>
        <p:grpSpPr bwMode="auto">
          <a:xfrm>
            <a:off x="4686230" y="739433"/>
            <a:ext cx="2709333" cy="1362076"/>
            <a:chOff x="2030" y="584"/>
            <a:chExt cx="1280" cy="858"/>
          </a:xfrm>
        </p:grpSpPr>
        <p:sp>
          <p:nvSpPr>
            <p:cNvPr id="85" name="Text Box 107"/>
            <p:cNvSpPr txBox="1">
              <a:spLocks noChangeArrowheads="1"/>
            </p:cNvSpPr>
            <p:nvPr/>
          </p:nvSpPr>
          <p:spPr bwMode="auto">
            <a:xfrm>
              <a:off x="2030" y="599"/>
              <a:ext cx="190" cy="291"/>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2400" dirty="0">
                  <a:latin typeface="Roboto Black"/>
                  <a:cs typeface="Roboto Black"/>
                </a:rPr>
                <a:t>A</a:t>
              </a:r>
            </a:p>
          </p:txBody>
        </p:sp>
        <p:sp>
          <p:nvSpPr>
            <p:cNvPr id="86" name="Text Box 113"/>
            <p:cNvSpPr txBox="1">
              <a:spLocks noChangeArrowheads="1"/>
            </p:cNvSpPr>
            <p:nvPr/>
          </p:nvSpPr>
          <p:spPr bwMode="auto">
            <a:xfrm>
              <a:off x="2573" y="591"/>
              <a:ext cx="184" cy="291"/>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2400">
                  <a:latin typeface="Roboto Black"/>
                  <a:cs typeface="Roboto Black"/>
                </a:rPr>
                <a:t>C</a:t>
              </a:r>
            </a:p>
          </p:txBody>
        </p:sp>
        <p:sp>
          <p:nvSpPr>
            <p:cNvPr id="87" name="Text Box 114"/>
            <p:cNvSpPr txBox="1">
              <a:spLocks noChangeArrowheads="1"/>
            </p:cNvSpPr>
            <p:nvPr/>
          </p:nvSpPr>
          <p:spPr bwMode="auto">
            <a:xfrm>
              <a:off x="3141" y="584"/>
              <a:ext cx="169" cy="291"/>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2400">
                  <a:latin typeface="Roboto Black"/>
                  <a:cs typeface="Roboto Black"/>
                </a:rPr>
                <a:t>E</a:t>
              </a:r>
            </a:p>
          </p:txBody>
        </p:sp>
        <p:sp>
          <p:nvSpPr>
            <p:cNvPr id="88" name="Text Box 115"/>
            <p:cNvSpPr txBox="1">
              <a:spLocks noChangeArrowheads="1"/>
            </p:cNvSpPr>
            <p:nvPr/>
          </p:nvSpPr>
          <p:spPr bwMode="auto">
            <a:xfrm>
              <a:off x="2033" y="1151"/>
              <a:ext cx="181" cy="291"/>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2400" dirty="0">
                  <a:latin typeface="Roboto Black"/>
                  <a:cs typeface="Roboto Black"/>
                </a:rPr>
                <a:t>B</a:t>
              </a:r>
            </a:p>
          </p:txBody>
        </p:sp>
        <p:sp>
          <p:nvSpPr>
            <p:cNvPr id="89" name="Text Box 116"/>
            <p:cNvSpPr txBox="1">
              <a:spLocks noChangeArrowheads="1"/>
            </p:cNvSpPr>
            <p:nvPr/>
          </p:nvSpPr>
          <p:spPr bwMode="auto">
            <a:xfrm>
              <a:off x="2573" y="1151"/>
              <a:ext cx="181" cy="291"/>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2400">
                  <a:latin typeface="Roboto Black"/>
                  <a:cs typeface="Roboto Black"/>
                </a:rPr>
                <a:t>D</a:t>
              </a:r>
            </a:p>
          </p:txBody>
        </p:sp>
        <p:sp>
          <p:nvSpPr>
            <p:cNvPr id="90" name="Text Box 118"/>
            <p:cNvSpPr txBox="1">
              <a:spLocks noChangeArrowheads="1"/>
            </p:cNvSpPr>
            <p:nvPr/>
          </p:nvSpPr>
          <p:spPr bwMode="auto">
            <a:xfrm>
              <a:off x="3140" y="1143"/>
              <a:ext cx="167" cy="291"/>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2400">
                  <a:latin typeface="Roboto Black"/>
                  <a:cs typeface="Roboto Black"/>
                </a:rPr>
                <a:t>F</a:t>
              </a:r>
            </a:p>
          </p:txBody>
        </p:sp>
      </p:grpSp>
      <p:grpSp>
        <p:nvGrpSpPr>
          <p:cNvPr id="119" name="Group 118"/>
          <p:cNvGrpSpPr/>
          <p:nvPr/>
        </p:nvGrpSpPr>
        <p:grpSpPr>
          <a:xfrm>
            <a:off x="8763000" y="6296168"/>
            <a:ext cx="2983766" cy="252000"/>
            <a:chOff x="9026652" y="6296168"/>
            <a:chExt cx="2983766" cy="252000"/>
          </a:xfrm>
        </p:grpSpPr>
        <p:sp>
          <p:nvSpPr>
            <p:cNvPr id="120" name="TextBox 119"/>
            <p:cNvSpPr txBox="1"/>
            <p:nvPr/>
          </p:nvSpPr>
          <p:spPr>
            <a:xfrm>
              <a:off x="9026652" y="6301947"/>
              <a:ext cx="2139365" cy="246221"/>
            </a:xfrm>
            <a:prstGeom prst="rect">
              <a:avLst/>
            </a:prstGeom>
            <a:noFill/>
          </p:spPr>
          <p:txBody>
            <a:bodyPr wrap="none" rtlCol="0">
              <a:spAutoFit/>
            </a:bodyPr>
            <a:lstStyle/>
            <a:p>
              <a:pPr algn="r"/>
              <a:r>
                <a:rPr lang="en-US" sz="1000" dirty="0">
                  <a:solidFill>
                    <a:schemeClr val="bg1"/>
                  </a:solidFill>
                  <a:latin typeface="Roboto Medium" charset="0"/>
                  <a:ea typeface="Roboto Medium" charset="0"/>
                  <a:cs typeface="Roboto Medium" charset="0"/>
                  <a:hlinkClick r:id="rId2"/>
                </a:rPr>
                <a:t>Modified from DHiggins ReviseMRI</a:t>
              </a:r>
              <a:endParaRPr lang="en-US" sz="1000" dirty="0">
                <a:solidFill>
                  <a:schemeClr val="bg1"/>
                </a:solidFill>
                <a:latin typeface="Roboto Light"/>
                <a:ea typeface="Roboto Light"/>
                <a:cs typeface="Roboto Light"/>
              </a:endParaRPr>
            </a:p>
          </p:txBody>
        </p:sp>
        <p:grpSp>
          <p:nvGrpSpPr>
            <p:cNvPr id="121" name="Group 120"/>
            <p:cNvGrpSpPr/>
            <p:nvPr/>
          </p:nvGrpSpPr>
          <p:grpSpPr>
            <a:xfrm>
              <a:off x="11184463" y="6296168"/>
              <a:ext cx="825955" cy="252000"/>
              <a:chOff x="11184463" y="6296168"/>
              <a:chExt cx="825955" cy="252000"/>
            </a:xfrm>
          </p:grpSpPr>
          <p:pic>
            <p:nvPicPr>
              <p:cNvPr id="122" name="Picture 12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1440" y="6296168"/>
                <a:ext cx="252000" cy="252000"/>
              </a:xfrm>
              <a:prstGeom prst="rect">
                <a:avLst/>
              </a:prstGeom>
            </p:spPr>
          </p:pic>
          <p:pic>
            <p:nvPicPr>
              <p:cNvPr id="123" name="Picture 122">
                <a:hlinkClick r:id="rId3"/>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84463" y="6296168"/>
                <a:ext cx="252000" cy="252000"/>
              </a:xfrm>
              <a:prstGeom prst="rect">
                <a:avLst/>
              </a:prstGeom>
            </p:spPr>
          </p:pic>
          <p:pic>
            <p:nvPicPr>
              <p:cNvPr id="124" name="Picture 123" descr="nc.large.png">
                <a:hlinkClick r:id="rId3"/>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418" y="6296168"/>
                <a:ext cx="252000" cy="252000"/>
              </a:xfrm>
              <a:prstGeom prst="rect">
                <a:avLst/>
              </a:prstGeom>
            </p:spPr>
          </p:pic>
        </p:grpSp>
      </p:grpSp>
    </p:spTree>
    <p:extLst>
      <p:ext uri="{BB962C8B-B14F-4D97-AF65-F5344CB8AC3E}">
        <p14:creationId xmlns:p14="http://schemas.microsoft.com/office/powerpoint/2010/main" val="348817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par>
                          <p:cTn id="8" fill="hold">
                            <p:stCondLst>
                              <p:cond delay="500"/>
                            </p:stCondLst>
                            <p:childTnLst>
                              <p:par>
                                <p:cTn id="9" presetID="6" presetClass="emph" presetSubtype="0" accel="50000" decel="50000" fill="hold" grpId="0" nodeType="afterEffect">
                                  <p:stCondLst>
                                    <p:cond delay="0"/>
                                  </p:stCondLst>
                                  <p:childTnLst>
                                    <p:animScale>
                                      <p:cBhvr>
                                        <p:cTn id="10" dur="1000" fill="hold"/>
                                        <p:tgtEl>
                                          <p:spTgt spid="30"/>
                                        </p:tgtEl>
                                      </p:cBhvr>
                                      <p:by x="200000" y="100000"/>
                                    </p:animScale>
                                  </p:childTnLst>
                                </p:cTn>
                              </p:par>
                              <p:par>
                                <p:cTn id="11" presetID="63" presetClass="path" presetSubtype="0" accel="50000" decel="50000" fill="hold" grpId="1" nodeType="withEffect">
                                  <p:stCondLst>
                                    <p:cond delay="0"/>
                                  </p:stCondLst>
                                  <p:childTnLst>
                                    <p:animMotion origin="layout" path="M -4.16667E-6 1.85185E-6 L 0.22431 1.85185E-6 " pathEditMode="relative" rAng="0" ptsTypes="AA">
                                      <p:cBhvr>
                                        <p:cTn id="12" dur="1000" fill="hold"/>
                                        <p:tgtEl>
                                          <p:spTgt spid="30"/>
                                        </p:tgtEl>
                                        <p:attrNameLst>
                                          <p:attrName>ppt_x</p:attrName>
                                          <p:attrName>ppt_y</p:attrName>
                                        </p:attrNameLst>
                                      </p:cBhvr>
                                      <p:rCtr x="11200" y="0"/>
                                    </p:animMotion>
                                  </p:childTnLst>
                                </p:cTn>
                              </p:par>
                              <p:par>
                                <p:cTn id="13" presetID="6" presetClass="emph" presetSubtype="0" accel="50000" decel="50000" fill="hold" grpId="0" nodeType="withEffect">
                                  <p:stCondLst>
                                    <p:cond delay="0"/>
                                  </p:stCondLst>
                                  <p:childTnLst>
                                    <p:animScale>
                                      <p:cBhvr>
                                        <p:cTn id="14" dur="1000" fill="hold"/>
                                        <p:tgtEl>
                                          <p:spTgt spid="54"/>
                                        </p:tgtEl>
                                      </p:cBhvr>
                                      <p:by x="50000" y="100000"/>
                                    </p:animScale>
                                  </p:childTnLst>
                                </p:cTn>
                              </p:par>
                              <p:par>
                                <p:cTn id="15" presetID="63" presetClass="path" presetSubtype="0" accel="50000" decel="50000" fill="hold" grpId="1" nodeType="withEffect">
                                  <p:stCondLst>
                                    <p:cond delay="0"/>
                                  </p:stCondLst>
                                  <p:childTnLst>
                                    <p:animMotion origin="layout" path="M 2.77778E-7 1.85185E-6 L -0.11111 1.85185E-6 " pathEditMode="relative" rAng="0" ptsTypes="AA">
                                      <p:cBhvr>
                                        <p:cTn id="16" dur="1000" fill="hold"/>
                                        <p:tgtEl>
                                          <p:spTgt spid="54"/>
                                        </p:tgtEl>
                                        <p:attrNameLst>
                                          <p:attrName>ppt_x</p:attrName>
                                          <p:attrName>ppt_y</p:attrName>
                                        </p:attrNameLst>
                                      </p:cBhvr>
                                      <p:rCtr x="-5600" y="0"/>
                                    </p:animMotion>
                                  </p:childTnLst>
                                </p:cTn>
                              </p:par>
                              <p:par>
                                <p:cTn id="17" presetID="6" presetClass="emph" presetSubtype="0" accel="50000" decel="50000" fill="hold" grpId="0" nodeType="withEffect">
                                  <p:stCondLst>
                                    <p:cond delay="0"/>
                                  </p:stCondLst>
                                  <p:childTnLst>
                                    <p:animScale>
                                      <p:cBhvr>
                                        <p:cTn id="18" dur="1000" fill="hold"/>
                                        <p:tgtEl>
                                          <p:spTgt spid="31"/>
                                        </p:tgtEl>
                                      </p:cBhvr>
                                      <p:by x="200000" y="100000"/>
                                    </p:animScale>
                                  </p:childTnLst>
                                </p:cTn>
                              </p:par>
                              <p:par>
                                <p:cTn id="19" presetID="63" presetClass="path" presetSubtype="0" accel="50000" decel="50000" fill="hold" grpId="1" nodeType="withEffect">
                                  <p:stCondLst>
                                    <p:cond delay="0"/>
                                  </p:stCondLst>
                                  <p:childTnLst>
                                    <p:animMotion origin="layout" path="M -4.16667E-6 1.85185E-6 L 0.22431 1.85185E-6 " pathEditMode="relative" rAng="0" ptsTypes="AA">
                                      <p:cBhvr>
                                        <p:cTn id="20" dur="1000" fill="hold"/>
                                        <p:tgtEl>
                                          <p:spTgt spid="31"/>
                                        </p:tgtEl>
                                        <p:attrNameLst>
                                          <p:attrName>ppt_x</p:attrName>
                                          <p:attrName>ppt_y</p:attrName>
                                        </p:attrNameLst>
                                      </p:cBhvr>
                                      <p:rCtr x="11200" y="0"/>
                                    </p:animMotion>
                                  </p:childTnLst>
                                </p:cTn>
                              </p:par>
                              <p:par>
                                <p:cTn id="21" presetID="6" presetClass="emph" presetSubtype="0" accel="50000" decel="50000" fill="hold" grpId="0" nodeType="withEffect">
                                  <p:stCondLst>
                                    <p:cond delay="0"/>
                                  </p:stCondLst>
                                  <p:childTnLst>
                                    <p:animScale>
                                      <p:cBhvr>
                                        <p:cTn id="22" dur="1000" fill="hold"/>
                                        <p:tgtEl>
                                          <p:spTgt spid="55"/>
                                        </p:tgtEl>
                                      </p:cBhvr>
                                      <p:by x="50000" y="100000"/>
                                    </p:animScale>
                                  </p:childTnLst>
                                </p:cTn>
                              </p:par>
                              <p:par>
                                <p:cTn id="23" presetID="63" presetClass="path" presetSubtype="0" accel="50000" decel="50000" fill="hold" grpId="1" nodeType="withEffect">
                                  <p:stCondLst>
                                    <p:cond delay="0"/>
                                  </p:stCondLst>
                                  <p:childTnLst>
                                    <p:animMotion origin="layout" path="M 2.77778E-7 1.85185E-6 L -0.11111 1.85185E-6 " pathEditMode="relative" rAng="0" ptsTypes="AA">
                                      <p:cBhvr>
                                        <p:cTn id="24" dur="1000" fill="hold"/>
                                        <p:tgtEl>
                                          <p:spTgt spid="55"/>
                                        </p:tgtEl>
                                        <p:attrNameLst>
                                          <p:attrName>ppt_x</p:attrName>
                                          <p:attrName>ppt_y</p:attrName>
                                        </p:attrNameLst>
                                      </p:cBhvr>
                                      <p:rCtr x="-5600" y="0"/>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fade">
                                      <p:cBhvr>
                                        <p:cTn id="32" dur="500"/>
                                        <p:tgtEl>
                                          <p:spTgt spid="10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fade">
                                      <p:cBhvr>
                                        <p:cTn id="35" dur="500"/>
                                        <p:tgtEl>
                                          <p:spTgt spid="10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66"/>
                                        </p:tgtEl>
                                        <p:attrNameLst>
                                          <p:attrName>style.visibility</p:attrName>
                                        </p:attrNameLst>
                                      </p:cBhvr>
                                      <p:to>
                                        <p:strVal val="visible"/>
                                      </p:to>
                                    </p:set>
                                    <p:animEffect transition="in" filter="wipe(left)">
                                      <p:cBhvr>
                                        <p:cTn id="38" dur="500"/>
                                        <p:tgtEl>
                                          <p:spTgt spid="6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wipe(left)">
                                      <p:cBhvr>
                                        <p:cTn id="41" dur="500"/>
                                        <p:tgtEl>
                                          <p:spTgt spid="70"/>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fade">
                                      <p:cBhvr>
                                        <p:cTn id="48" dur="500"/>
                                        <p:tgtEl>
                                          <p:spTgt spid="7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fade">
                                      <p:cBhvr>
                                        <p:cTn id="54" dur="500"/>
                                        <p:tgtEl>
                                          <p:spTgt spid="8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fade">
                                      <p:cBhvr>
                                        <p:cTn id="57" dur="500"/>
                                        <p:tgtEl>
                                          <p:spTgt spid="9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5"/>
                                        </p:tgtEl>
                                        <p:attrNameLst>
                                          <p:attrName>style.visibility</p:attrName>
                                        </p:attrNameLst>
                                      </p:cBhvr>
                                      <p:to>
                                        <p:strVal val="visible"/>
                                      </p:to>
                                    </p:set>
                                    <p:animEffect transition="in" filter="fade">
                                      <p:cBhvr>
                                        <p:cTn id="63" dur="500"/>
                                        <p:tgtEl>
                                          <p:spTgt spid="9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7"/>
                                        </p:tgtEl>
                                        <p:attrNameLst>
                                          <p:attrName>style.visibility</p:attrName>
                                        </p:attrNameLst>
                                      </p:cBhvr>
                                      <p:to>
                                        <p:strVal val="visible"/>
                                      </p:to>
                                    </p:set>
                                    <p:animEffect transition="in" filter="fade">
                                      <p:cBhvr>
                                        <p:cTn id="66" dur="500"/>
                                        <p:tgtEl>
                                          <p:spTgt spid="107"/>
                                        </p:tgtEl>
                                      </p:cBhvr>
                                    </p:animEffect>
                                  </p:childTnLst>
                                </p:cTn>
                              </p:par>
                            </p:childTnLst>
                          </p:cTn>
                        </p:par>
                      </p:childTnLst>
                    </p:cTn>
                  </p:par>
                  <p:par>
                    <p:cTn id="67" fill="hold">
                      <p:stCondLst>
                        <p:cond delay="indefinite"/>
                      </p:stCondLst>
                      <p:childTnLst>
                        <p:par>
                          <p:cTn id="68" fill="hold">
                            <p:stCondLst>
                              <p:cond delay="0"/>
                            </p:stCondLst>
                            <p:childTnLst>
                              <p:par>
                                <p:cTn id="69" presetID="35" presetClass="path" presetSubtype="0" accel="50000" decel="50000" fill="hold" grpId="2" nodeType="clickEffect">
                                  <p:stCondLst>
                                    <p:cond delay="0"/>
                                  </p:stCondLst>
                                  <p:childTnLst>
                                    <p:animMotion origin="layout" path="M 0.22431 -2.22222E-6 L 0.16094 0.00047 " pathEditMode="relative" rAng="0" ptsTypes="AA">
                                      <p:cBhvr>
                                        <p:cTn id="70" dur="1000" fill="hold"/>
                                        <p:tgtEl>
                                          <p:spTgt spid="31"/>
                                        </p:tgtEl>
                                        <p:attrNameLst>
                                          <p:attrName>ppt_x</p:attrName>
                                          <p:attrName>ppt_y</p:attrName>
                                        </p:attrNameLst>
                                      </p:cBhvr>
                                      <p:rCtr x="-3200" y="0"/>
                                    </p:animMotion>
                                  </p:childTnLst>
                                </p:cTn>
                              </p:par>
                              <p:par>
                                <p:cTn id="71" presetID="35" presetClass="path" presetSubtype="0" accel="50000" decel="50000" fill="hold" grpId="0" nodeType="withEffect">
                                  <p:stCondLst>
                                    <p:cond delay="0"/>
                                  </p:stCondLst>
                                  <p:childTnLst>
                                    <p:animMotion origin="layout" path="M -4.16667E-6 -0.00047 L -0.03281 -0.00047 " pathEditMode="relative" rAng="0" ptsTypes="AA">
                                      <p:cBhvr>
                                        <p:cTn id="72" dur="1000" fill="hold"/>
                                        <p:tgtEl>
                                          <p:spTgt spid="52"/>
                                        </p:tgtEl>
                                        <p:attrNameLst>
                                          <p:attrName>ppt_x</p:attrName>
                                          <p:attrName>ppt_y</p:attrName>
                                        </p:attrNameLst>
                                      </p:cBhvr>
                                      <p:rCtr x="-1600" y="0"/>
                                    </p:animMotion>
                                  </p:childTnLst>
                                </p:cTn>
                              </p:par>
                              <p:par>
                                <p:cTn id="73" presetID="35" presetClass="path" presetSubtype="0" accel="50000" decel="50000" fill="hold" grpId="2" nodeType="withEffect">
                                  <p:stCondLst>
                                    <p:cond delay="0"/>
                                  </p:stCondLst>
                                  <p:childTnLst>
                                    <p:animMotion origin="layout" path="M -0.11111 -7.40741E-7 L -0.12291 -7.40741E-7 " pathEditMode="relative" rAng="0" ptsTypes="AA">
                                      <p:cBhvr>
                                        <p:cTn id="74" dur="1000" fill="hold"/>
                                        <p:tgtEl>
                                          <p:spTgt spid="55"/>
                                        </p:tgtEl>
                                        <p:attrNameLst>
                                          <p:attrName>ppt_x</p:attrName>
                                          <p:attrName>ppt_y</p:attrName>
                                        </p:attrNameLst>
                                      </p:cBhvr>
                                      <p:rCtr x="-600" y="0"/>
                                    </p:animMotion>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500"/>
                                        <p:tgtEl>
                                          <p:spTgt spid="6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fade">
                                      <p:cBhvr>
                                        <p:cTn id="84" dur="500"/>
                                        <p:tgtEl>
                                          <p:spTgt spid="6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fade">
                                      <p:cBhvr>
                                        <p:cTn id="87" dur="500"/>
                                        <p:tgtEl>
                                          <p:spTgt spid="6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02"/>
                                        </p:tgtEl>
                                        <p:attrNameLst>
                                          <p:attrName>style.visibility</p:attrName>
                                        </p:attrNameLst>
                                      </p:cBhvr>
                                      <p:to>
                                        <p:strVal val="visible"/>
                                      </p:to>
                                    </p:set>
                                    <p:animEffect transition="in" filter="fade">
                                      <p:cBhvr>
                                        <p:cTn id="92" dur="500"/>
                                        <p:tgtEl>
                                          <p:spTgt spid="10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4"/>
                                        </p:tgtEl>
                                        <p:attrNameLst>
                                          <p:attrName>style.visibility</p:attrName>
                                        </p:attrNameLst>
                                      </p:cBhvr>
                                      <p:to>
                                        <p:strVal val="visible"/>
                                      </p:to>
                                    </p:set>
                                    <p:animEffect transition="in" filter="fade">
                                      <p:cBhvr>
                                        <p:cTn id="95" dur="500"/>
                                        <p:tgtEl>
                                          <p:spTgt spid="10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06"/>
                                        </p:tgtEl>
                                        <p:attrNameLst>
                                          <p:attrName>style.visibility</p:attrName>
                                        </p:attrNameLst>
                                      </p:cBhvr>
                                      <p:to>
                                        <p:strVal val="visible"/>
                                      </p:to>
                                    </p:set>
                                    <p:animEffect transition="in" filter="fade">
                                      <p:cBhvr>
                                        <p:cTn id="98" dur="500"/>
                                        <p:tgtEl>
                                          <p:spTgt spid="106"/>
                                        </p:tgtEl>
                                      </p:cBhvr>
                                    </p:animEffect>
                                  </p:childTnLst>
                                </p:cTn>
                              </p:par>
                            </p:childTnLst>
                          </p:cTn>
                        </p:par>
                        <p:par>
                          <p:cTn id="99" fill="hold">
                            <p:stCondLst>
                              <p:cond delay="500"/>
                            </p:stCondLst>
                            <p:childTnLst>
                              <p:par>
                                <p:cTn id="100" presetID="22" presetClass="entr" presetSubtype="8" fill="hold" grpId="0" nodeType="after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wipe(left)">
                                      <p:cBhvr>
                                        <p:cTn id="102" dur="500"/>
                                        <p:tgtEl>
                                          <p:spTgt spid="67"/>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71"/>
                                        </p:tgtEl>
                                        <p:attrNameLst>
                                          <p:attrName>style.visibility</p:attrName>
                                        </p:attrNameLst>
                                      </p:cBhvr>
                                      <p:to>
                                        <p:strVal val="visible"/>
                                      </p:to>
                                    </p:set>
                                    <p:animEffect transition="in" filter="wipe(left)">
                                      <p:cBhvr>
                                        <p:cTn id="105" dur="500"/>
                                        <p:tgtEl>
                                          <p:spTgt spid="71"/>
                                        </p:tgtEl>
                                      </p:cBhvr>
                                    </p:animEffect>
                                  </p:childTnLst>
                                </p:cTn>
                              </p:par>
                            </p:childTnLst>
                          </p:cTn>
                        </p:par>
                        <p:par>
                          <p:cTn id="106" fill="hold">
                            <p:stCondLst>
                              <p:cond delay="1000"/>
                            </p:stCondLst>
                            <p:childTnLst>
                              <p:par>
                                <p:cTn id="107" presetID="10" presetClass="entr" presetSubtype="0" fill="hold" nodeType="afterEffect">
                                  <p:stCondLst>
                                    <p:cond delay="0"/>
                                  </p:stCondLst>
                                  <p:childTnLst>
                                    <p:set>
                                      <p:cBhvr>
                                        <p:cTn id="108" dur="1" fill="hold">
                                          <p:stCondLst>
                                            <p:cond delay="0"/>
                                          </p:stCondLst>
                                        </p:cTn>
                                        <p:tgtEl>
                                          <p:spTgt spid="75"/>
                                        </p:tgtEl>
                                        <p:attrNameLst>
                                          <p:attrName>style.visibility</p:attrName>
                                        </p:attrNameLst>
                                      </p:cBhvr>
                                      <p:to>
                                        <p:strVal val="visible"/>
                                      </p:to>
                                    </p:set>
                                    <p:animEffect transition="in" filter="fade">
                                      <p:cBhvr>
                                        <p:cTn id="109" dur="500"/>
                                        <p:tgtEl>
                                          <p:spTgt spid="7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fade">
                                      <p:cBhvr>
                                        <p:cTn id="112" dur="500"/>
                                        <p:tgtEl>
                                          <p:spTgt spid="8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82"/>
                                        </p:tgtEl>
                                        <p:attrNameLst>
                                          <p:attrName>style.visibility</p:attrName>
                                        </p:attrNameLst>
                                      </p:cBhvr>
                                      <p:to>
                                        <p:strVal val="visible"/>
                                      </p:to>
                                    </p:set>
                                    <p:animEffect transition="in" filter="fade">
                                      <p:cBhvr>
                                        <p:cTn id="115" dur="500"/>
                                        <p:tgtEl>
                                          <p:spTgt spid="8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83"/>
                                        </p:tgtEl>
                                        <p:attrNameLst>
                                          <p:attrName>style.visibility</p:attrName>
                                        </p:attrNameLst>
                                      </p:cBhvr>
                                      <p:to>
                                        <p:strVal val="visible"/>
                                      </p:to>
                                    </p:set>
                                    <p:animEffect transition="in" filter="fade">
                                      <p:cBhvr>
                                        <p:cTn id="118" dur="500"/>
                                        <p:tgtEl>
                                          <p:spTgt spid="8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96"/>
                                        </p:tgtEl>
                                        <p:attrNameLst>
                                          <p:attrName>style.visibility</p:attrName>
                                        </p:attrNameLst>
                                      </p:cBhvr>
                                      <p:to>
                                        <p:strVal val="visible"/>
                                      </p:to>
                                    </p:set>
                                    <p:animEffect transition="in" filter="fade">
                                      <p:cBhvr>
                                        <p:cTn id="121" dur="500"/>
                                        <p:tgtEl>
                                          <p:spTgt spid="9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97"/>
                                        </p:tgtEl>
                                        <p:attrNameLst>
                                          <p:attrName>style.visibility</p:attrName>
                                        </p:attrNameLst>
                                      </p:cBhvr>
                                      <p:to>
                                        <p:strVal val="visible"/>
                                      </p:to>
                                    </p:set>
                                    <p:animEffect transition="in" filter="fade">
                                      <p:cBhvr>
                                        <p:cTn id="124" dur="500"/>
                                        <p:tgtEl>
                                          <p:spTgt spid="9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98"/>
                                        </p:tgtEl>
                                        <p:attrNameLst>
                                          <p:attrName>style.visibility</p:attrName>
                                        </p:attrNameLst>
                                      </p:cBhvr>
                                      <p:to>
                                        <p:strVal val="visible"/>
                                      </p:to>
                                    </p:set>
                                    <p:animEffect transition="in" filter="fade">
                                      <p:cBhvr>
                                        <p:cTn id="127" dur="500"/>
                                        <p:tgtEl>
                                          <p:spTgt spid="9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08"/>
                                        </p:tgtEl>
                                        <p:attrNameLst>
                                          <p:attrName>style.visibility</p:attrName>
                                        </p:attrNameLst>
                                      </p:cBhvr>
                                      <p:to>
                                        <p:strVal val="visible"/>
                                      </p:to>
                                    </p:set>
                                    <p:animEffect transition="in" filter="fade">
                                      <p:cBhvr>
                                        <p:cTn id="13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1" grpId="2" animBg="1"/>
      <p:bldP spid="52" grpId="0" animBg="1"/>
      <p:bldP spid="54" grpId="0" animBg="1"/>
      <p:bldP spid="54" grpId="1" animBg="1"/>
      <p:bldP spid="55" grpId="0" animBg="1"/>
      <p:bldP spid="55" grpId="1" animBg="1"/>
      <p:bldP spid="55" grpId="2" animBg="1"/>
      <p:bldP spid="61" grpId="0" animBg="1"/>
      <p:bldP spid="62" grpId="0" animBg="1"/>
      <p:bldP spid="63" grpId="0" animBg="1"/>
      <p:bldP spid="64" grpId="0" animBg="1"/>
      <p:bldP spid="65" grpId="0" animBg="1"/>
      <p:bldP spid="66" grpId="0"/>
      <p:bldP spid="67" grpId="0"/>
      <p:bldP spid="70" grpId="0" animBg="1"/>
      <p:bldP spid="71" grpId="0" animBg="1"/>
      <p:bldP spid="78" grpId="0" animBg="1"/>
      <p:bldP spid="79" grpId="0" animBg="1"/>
      <p:bldP spid="80" grpId="0" animBg="1"/>
      <p:bldP spid="81" grpId="0" animBg="1"/>
      <p:bldP spid="82" grpId="0" animBg="1"/>
      <p:bldP spid="83" grpId="0" animBg="1"/>
      <p:bldP spid="93" grpId="0"/>
      <p:bldP spid="94" grpId="0"/>
      <p:bldP spid="95" grpId="0"/>
      <p:bldP spid="96" grpId="0"/>
      <p:bldP spid="97" grpId="0"/>
      <p:bldP spid="98" grpId="0"/>
      <p:bldP spid="102" grpId="0" animBg="1"/>
      <p:bldP spid="103" grpId="0"/>
      <p:bldP spid="104" grpId="0"/>
      <p:bldP spid="105" grpId="0"/>
      <p:bldP spid="106" grpId="0"/>
      <p:bldP spid="107" grpId="0"/>
      <p:bldP spid="10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Group 116"/>
          <p:cNvGraphicFramePr>
            <a:graphicFrameLocks noGrp="1"/>
          </p:cNvGraphicFramePr>
          <p:nvPr>
            <p:extLst>
              <p:ext uri="{D42A27DB-BD31-4B8C-83A1-F6EECF244321}">
                <p14:modId xmlns:p14="http://schemas.microsoft.com/office/powerpoint/2010/main" val="1599428851"/>
              </p:ext>
            </p:extLst>
          </p:nvPr>
        </p:nvGraphicFramePr>
        <p:xfrm>
          <a:off x="6186523" y="798114"/>
          <a:ext cx="3073401" cy="2225676"/>
        </p:xfrm>
        <a:graphic>
          <a:graphicData uri="http://schemas.openxmlformats.org/drawingml/2006/table">
            <a:tbl>
              <a:tblPr/>
              <a:tblGrid>
                <a:gridCol w="1024467">
                  <a:extLst>
                    <a:ext uri="{9D8B030D-6E8A-4147-A177-3AD203B41FA5}">
                      <a16:colId xmlns:a16="http://schemas.microsoft.com/office/drawing/2014/main" val="20000"/>
                    </a:ext>
                  </a:extLst>
                </a:gridCol>
                <a:gridCol w="1024467">
                  <a:extLst>
                    <a:ext uri="{9D8B030D-6E8A-4147-A177-3AD203B41FA5}">
                      <a16:colId xmlns:a16="http://schemas.microsoft.com/office/drawing/2014/main" val="20001"/>
                    </a:ext>
                  </a:extLst>
                </a:gridCol>
                <a:gridCol w="1024467">
                  <a:extLst>
                    <a:ext uri="{9D8B030D-6E8A-4147-A177-3AD203B41FA5}">
                      <a16:colId xmlns:a16="http://schemas.microsoft.com/office/drawing/2014/main" val="20002"/>
                    </a:ext>
                  </a:extLst>
                </a:gridCol>
              </a:tblGrid>
              <a:tr h="741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rgbClr val="FFFFFF"/>
                          </a:solidFill>
                          <a:effectLst/>
                          <a:latin typeface="Roboto Black"/>
                          <a:cs typeface="Roboto Black"/>
                        </a:rPr>
                        <a:t>-1</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F7F7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rgbClr val="FFFFFF"/>
                          </a:solidFill>
                          <a:effectLst/>
                          <a:latin typeface="Roboto Black"/>
                          <a:cs typeface="Roboto Black"/>
                        </a:rPr>
                        <a:t>0</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F7F7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rgbClr val="FFFFFF"/>
                          </a:solidFill>
                          <a:effectLst/>
                          <a:latin typeface="Roboto Black"/>
                          <a:cs typeface="Roboto Black"/>
                        </a:rPr>
                        <a:t>+1</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F7F7F">
                        <a:alpha val="50000"/>
                      </a:srgbClr>
                    </a:solidFill>
                  </a:tcPr>
                </a:tc>
                <a:extLst>
                  <a:ext uri="{0D108BD9-81ED-4DB2-BD59-A6C34878D82A}">
                    <a16:rowId xmlns:a16="http://schemas.microsoft.com/office/drawing/2014/main" val="10000"/>
                  </a:ext>
                </a:extLst>
              </a:tr>
              <a:tr h="7429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a:ln>
                            <a:noFill/>
                          </a:ln>
                          <a:solidFill>
                            <a:srgbClr val="FFFFFF"/>
                          </a:solidFill>
                          <a:effectLst/>
                          <a:latin typeface="Roboto Black"/>
                          <a:cs typeface="Roboto Black"/>
                        </a:rPr>
                        <a:t>-1</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F7F7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rgbClr val="FFFFFF"/>
                          </a:solidFill>
                          <a:effectLst/>
                          <a:latin typeface="Roboto Black"/>
                          <a:cs typeface="Roboto Black"/>
                        </a:rPr>
                        <a:t>0</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F7F7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rgbClr val="FFFFFF"/>
                          </a:solidFill>
                          <a:effectLst/>
                          <a:latin typeface="Roboto Black"/>
                          <a:cs typeface="Roboto Black"/>
                        </a:rPr>
                        <a:t>+1</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F7F7F">
                        <a:alpha val="50000"/>
                      </a:srgbClr>
                    </a:solidFill>
                  </a:tcPr>
                </a:tc>
                <a:extLst>
                  <a:ext uri="{0D108BD9-81ED-4DB2-BD59-A6C34878D82A}">
                    <a16:rowId xmlns:a16="http://schemas.microsoft.com/office/drawing/2014/main" val="10001"/>
                  </a:ext>
                </a:extLst>
              </a:tr>
              <a:tr h="741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rgbClr val="FFFFFF"/>
                          </a:solidFill>
                          <a:effectLst/>
                          <a:latin typeface="Roboto Black"/>
                          <a:cs typeface="Roboto Black"/>
                        </a:rPr>
                        <a:t>-1</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F7F7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a:ln>
                            <a:noFill/>
                          </a:ln>
                          <a:solidFill>
                            <a:srgbClr val="FFFFFF"/>
                          </a:solidFill>
                          <a:effectLst/>
                          <a:latin typeface="Roboto Black"/>
                          <a:cs typeface="Roboto Black"/>
                        </a:rPr>
                        <a:t>0</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F7F7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rgbClr val="FFFFFF"/>
                          </a:solidFill>
                          <a:effectLst/>
                          <a:latin typeface="Roboto Black"/>
                          <a:cs typeface="Roboto Black"/>
                        </a:rPr>
                        <a:t>+1</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F7F7F">
                        <a:alpha val="50000"/>
                      </a:srgbClr>
                    </a:solidFill>
                  </a:tcPr>
                </a:tc>
                <a:extLst>
                  <a:ext uri="{0D108BD9-81ED-4DB2-BD59-A6C34878D82A}">
                    <a16:rowId xmlns:a16="http://schemas.microsoft.com/office/drawing/2014/main" val="10002"/>
                  </a:ext>
                </a:extLst>
              </a:tr>
            </a:tbl>
          </a:graphicData>
        </a:graphic>
      </p:graphicFrame>
      <p:graphicFrame>
        <p:nvGraphicFramePr>
          <p:cNvPr id="17" name="Group 51"/>
          <p:cNvGraphicFramePr>
            <a:graphicFrameLocks noGrp="1"/>
          </p:cNvGraphicFramePr>
          <p:nvPr>
            <p:extLst>
              <p:ext uri="{D42A27DB-BD31-4B8C-83A1-F6EECF244321}">
                <p14:modId xmlns:p14="http://schemas.microsoft.com/office/powerpoint/2010/main" val="1753703601"/>
              </p:ext>
            </p:extLst>
          </p:nvPr>
        </p:nvGraphicFramePr>
        <p:xfrm>
          <a:off x="6173823" y="794939"/>
          <a:ext cx="3073401" cy="2225676"/>
        </p:xfrm>
        <a:graphic>
          <a:graphicData uri="http://schemas.openxmlformats.org/drawingml/2006/table">
            <a:tbl>
              <a:tblPr/>
              <a:tblGrid>
                <a:gridCol w="1024467">
                  <a:extLst>
                    <a:ext uri="{9D8B030D-6E8A-4147-A177-3AD203B41FA5}">
                      <a16:colId xmlns:a16="http://schemas.microsoft.com/office/drawing/2014/main" val="20000"/>
                    </a:ext>
                  </a:extLst>
                </a:gridCol>
                <a:gridCol w="1024467">
                  <a:extLst>
                    <a:ext uri="{9D8B030D-6E8A-4147-A177-3AD203B41FA5}">
                      <a16:colId xmlns:a16="http://schemas.microsoft.com/office/drawing/2014/main" val="20001"/>
                    </a:ext>
                  </a:extLst>
                </a:gridCol>
                <a:gridCol w="1024467">
                  <a:extLst>
                    <a:ext uri="{9D8B030D-6E8A-4147-A177-3AD203B41FA5}">
                      <a16:colId xmlns:a16="http://schemas.microsoft.com/office/drawing/2014/main" val="20002"/>
                    </a:ext>
                  </a:extLst>
                </a:gridCol>
              </a:tblGrid>
              <a:tr h="741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rgbClr val="FFFFFF"/>
                          </a:solidFill>
                          <a:effectLst/>
                          <a:latin typeface="Roboto Black"/>
                          <a:cs typeface="Roboto Black"/>
                        </a:rPr>
                        <a:t>0</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5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rgbClr val="FFFFFF"/>
                          </a:solidFill>
                          <a:effectLst/>
                          <a:latin typeface="Roboto Black"/>
                          <a:cs typeface="Roboto Black"/>
                        </a:rPr>
                        <a:t>0</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5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rgbClr val="FFFFFF"/>
                          </a:solidFill>
                          <a:effectLst/>
                          <a:latin typeface="Roboto Black"/>
                          <a:cs typeface="Roboto Black"/>
                        </a:rPr>
                        <a:t>0</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50000"/>
                        <a:alpha val="50000"/>
                      </a:schemeClr>
                    </a:solidFill>
                  </a:tcPr>
                </a:tc>
                <a:extLst>
                  <a:ext uri="{0D108BD9-81ED-4DB2-BD59-A6C34878D82A}">
                    <a16:rowId xmlns:a16="http://schemas.microsoft.com/office/drawing/2014/main" val="10000"/>
                  </a:ext>
                </a:extLst>
              </a:tr>
              <a:tr h="7429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a:ln>
                            <a:noFill/>
                          </a:ln>
                          <a:solidFill>
                            <a:srgbClr val="FFFFFF"/>
                          </a:solidFill>
                          <a:effectLst/>
                          <a:latin typeface="Roboto Black"/>
                          <a:cs typeface="Roboto Black"/>
                        </a:rPr>
                        <a:t>0</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5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rgbClr val="FFFFFF"/>
                          </a:solidFill>
                          <a:effectLst/>
                          <a:latin typeface="Roboto Black"/>
                          <a:cs typeface="Roboto Black"/>
                        </a:rPr>
                        <a:t>0</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5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rgbClr val="FFFFFF"/>
                          </a:solidFill>
                          <a:effectLst/>
                          <a:latin typeface="Roboto Black"/>
                          <a:cs typeface="Roboto Black"/>
                        </a:rPr>
                        <a:t>0</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50000"/>
                        <a:alpha val="50000"/>
                      </a:schemeClr>
                    </a:solidFill>
                  </a:tcPr>
                </a:tc>
                <a:extLst>
                  <a:ext uri="{0D108BD9-81ED-4DB2-BD59-A6C34878D82A}">
                    <a16:rowId xmlns:a16="http://schemas.microsoft.com/office/drawing/2014/main" val="10001"/>
                  </a:ext>
                </a:extLst>
              </a:tr>
              <a:tr h="741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rgbClr val="FFFFFF"/>
                          </a:solidFill>
                          <a:effectLst/>
                          <a:latin typeface="Roboto Black"/>
                          <a:cs typeface="Roboto Black"/>
                        </a:rPr>
                        <a:t>0</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5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a:ln>
                            <a:noFill/>
                          </a:ln>
                          <a:solidFill>
                            <a:srgbClr val="FFFFFF"/>
                          </a:solidFill>
                          <a:effectLst/>
                          <a:latin typeface="Roboto Black"/>
                          <a:cs typeface="Roboto Black"/>
                        </a:rPr>
                        <a:t>0</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5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rgbClr val="FFFFFF"/>
                          </a:solidFill>
                          <a:effectLst/>
                          <a:latin typeface="Roboto Black"/>
                          <a:cs typeface="Roboto Black"/>
                        </a:rPr>
                        <a:t>0</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50000"/>
                        <a:alpha val="50000"/>
                      </a:schemeClr>
                    </a:solidFill>
                  </a:tcPr>
                </a:tc>
                <a:extLst>
                  <a:ext uri="{0D108BD9-81ED-4DB2-BD59-A6C34878D82A}">
                    <a16:rowId xmlns:a16="http://schemas.microsoft.com/office/drawing/2014/main" val="10002"/>
                  </a:ext>
                </a:extLst>
              </a:tr>
            </a:tbl>
          </a:graphicData>
        </a:graphic>
      </p:graphicFrame>
      <p:graphicFrame>
        <p:nvGraphicFramePr>
          <p:cNvPr id="21" name="Group 98"/>
          <p:cNvGraphicFramePr>
            <a:graphicFrameLocks noGrp="1"/>
          </p:cNvGraphicFramePr>
          <p:nvPr>
            <p:extLst>
              <p:ext uri="{D42A27DB-BD31-4B8C-83A1-F6EECF244321}">
                <p14:modId xmlns:p14="http://schemas.microsoft.com/office/powerpoint/2010/main" val="3089545018"/>
              </p:ext>
            </p:extLst>
          </p:nvPr>
        </p:nvGraphicFramePr>
        <p:xfrm>
          <a:off x="6184407" y="801289"/>
          <a:ext cx="3073401" cy="2225676"/>
        </p:xfrm>
        <a:graphic>
          <a:graphicData uri="http://schemas.openxmlformats.org/drawingml/2006/table">
            <a:tbl>
              <a:tblPr/>
              <a:tblGrid>
                <a:gridCol w="1024467">
                  <a:extLst>
                    <a:ext uri="{9D8B030D-6E8A-4147-A177-3AD203B41FA5}">
                      <a16:colId xmlns:a16="http://schemas.microsoft.com/office/drawing/2014/main" val="20000"/>
                    </a:ext>
                  </a:extLst>
                </a:gridCol>
                <a:gridCol w="1024467">
                  <a:extLst>
                    <a:ext uri="{9D8B030D-6E8A-4147-A177-3AD203B41FA5}">
                      <a16:colId xmlns:a16="http://schemas.microsoft.com/office/drawing/2014/main" val="20001"/>
                    </a:ext>
                  </a:extLst>
                </a:gridCol>
                <a:gridCol w="1024467">
                  <a:extLst>
                    <a:ext uri="{9D8B030D-6E8A-4147-A177-3AD203B41FA5}">
                      <a16:colId xmlns:a16="http://schemas.microsoft.com/office/drawing/2014/main" val="20002"/>
                    </a:ext>
                  </a:extLst>
                </a:gridCol>
              </a:tblGrid>
              <a:tr h="741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bg1"/>
                          </a:solidFill>
                          <a:effectLst/>
                          <a:latin typeface="Roboto Black"/>
                          <a:cs typeface="Roboto Black"/>
                        </a:rPr>
                        <a:t>0</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F7F7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bg1"/>
                          </a:solidFill>
                          <a:effectLst/>
                          <a:latin typeface="Roboto Black"/>
                          <a:cs typeface="Roboto Black"/>
                        </a:rPr>
                        <a:t>+1</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F7F7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bg1"/>
                          </a:solidFill>
                          <a:effectLst/>
                          <a:latin typeface="Roboto Black"/>
                          <a:cs typeface="Roboto Black"/>
                        </a:rPr>
                        <a:t>+2</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F7F7F">
                        <a:alpha val="50000"/>
                      </a:srgbClr>
                    </a:solidFill>
                  </a:tcPr>
                </a:tc>
                <a:extLst>
                  <a:ext uri="{0D108BD9-81ED-4DB2-BD59-A6C34878D82A}">
                    <a16:rowId xmlns:a16="http://schemas.microsoft.com/office/drawing/2014/main" val="10000"/>
                  </a:ext>
                </a:extLst>
              </a:tr>
              <a:tr h="7429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a:ln>
                            <a:noFill/>
                          </a:ln>
                          <a:solidFill>
                            <a:schemeClr val="bg1"/>
                          </a:solidFill>
                          <a:effectLst/>
                          <a:latin typeface="Roboto Black"/>
                          <a:cs typeface="Roboto Black"/>
                        </a:rPr>
                        <a:t>-1</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F7F7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bg1"/>
                          </a:solidFill>
                          <a:effectLst/>
                          <a:latin typeface="Roboto Black"/>
                          <a:cs typeface="Roboto Black"/>
                        </a:rPr>
                        <a:t>0</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F7F7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bg1"/>
                          </a:solidFill>
                          <a:effectLst/>
                          <a:latin typeface="Roboto Black"/>
                          <a:cs typeface="Roboto Black"/>
                        </a:rPr>
                        <a:t>+1</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F7F7F">
                        <a:alpha val="50000"/>
                      </a:srgbClr>
                    </a:solidFill>
                  </a:tcPr>
                </a:tc>
                <a:extLst>
                  <a:ext uri="{0D108BD9-81ED-4DB2-BD59-A6C34878D82A}">
                    <a16:rowId xmlns:a16="http://schemas.microsoft.com/office/drawing/2014/main" val="10001"/>
                  </a:ext>
                </a:extLst>
              </a:tr>
              <a:tr h="741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a:ln>
                            <a:noFill/>
                          </a:ln>
                          <a:solidFill>
                            <a:schemeClr val="bg1"/>
                          </a:solidFill>
                          <a:effectLst/>
                          <a:latin typeface="Roboto Black"/>
                          <a:cs typeface="Roboto Black"/>
                        </a:rPr>
                        <a:t>-2</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F7F7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a:ln>
                            <a:noFill/>
                          </a:ln>
                          <a:solidFill>
                            <a:schemeClr val="bg1"/>
                          </a:solidFill>
                          <a:effectLst/>
                          <a:latin typeface="Roboto Black"/>
                          <a:cs typeface="Roboto Black"/>
                        </a:rPr>
                        <a:t>-1</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F7F7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bg1"/>
                          </a:solidFill>
                          <a:effectLst/>
                          <a:latin typeface="Roboto Black"/>
                          <a:cs typeface="Roboto Black"/>
                        </a:rPr>
                        <a:t>0</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F7F7F">
                        <a:alpha val="50000"/>
                      </a:srgbClr>
                    </a:solidFill>
                  </a:tcPr>
                </a:tc>
                <a:extLst>
                  <a:ext uri="{0D108BD9-81ED-4DB2-BD59-A6C34878D82A}">
                    <a16:rowId xmlns:a16="http://schemas.microsoft.com/office/drawing/2014/main" val="10002"/>
                  </a:ext>
                </a:extLst>
              </a:tr>
            </a:tbl>
          </a:graphicData>
        </a:graphic>
      </p:graphicFrame>
      <p:sp>
        <p:nvSpPr>
          <p:cNvPr id="2" name="Rectangle 1"/>
          <p:cNvSpPr/>
          <p:nvPr/>
        </p:nvSpPr>
        <p:spPr>
          <a:xfrm>
            <a:off x="0" y="0"/>
            <a:ext cx="3243944"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8346" y="1335504"/>
            <a:ext cx="2628514" cy="2246769"/>
          </a:xfrm>
          <a:prstGeom prst="rect">
            <a:avLst/>
          </a:prstGeom>
          <a:noFill/>
        </p:spPr>
        <p:txBody>
          <a:bodyPr wrap="none" rtlCol="0">
            <a:spAutoFit/>
          </a:bodyPr>
          <a:lstStyle/>
          <a:p>
            <a:r>
              <a:rPr lang="en-US" sz="2800" dirty="0">
                <a:solidFill>
                  <a:srgbClr val="FF9F1B"/>
                </a:solidFill>
                <a:latin typeface="Nexa Bold" charset="0"/>
                <a:ea typeface="Nexa Bold" charset="0"/>
                <a:cs typeface="Nexa Bold" charset="0"/>
              </a:rPr>
              <a:t>WHY NOT </a:t>
            </a:r>
          </a:p>
          <a:p>
            <a:r>
              <a:rPr lang="en-US" sz="2800" dirty="0">
                <a:solidFill>
                  <a:srgbClr val="FF9F1B"/>
                </a:solidFill>
                <a:latin typeface="Nexa Bold" charset="0"/>
                <a:ea typeface="Nexa Bold" charset="0"/>
                <a:cs typeface="Nexa Bold" charset="0"/>
              </a:rPr>
              <a:t>FREQUENCY </a:t>
            </a:r>
          </a:p>
          <a:p>
            <a:r>
              <a:rPr lang="en-US" sz="2800" dirty="0">
                <a:solidFill>
                  <a:srgbClr val="FF9F1B"/>
                </a:solidFill>
                <a:latin typeface="Nexa Bold" charset="0"/>
                <a:ea typeface="Nexa Bold" charset="0"/>
                <a:cs typeface="Nexa Bold" charset="0"/>
              </a:rPr>
              <a:t>ENCODE </a:t>
            </a:r>
            <a:r>
              <a:rPr lang="en-US" sz="2800" dirty="0">
                <a:solidFill>
                  <a:schemeClr val="bg1"/>
                </a:solidFill>
                <a:latin typeface="Nexa Bold" charset="0"/>
                <a:ea typeface="Nexa Bold" charset="0"/>
                <a:cs typeface="Nexa Bold" charset="0"/>
              </a:rPr>
              <a:t>IN </a:t>
            </a:r>
          </a:p>
          <a:p>
            <a:r>
              <a:rPr lang="en-US" sz="2800" dirty="0">
                <a:solidFill>
                  <a:schemeClr val="bg1"/>
                </a:solidFill>
                <a:latin typeface="Nexa Bold" charset="0"/>
                <a:ea typeface="Nexa Bold" charset="0"/>
                <a:cs typeface="Nexa Bold" charset="0"/>
              </a:rPr>
              <a:t>BOTH </a:t>
            </a:r>
          </a:p>
          <a:p>
            <a:r>
              <a:rPr lang="en-US" sz="2800" dirty="0">
                <a:solidFill>
                  <a:schemeClr val="bg1"/>
                </a:solidFill>
                <a:latin typeface="Nexa Bold" charset="0"/>
                <a:ea typeface="Nexa Bold" charset="0"/>
                <a:cs typeface="Nexa Bold" charset="0"/>
              </a:rPr>
              <a:t>DIRECTIONS?</a:t>
            </a:r>
          </a:p>
        </p:txBody>
      </p:sp>
      <p:sp>
        <p:nvSpPr>
          <p:cNvPr id="7" name="Rectangle 6"/>
          <p:cNvSpPr/>
          <p:nvPr/>
        </p:nvSpPr>
        <p:spPr>
          <a:xfrm>
            <a:off x="358346" y="4301833"/>
            <a:ext cx="2112711" cy="830997"/>
          </a:xfrm>
          <a:prstGeom prst="rect">
            <a:avLst/>
          </a:prstGeom>
        </p:spPr>
        <p:txBody>
          <a:bodyPr wrap="square">
            <a:spAutoFit/>
          </a:bodyPr>
          <a:lstStyle/>
          <a:p>
            <a:r>
              <a:rPr lang="en-US" sz="1200" dirty="0">
                <a:solidFill>
                  <a:schemeClr val="bg1"/>
                </a:solidFill>
                <a:latin typeface="Roboto Medium" charset="0"/>
                <a:ea typeface="Roboto Medium" charset="0"/>
                <a:cs typeface="Roboto Medium" charset="0"/>
              </a:rPr>
              <a:t>When you have more than 2 rows, it doesn’t work – there are always 2 or more pixels with the same frequency</a:t>
            </a:r>
            <a:endParaRPr lang="en-US" sz="1200" dirty="0">
              <a:solidFill>
                <a:schemeClr val="bg1"/>
              </a:solidFill>
              <a:latin typeface="Roboto Light"/>
              <a:ea typeface="Roboto Light"/>
              <a:cs typeface="Roboto Light"/>
            </a:endParaRPr>
          </a:p>
        </p:txBody>
      </p:sp>
      <p:cxnSp>
        <p:nvCxnSpPr>
          <p:cNvPr id="8" name="Straight Connector 7"/>
          <p:cNvCxnSpPr/>
          <p:nvPr/>
        </p:nvCxnSpPr>
        <p:spPr>
          <a:xfrm>
            <a:off x="450747" y="3584157"/>
            <a:ext cx="385592"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18" name="Text Box 49"/>
          <p:cNvSpPr txBox="1">
            <a:spLocks noChangeArrowheads="1"/>
          </p:cNvSpPr>
          <p:nvPr/>
        </p:nvSpPr>
        <p:spPr bwMode="auto">
          <a:xfrm>
            <a:off x="6497146" y="3098402"/>
            <a:ext cx="2428870" cy="461665"/>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b="1" dirty="0">
                <a:solidFill>
                  <a:srgbClr val="000000"/>
                </a:solidFill>
                <a:latin typeface="Roboto Light"/>
                <a:cs typeface="Roboto Light"/>
              </a:rPr>
              <a:t>− frequency encode</a:t>
            </a:r>
            <a:r>
              <a:rPr lang="en-GB" sz="2400" b="1" dirty="0">
                <a:solidFill>
                  <a:srgbClr val="000000"/>
                </a:solidFill>
                <a:latin typeface="Roboto Light"/>
                <a:cs typeface="Roboto Light"/>
              </a:rPr>
              <a:t> +</a:t>
            </a:r>
          </a:p>
        </p:txBody>
      </p:sp>
      <p:sp>
        <p:nvSpPr>
          <p:cNvPr id="19" name="Text Box 76"/>
          <p:cNvSpPr txBox="1">
            <a:spLocks noChangeArrowheads="1"/>
          </p:cNvSpPr>
          <p:nvPr/>
        </p:nvSpPr>
        <p:spPr bwMode="auto">
          <a:xfrm rot="16200000">
            <a:off x="8398661" y="1725363"/>
            <a:ext cx="2492990" cy="461665"/>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2400" b="1" dirty="0">
                <a:solidFill>
                  <a:srgbClr val="000000"/>
                </a:solidFill>
                <a:latin typeface="Roboto Light"/>
                <a:cs typeface="Roboto Light"/>
              </a:rPr>
              <a:t>−</a:t>
            </a:r>
            <a:r>
              <a:rPr lang="en-GB" sz="2400" b="1" dirty="0">
                <a:latin typeface="Roboto Light"/>
                <a:cs typeface="Roboto Light"/>
              </a:rPr>
              <a:t> </a:t>
            </a:r>
            <a:r>
              <a:rPr lang="en-GB" b="1" dirty="0">
                <a:latin typeface="Roboto Light"/>
                <a:cs typeface="Roboto Light"/>
              </a:rPr>
              <a:t>frequency encode</a:t>
            </a:r>
            <a:r>
              <a:rPr lang="en-GB" sz="2400" b="1" dirty="0">
                <a:latin typeface="Roboto Light"/>
                <a:cs typeface="Roboto Light"/>
              </a:rPr>
              <a:t> +</a:t>
            </a:r>
          </a:p>
        </p:txBody>
      </p:sp>
      <p:sp>
        <p:nvSpPr>
          <p:cNvPr id="31" name="Rectangle 30"/>
          <p:cNvSpPr/>
          <p:nvPr/>
        </p:nvSpPr>
        <p:spPr>
          <a:xfrm>
            <a:off x="358346" y="5338286"/>
            <a:ext cx="2112711" cy="1169551"/>
          </a:xfrm>
          <a:prstGeom prst="rect">
            <a:avLst/>
          </a:prstGeom>
        </p:spPr>
        <p:txBody>
          <a:bodyPr wrap="square">
            <a:spAutoFit/>
          </a:bodyPr>
          <a:lstStyle/>
          <a:p>
            <a:r>
              <a:rPr lang="en-US" sz="1400" dirty="0">
                <a:solidFill>
                  <a:schemeClr val="bg1"/>
                </a:solidFill>
                <a:latin typeface="Nexa Bold"/>
                <a:ea typeface="Roboto Medium" charset="0"/>
                <a:cs typeface="Nexa Bold"/>
              </a:rPr>
              <a:t>INSTEAD, WE INTRODUCE DIFFERENT AMOUNT OF </a:t>
            </a:r>
            <a:r>
              <a:rPr lang="en-US" sz="1400" dirty="0">
                <a:solidFill>
                  <a:srgbClr val="FF9F1B"/>
                </a:solidFill>
                <a:latin typeface="Nexa Bold"/>
                <a:ea typeface="Roboto Medium" charset="0"/>
                <a:cs typeface="Nexa Bold"/>
              </a:rPr>
              <a:t>PHASE CHANGE </a:t>
            </a:r>
            <a:r>
              <a:rPr lang="en-US" sz="1400" dirty="0">
                <a:solidFill>
                  <a:schemeClr val="bg1"/>
                </a:solidFill>
                <a:latin typeface="Nexa Bold"/>
                <a:ea typeface="Roboto Medium" charset="0"/>
                <a:cs typeface="Nexa Bold"/>
              </a:rPr>
              <a:t>OVER MANY STEPS</a:t>
            </a:r>
            <a:endParaRPr lang="en-US" sz="1400" dirty="0">
              <a:solidFill>
                <a:schemeClr val="bg1"/>
              </a:solidFill>
              <a:latin typeface="Nexa Bold"/>
              <a:ea typeface="Roboto Light"/>
              <a:cs typeface="Nexa Bold"/>
            </a:endParaRPr>
          </a:p>
        </p:txBody>
      </p:sp>
      <p:grpSp>
        <p:nvGrpSpPr>
          <p:cNvPr id="32" name="Group 31"/>
          <p:cNvGrpSpPr/>
          <p:nvPr/>
        </p:nvGrpSpPr>
        <p:grpSpPr>
          <a:xfrm>
            <a:off x="8763000" y="6296168"/>
            <a:ext cx="2983766" cy="252000"/>
            <a:chOff x="9026652" y="6296168"/>
            <a:chExt cx="2983766" cy="252000"/>
          </a:xfrm>
        </p:grpSpPr>
        <p:sp>
          <p:nvSpPr>
            <p:cNvPr id="33" name="TextBox 32"/>
            <p:cNvSpPr txBox="1"/>
            <p:nvPr/>
          </p:nvSpPr>
          <p:spPr>
            <a:xfrm>
              <a:off x="9026652" y="6301947"/>
              <a:ext cx="2139365" cy="246221"/>
            </a:xfrm>
            <a:prstGeom prst="rect">
              <a:avLst/>
            </a:prstGeom>
            <a:noFill/>
          </p:spPr>
          <p:txBody>
            <a:bodyPr wrap="none" rtlCol="0">
              <a:spAutoFit/>
            </a:bodyPr>
            <a:lstStyle/>
            <a:p>
              <a:pPr algn="r"/>
              <a:r>
                <a:rPr lang="en-US" sz="1000" dirty="0">
                  <a:solidFill>
                    <a:schemeClr val="bg1"/>
                  </a:solidFill>
                  <a:latin typeface="Roboto Medium" charset="0"/>
                  <a:ea typeface="Roboto Medium" charset="0"/>
                  <a:cs typeface="Roboto Medium" charset="0"/>
                  <a:hlinkClick r:id="rId2"/>
                </a:rPr>
                <a:t>Modified from DHiggins ReviseMRI</a:t>
              </a:r>
              <a:endParaRPr lang="en-US" sz="1000" dirty="0">
                <a:solidFill>
                  <a:schemeClr val="bg1"/>
                </a:solidFill>
                <a:latin typeface="Roboto Light"/>
                <a:ea typeface="Roboto Light"/>
                <a:cs typeface="Roboto Light"/>
              </a:endParaRPr>
            </a:p>
          </p:txBody>
        </p:sp>
        <p:grpSp>
          <p:nvGrpSpPr>
            <p:cNvPr id="34" name="Group 33"/>
            <p:cNvGrpSpPr/>
            <p:nvPr/>
          </p:nvGrpSpPr>
          <p:grpSpPr>
            <a:xfrm>
              <a:off x="11184463" y="6296168"/>
              <a:ext cx="825955" cy="252000"/>
              <a:chOff x="11184463" y="6296168"/>
              <a:chExt cx="825955" cy="252000"/>
            </a:xfrm>
          </p:grpSpPr>
          <p:pic>
            <p:nvPicPr>
              <p:cNvPr id="35" name="Picture 3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1440" y="6296168"/>
                <a:ext cx="252000" cy="252000"/>
              </a:xfrm>
              <a:prstGeom prst="rect">
                <a:avLst/>
              </a:prstGeom>
            </p:spPr>
          </p:pic>
          <p:pic>
            <p:nvPicPr>
              <p:cNvPr id="36" name="Picture 35">
                <a:hlinkClick r:id="rId3"/>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84463" y="6296168"/>
                <a:ext cx="252000" cy="252000"/>
              </a:xfrm>
              <a:prstGeom prst="rect">
                <a:avLst/>
              </a:prstGeom>
            </p:spPr>
          </p:pic>
          <p:pic>
            <p:nvPicPr>
              <p:cNvPr id="37" name="Picture 36" descr="nc.large.png">
                <a:hlinkClick r:id="rId3"/>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418" y="6296168"/>
                <a:ext cx="252000" cy="252000"/>
              </a:xfrm>
              <a:prstGeom prst="rect">
                <a:avLst/>
              </a:prstGeom>
            </p:spPr>
          </p:pic>
        </p:grpSp>
      </p:grpSp>
      <p:graphicFrame>
        <p:nvGraphicFramePr>
          <p:cNvPr id="39" name="Group 98"/>
          <p:cNvGraphicFramePr>
            <a:graphicFrameLocks noGrp="1"/>
          </p:cNvGraphicFramePr>
          <p:nvPr>
            <p:extLst>
              <p:ext uri="{D42A27DB-BD31-4B8C-83A1-F6EECF244321}">
                <p14:modId xmlns:p14="http://schemas.microsoft.com/office/powerpoint/2010/main" val="3858826599"/>
              </p:ext>
            </p:extLst>
          </p:nvPr>
        </p:nvGraphicFramePr>
        <p:xfrm>
          <a:off x="6183230" y="804346"/>
          <a:ext cx="3073401" cy="2225676"/>
        </p:xfrm>
        <a:graphic>
          <a:graphicData uri="http://schemas.openxmlformats.org/drawingml/2006/table">
            <a:tbl>
              <a:tblPr/>
              <a:tblGrid>
                <a:gridCol w="1024467">
                  <a:extLst>
                    <a:ext uri="{9D8B030D-6E8A-4147-A177-3AD203B41FA5}">
                      <a16:colId xmlns:a16="http://schemas.microsoft.com/office/drawing/2014/main" val="20000"/>
                    </a:ext>
                  </a:extLst>
                </a:gridCol>
                <a:gridCol w="1024467">
                  <a:extLst>
                    <a:ext uri="{9D8B030D-6E8A-4147-A177-3AD203B41FA5}">
                      <a16:colId xmlns:a16="http://schemas.microsoft.com/office/drawing/2014/main" val="20001"/>
                    </a:ext>
                  </a:extLst>
                </a:gridCol>
                <a:gridCol w="1024467">
                  <a:extLst>
                    <a:ext uri="{9D8B030D-6E8A-4147-A177-3AD203B41FA5}">
                      <a16:colId xmlns:a16="http://schemas.microsoft.com/office/drawing/2014/main" val="20002"/>
                    </a:ext>
                  </a:extLst>
                </a:gridCol>
              </a:tblGrid>
              <a:tr h="741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bg1"/>
                          </a:solidFill>
                          <a:effectLst/>
                          <a:latin typeface="Roboto Black"/>
                          <a:cs typeface="Roboto Black"/>
                        </a:rPr>
                        <a:t>0</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bg1"/>
                          </a:solidFill>
                          <a:effectLst/>
                          <a:latin typeface="Roboto Black"/>
                          <a:cs typeface="Roboto Black"/>
                        </a:rPr>
                        <a:t>+1</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F1B">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bg1"/>
                          </a:solidFill>
                          <a:effectLst/>
                          <a:latin typeface="Roboto Black"/>
                          <a:cs typeface="Roboto Black"/>
                        </a:rPr>
                        <a:t>+2</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F7F7F">
                        <a:alpha val="50000"/>
                      </a:srgbClr>
                    </a:solidFill>
                  </a:tcPr>
                </a:tc>
                <a:extLst>
                  <a:ext uri="{0D108BD9-81ED-4DB2-BD59-A6C34878D82A}">
                    <a16:rowId xmlns:a16="http://schemas.microsoft.com/office/drawing/2014/main" val="10000"/>
                  </a:ext>
                </a:extLst>
              </a:tr>
              <a:tr h="7429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bg1"/>
                          </a:solidFill>
                          <a:effectLst/>
                          <a:latin typeface="Roboto Black"/>
                          <a:cs typeface="Roboto Black"/>
                        </a:rPr>
                        <a:t>-1</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82F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rgbClr val="FFFFFF"/>
                          </a:solidFill>
                          <a:effectLst/>
                          <a:latin typeface="Roboto Black"/>
                          <a:cs typeface="Roboto Black"/>
                        </a:rPr>
                        <a:t>0</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AD47">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bg1"/>
                          </a:solidFill>
                          <a:effectLst/>
                          <a:latin typeface="Roboto Black"/>
                          <a:cs typeface="Roboto Black"/>
                        </a:rPr>
                        <a:t>+1</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F1B">
                        <a:alpha val="50000"/>
                      </a:srgbClr>
                    </a:solidFill>
                  </a:tcPr>
                </a:tc>
                <a:extLst>
                  <a:ext uri="{0D108BD9-81ED-4DB2-BD59-A6C34878D82A}">
                    <a16:rowId xmlns:a16="http://schemas.microsoft.com/office/drawing/2014/main" val="10001"/>
                  </a:ext>
                </a:extLst>
              </a:tr>
              <a:tr h="741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a:ln>
                            <a:noFill/>
                          </a:ln>
                          <a:solidFill>
                            <a:schemeClr val="bg1"/>
                          </a:solidFill>
                          <a:effectLst/>
                          <a:latin typeface="Roboto Black"/>
                          <a:cs typeface="Roboto Black"/>
                        </a:rPr>
                        <a:t>-2</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F7F7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bg1"/>
                          </a:solidFill>
                          <a:effectLst/>
                          <a:latin typeface="Roboto Black"/>
                          <a:cs typeface="Roboto Black"/>
                        </a:rPr>
                        <a:t>-1</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82F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rgbClr val="FFFFFF"/>
                          </a:solidFill>
                          <a:effectLst/>
                          <a:latin typeface="Roboto Black"/>
                          <a:cs typeface="Roboto Black"/>
                        </a:rPr>
                        <a:t>0</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0AD47">
                        <a:alpha val="50000"/>
                      </a:srgb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23995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6" presetClass="emph" presetSubtype="0" fill="hold" nodeType="withEffect">
                                  <p:stCondLst>
                                    <p:cond delay="0"/>
                                  </p:stCondLst>
                                  <p:childTnLst>
                                    <p:animScale>
                                      <p:cBhvr>
                                        <p:cTn id="9" dur="1000" fill="hold"/>
                                        <p:tgtEl>
                                          <p:spTgt spid="17"/>
                                        </p:tgtEl>
                                      </p:cBhvr>
                                      <p:by x="60000" y="60000"/>
                                    </p:animScale>
                                  </p:childTnLst>
                                </p:cTn>
                              </p:par>
                              <p:par>
                                <p:cTn id="10" presetID="42" presetClass="path" presetSubtype="0" accel="50000" decel="50000" fill="hold" nodeType="withEffect">
                                  <p:stCondLst>
                                    <p:cond delay="0"/>
                                  </p:stCondLst>
                                  <p:childTnLst>
                                    <p:animMotion origin="layout" path="M -1.875E-6 -3.7037E-6 L -0.12656 0.41227 " pathEditMode="relative" rAng="0" ptsTypes="AA">
                                      <p:cBhvr>
                                        <p:cTn id="11" dur="1000" fill="hold"/>
                                        <p:tgtEl>
                                          <p:spTgt spid="17"/>
                                        </p:tgtEl>
                                        <p:attrNameLst>
                                          <p:attrName>ppt_x</p:attrName>
                                          <p:attrName>ppt_y</p:attrName>
                                        </p:attrNameLst>
                                      </p:cBhvr>
                                      <p:rCtr x="-6328" y="20602"/>
                                    </p:animMotion>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42" presetClass="path" presetSubtype="0" accel="50000" decel="50000" fill="hold" nodeType="withEffect">
                                  <p:stCondLst>
                                    <p:cond delay="0"/>
                                  </p:stCondLst>
                                  <p:childTnLst>
                                    <p:animMotion origin="layout" path="M -3.54167E-6 3.33333E-6 L 0.12552 0.41203 " pathEditMode="relative" rAng="0" ptsTypes="AA">
                                      <p:cBhvr>
                                        <p:cTn id="21" dur="1000" fill="hold"/>
                                        <p:tgtEl>
                                          <p:spTgt spid="22"/>
                                        </p:tgtEl>
                                        <p:attrNameLst>
                                          <p:attrName>ppt_x</p:attrName>
                                          <p:attrName>ppt_y</p:attrName>
                                        </p:attrNameLst>
                                      </p:cBhvr>
                                      <p:rCtr x="6276" y="20602"/>
                                    </p:animMotion>
                                  </p:childTnLst>
                                </p:cTn>
                              </p:par>
                              <p:par>
                                <p:cTn id="22" presetID="6" presetClass="emph" presetSubtype="0" fill="hold" nodeType="withEffect">
                                  <p:stCondLst>
                                    <p:cond delay="0"/>
                                  </p:stCondLst>
                                  <p:childTnLst>
                                    <p:animScale>
                                      <p:cBhvr>
                                        <p:cTn id="23" dur="1000" fill="hold"/>
                                        <p:tgtEl>
                                          <p:spTgt spid="22"/>
                                        </p:tgtEl>
                                      </p:cBhvr>
                                      <p:by x="60000" y="60000"/>
                                    </p:animScale>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02860" y="1485689"/>
            <a:ext cx="3897990" cy="3785652"/>
          </a:xfrm>
          <a:prstGeom prst="rect">
            <a:avLst/>
          </a:prstGeom>
          <a:noFill/>
        </p:spPr>
        <p:txBody>
          <a:bodyPr wrap="none" rtlCol="0">
            <a:spAutoFit/>
          </a:bodyPr>
          <a:lstStyle/>
          <a:p>
            <a:r>
              <a:rPr lang="en-US" sz="6000" dirty="0">
                <a:solidFill>
                  <a:srgbClr val="FF9F1B"/>
                </a:solidFill>
                <a:latin typeface="Nexa Bold" charset="0"/>
                <a:ea typeface="Nexa Bold" charset="0"/>
                <a:cs typeface="Nexa Bold" charset="0"/>
              </a:rPr>
              <a:t>RECALL</a:t>
            </a:r>
            <a:endParaRPr lang="en-US" sz="6000" dirty="0">
              <a:solidFill>
                <a:schemeClr val="tx1">
                  <a:lumMod val="75000"/>
                  <a:lumOff val="25000"/>
                </a:schemeClr>
              </a:solidFill>
              <a:latin typeface="Nexa Bold" charset="0"/>
              <a:ea typeface="Nexa Bold" charset="0"/>
              <a:cs typeface="Nexa Bold" charset="0"/>
            </a:endParaRPr>
          </a:p>
          <a:p>
            <a:r>
              <a:rPr lang="en-US" sz="6000" dirty="0">
                <a:solidFill>
                  <a:schemeClr val="tx1">
                    <a:lumMod val="75000"/>
                    <a:lumOff val="25000"/>
                  </a:schemeClr>
                </a:solidFill>
                <a:latin typeface="Nexa Bold" charset="0"/>
                <a:ea typeface="Nexa Bold" charset="0"/>
                <a:cs typeface="Nexa Bold" charset="0"/>
              </a:rPr>
              <a:t>WE HAVE</a:t>
            </a:r>
          </a:p>
          <a:p>
            <a:r>
              <a:rPr lang="en-US" sz="6000" dirty="0">
                <a:solidFill>
                  <a:schemeClr val="tx1">
                    <a:lumMod val="75000"/>
                    <a:lumOff val="25000"/>
                  </a:schemeClr>
                </a:solidFill>
                <a:latin typeface="Nexa Bold" charset="0"/>
                <a:ea typeface="Nexa Bold" charset="0"/>
                <a:cs typeface="Nexa Bold" charset="0"/>
              </a:rPr>
              <a:t>PHASE</a:t>
            </a:r>
          </a:p>
          <a:p>
            <a:r>
              <a:rPr lang="en-US" sz="6000" dirty="0">
                <a:solidFill>
                  <a:schemeClr val="tx1">
                    <a:lumMod val="75000"/>
                    <a:lumOff val="25000"/>
                  </a:schemeClr>
                </a:solidFill>
                <a:latin typeface="Nexa Bold" charset="0"/>
                <a:ea typeface="Nexa Bold" charset="0"/>
                <a:cs typeface="Nexa Bold" charset="0"/>
              </a:rPr>
              <a:t>CHANGE</a:t>
            </a:r>
          </a:p>
        </p:txBody>
      </p:sp>
      <p:sp>
        <p:nvSpPr>
          <p:cNvPr id="14" name="Freeform 133"/>
          <p:cNvSpPr>
            <a:spLocks noChangeAspect="1"/>
          </p:cNvSpPr>
          <p:nvPr/>
        </p:nvSpPr>
        <p:spPr bwMode="auto">
          <a:xfrm>
            <a:off x="5802768" y="3314200"/>
            <a:ext cx="5588397" cy="1080000"/>
          </a:xfrm>
          <a:custGeom>
            <a:avLst/>
            <a:gdLst>
              <a:gd name="T0" fmla="*/ 0 w 2572"/>
              <a:gd name="T1" fmla="*/ 232 h 480"/>
              <a:gd name="T2" fmla="*/ 137 w 2572"/>
              <a:gd name="T3" fmla="*/ 36 h 480"/>
              <a:gd name="T4" fmla="*/ 388 w 2572"/>
              <a:gd name="T5" fmla="*/ 445 h 480"/>
              <a:gd name="T6" fmla="*/ 639 w 2572"/>
              <a:gd name="T7" fmla="*/ 36 h 480"/>
              <a:gd name="T8" fmla="*/ 901 w 2572"/>
              <a:gd name="T9" fmla="*/ 445 h 480"/>
              <a:gd name="T10" fmla="*/ 1147 w 2572"/>
              <a:gd name="T11" fmla="*/ 28 h 480"/>
              <a:gd name="T12" fmla="*/ 1412 w 2572"/>
              <a:gd name="T13" fmla="*/ 451 h 480"/>
              <a:gd name="T14" fmla="*/ 1671 w 2572"/>
              <a:gd name="T15" fmla="*/ 28 h 480"/>
              <a:gd name="T16" fmla="*/ 1938 w 2572"/>
              <a:gd name="T17" fmla="*/ 451 h 480"/>
              <a:gd name="T18" fmla="*/ 2203 w 2572"/>
              <a:gd name="T19" fmla="*/ 28 h 480"/>
              <a:gd name="T20" fmla="*/ 2435 w 2572"/>
              <a:gd name="T21" fmla="*/ 443 h 480"/>
              <a:gd name="T22" fmla="*/ 2572 w 2572"/>
              <a:gd name="T23" fmla="*/ 25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2" h="480">
                <a:moveTo>
                  <a:pt x="0" y="232"/>
                </a:moveTo>
                <a:cubicBezTo>
                  <a:pt x="23" y="199"/>
                  <a:pt x="72" y="0"/>
                  <a:pt x="137" y="36"/>
                </a:cubicBezTo>
                <a:cubicBezTo>
                  <a:pt x="202" y="72"/>
                  <a:pt x="304" y="445"/>
                  <a:pt x="388" y="445"/>
                </a:cubicBezTo>
                <a:cubicBezTo>
                  <a:pt x="472" y="445"/>
                  <a:pt x="554" y="36"/>
                  <a:pt x="639" y="36"/>
                </a:cubicBezTo>
                <a:cubicBezTo>
                  <a:pt x="724" y="36"/>
                  <a:pt x="816" y="446"/>
                  <a:pt x="901" y="445"/>
                </a:cubicBezTo>
                <a:cubicBezTo>
                  <a:pt x="986" y="444"/>
                  <a:pt x="1062" y="27"/>
                  <a:pt x="1147" y="28"/>
                </a:cubicBezTo>
                <a:cubicBezTo>
                  <a:pt x="1232" y="29"/>
                  <a:pt x="1325" y="451"/>
                  <a:pt x="1412" y="451"/>
                </a:cubicBezTo>
                <a:cubicBezTo>
                  <a:pt x="1499" y="451"/>
                  <a:pt x="1583" y="28"/>
                  <a:pt x="1671" y="28"/>
                </a:cubicBezTo>
                <a:cubicBezTo>
                  <a:pt x="1759" y="28"/>
                  <a:pt x="1849" y="451"/>
                  <a:pt x="1938" y="451"/>
                </a:cubicBezTo>
                <a:cubicBezTo>
                  <a:pt x="2027" y="451"/>
                  <a:pt x="2120" y="29"/>
                  <a:pt x="2203" y="28"/>
                </a:cubicBezTo>
                <a:cubicBezTo>
                  <a:pt x="2286" y="27"/>
                  <a:pt x="2374" y="406"/>
                  <a:pt x="2435" y="443"/>
                </a:cubicBezTo>
                <a:cubicBezTo>
                  <a:pt x="2496" y="480"/>
                  <a:pt x="2544" y="292"/>
                  <a:pt x="2572" y="252"/>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17" name="Freeform 134"/>
          <p:cNvSpPr>
            <a:spLocks noChangeAspect="1"/>
          </p:cNvSpPr>
          <p:nvPr/>
        </p:nvSpPr>
        <p:spPr bwMode="auto">
          <a:xfrm>
            <a:off x="5828169" y="4579439"/>
            <a:ext cx="5588394" cy="1080000"/>
          </a:xfrm>
          <a:custGeom>
            <a:avLst/>
            <a:gdLst>
              <a:gd name="T0" fmla="*/ 0 w 2572"/>
              <a:gd name="T1" fmla="*/ 232 h 480"/>
              <a:gd name="T2" fmla="*/ 137 w 2572"/>
              <a:gd name="T3" fmla="*/ 36 h 480"/>
              <a:gd name="T4" fmla="*/ 388 w 2572"/>
              <a:gd name="T5" fmla="*/ 445 h 480"/>
              <a:gd name="T6" fmla="*/ 639 w 2572"/>
              <a:gd name="T7" fmla="*/ 36 h 480"/>
              <a:gd name="T8" fmla="*/ 901 w 2572"/>
              <a:gd name="T9" fmla="*/ 445 h 480"/>
              <a:gd name="T10" fmla="*/ 1147 w 2572"/>
              <a:gd name="T11" fmla="*/ 28 h 480"/>
              <a:gd name="T12" fmla="*/ 1412 w 2572"/>
              <a:gd name="T13" fmla="*/ 451 h 480"/>
              <a:gd name="T14" fmla="*/ 1671 w 2572"/>
              <a:gd name="T15" fmla="*/ 28 h 480"/>
              <a:gd name="T16" fmla="*/ 1938 w 2572"/>
              <a:gd name="T17" fmla="*/ 451 h 480"/>
              <a:gd name="T18" fmla="*/ 2203 w 2572"/>
              <a:gd name="T19" fmla="*/ 28 h 480"/>
              <a:gd name="T20" fmla="*/ 2435 w 2572"/>
              <a:gd name="T21" fmla="*/ 443 h 480"/>
              <a:gd name="T22" fmla="*/ 2572 w 2572"/>
              <a:gd name="T23" fmla="*/ 25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2" h="480">
                <a:moveTo>
                  <a:pt x="0" y="232"/>
                </a:moveTo>
                <a:cubicBezTo>
                  <a:pt x="23" y="199"/>
                  <a:pt x="72" y="0"/>
                  <a:pt x="137" y="36"/>
                </a:cubicBezTo>
                <a:cubicBezTo>
                  <a:pt x="202" y="72"/>
                  <a:pt x="304" y="445"/>
                  <a:pt x="388" y="445"/>
                </a:cubicBezTo>
                <a:cubicBezTo>
                  <a:pt x="472" y="445"/>
                  <a:pt x="554" y="36"/>
                  <a:pt x="639" y="36"/>
                </a:cubicBezTo>
                <a:cubicBezTo>
                  <a:pt x="724" y="36"/>
                  <a:pt x="816" y="446"/>
                  <a:pt x="901" y="445"/>
                </a:cubicBezTo>
                <a:cubicBezTo>
                  <a:pt x="986" y="444"/>
                  <a:pt x="1062" y="27"/>
                  <a:pt x="1147" y="28"/>
                </a:cubicBezTo>
                <a:cubicBezTo>
                  <a:pt x="1232" y="29"/>
                  <a:pt x="1325" y="451"/>
                  <a:pt x="1412" y="451"/>
                </a:cubicBezTo>
                <a:cubicBezTo>
                  <a:pt x="1499" y="451"/>
                  <a:pt x="1583" y="28"/>
                  <a:pt x="1671" y="28"/>
                </a:cubicBezTo>
                <a:cubicBezTo>
                  <a:pt x="1759" y="28"/>
                  <a:pt x="1849" y="451"/>
                  <a:pt x="1938" y="451"/>
                </a:cubicBezTo>
                <a:cubicBezTo>
                  <a:pt x="2027" y="451"/>
                  <a:pt x="2120" y="29"/>
                  <a:pt x="2203" y="28"/>
                </a:cubicBezTo>
                <a:cubicBezTo>
                  <a:pt x="2286" y="27"/>
                  <a:pt x="2374" y="406"/>
                  <a:pt x="2435" y="443"/>
                </a:cubicBezTo>
                <a:cubicBezTo>
                  <a:pt x="2496" y="480"/>
                  <a:pt x="2544" y="292"/>
                  <a:pt x="2572" y="252"/>
                </a:cubicBezTo>
              </a:path>
            </a:pathLst>
          </a:custGeom>
          <a:noFill/>
          <a:ln w="25400">
            <a:solidFill>
              <a:srgbClr val="0082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18" name="Line 165"/>
          <p:cNvSpPr>
            <a:spLocks noChangeAspect="1" noChangeShapeType="1"/>
          </p:cNvSpPr>
          <p:nvPr/>
        </p:nvSpPr>
        <p:spPr bwMode="auto">
          <a:xfrm>
            <a:off x="11285328" y="4735925"/>
            <a:ext cx="360000" cy="0"/>
          </a:xfrm>
          <a:prstGeom prst="line">
            <a:avLst/>
          </a:prstGeom>
          <a:noFill/>
          <a:ln w="381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ln w="57150" cmpd="sng">
                <a:solidFill>
                  <a:schemeClr val="tx1"/>
                </a:solidFill>
                <a:tailEnd type="triangle" w="lg" len="lg"/>
              </a:ln>
            </a:endParaRPr>
          </a:p>
        </p:txBody>
      </p:sp>
      <p:grpSp>
        <p:nvGrpSpPr>
          <p:cNvPr id="20" name="Group 19"/>
          <p:cNvGrpSpPr/>
          <p:nvPr/>
        </p:nvGrpSpPr>
        <p:grpSpPr>
          <a:xfrm>
            <a:off x="8763000" y="6296168"/>
            <a:ext cx="2983766" cy="252000"/>
            <a:chOff x="9026652" y="6296168"/>
            <a:chExt cx="2983766" cy="252000"/>
          </a:xfrm>
        </p:grpSpPr>
        <p:sp>
          <p:nvSpPr>
            <p:cNvPr id="21" name="TextBox 20"/>
            <p:cNvSpPr txBox="1"/>
            <p:nvPr/>
          </p:nvSpPr>
          <p:spPr>
            <a:xfrm>
              <a:off x="9026652" y="6301947"/>
              <a:ext cx="2139365" cy="246221"/>
            </a:xfrm>
            <a:prstGeom prst="rect">
              <a:avLst/>
            </a:prstGeom>
            <a:noFill/>
          </p:spPr>
          <p:txBody>
            <a:bodyPr wrap="none" rtlCol="0">
              <a:spAutoFit/>
            </a:bodyPr>
            <a:lstStyle/>
            <a:p>
              <a:pPr algn="r"/>
              <a:r>
                <a:rPr lang="en-US" sz="1000" dirty="0">
                  <a:solidFill>
                    <a:schemeClr val="bg1"/>
                  </a:solidFill>
                  <a:latin typeface="Roboto Medium" charset="0"/>
                  <a:ea typeface="Roboto Medium" charset="0"/>
                  <a:cs typeface="Roboto Medium" charset="0"/>
                  <a:hlinkClick r:id="rId2"/>
                </a:rPr>
                <a:t>Modified from DHiggins ReviseMRI</a:t>
              </a:r>
              <a:endParaRPr lang="en-US" sz="1000" dirty="0">
                <a:solidFill>
                  <a:schemeClr val="bg1"/>
                </a:solidFill>
                <a:latin typeface="Roboto Light"/>
                <a:ea typeface="Roboto Light"/>
                <a:cs typeface="Roboto Light"/>
              </a:endParaRPr>
            </a:p>
          </p:txBody>
        </p:sp>
        <p:grpSp>
          <p:nvGrpSpPr>
            <p:cNvPr id="22" name="Group 21"/>
            <p:cNvGrpSpPr/>
            <p:nvPr/>
          </p:nvGrpSpPr>
          <p:grpSpPr>
            <a:xfrm>
              <a:off x="11184463" y="6296168"/>
              <a:ext cx="825955" cy="252000"/>
              <a:chOff x="11184463" y="6296168"/>
              <a:chExt cx="825955" cy="252000"/>
            </a:xfrm>
          </p:grpSpPr>
          <p:pic>
            <p:nvPicPr>
              <p:cNvPr id="23" name="Picture 2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1440" y="6296168"/>
                <a:ext cx="252000" cy="252000"/>
              </a:xfrm>
              <a:prstGeom prst="rect">
                <a:avLst/>
              </a:prstGeom>
            </p:spPr>
          </p:pic>
          <p:pic>
            <p:nvPicPr>
              <p:cNvPr id="24" name="Picture 23">
                <a:hlinkClick r:id="rId3"/>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84463" y="6296168"/>
                <a:ext cx="252000" cy="252000"/>
              </a:xfrm>
              <a:prstGeom prst="rect">
                <a:avLst/>
              </a:prstGeom>
            </p:spPr>
          </p:pic>
          <p:pic>
            <p:nvPicPr>
              <p:cNvPr id="25" name="Picture 24" descr="nc.large.png">
                <a:hlinkClick r:id="rId3"/>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418" y="6296168"/>
                <a:ext cx="252000" cy="252000"/>
              </a:xfrm>
              <a:prstGeom prst="rect">
                <a:avLst/>
              </a:prstGeom>
            </p:spPr>
          </p:pic>
        </p:grpSp>
      </p:grpSp>
    </p:spTree>
    <p:extLst>
      <p:ext uri="{BB962C8B-B14F-4D97-AF65-F5344CB8AC3E}">
        <p14:creationId xmlns:p14="http://schemas.microsoft.com/office/powerpoint/2010/main" val="193655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000"/>
                            </p:stCondLst>
                            <p:childTnLst>
                              <p:par>
                                <p:cTn id="13" presetID="63" presetClass="path" presetSubtype="0" accel="50000" decel="50000" fill="hold" grpId="1" nodeType="afterEffect">
                                  <p:stCondLst>
                                    <p:cond delay="0"/>
                                  </p:stCondLst>
                                  <p:childTnLst>
                                    <p:animMotion origin="layout" path="M 1.38889E-6 -3.7037E-7 L 0.0151 -3.7037E-7 " pathEditMode="relative" rAng="0" ptsTypes="AA">
                                      <p:cBhvr>
                                        <p:cTn id="14" dur="1000" fill="hold"/>
                                        <p:tgtEl>
                                          <p:spTgt spid="17"/>
                                        </p:tgtEl>
                                        <p:attrNameLst>
                                          <p:attrName>ppt_x</p:attrName>
                                          <p:attrName>ppt_y</p:attrName>
                                        </p:attrNameLst>
                                      </p:cBhvr>
                                      <p:rCtr x="700" y="0"/>
                                    </p:animMotion>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63" presetClass="path" presetSubtype="0" accel="50000" decel="50000" fill="hold" grpId="1" nodeType="withEffect">
                                  <p:stCondLst>
                                    <p:cond delay="0"/>
                                  </p:stCondLst>
                                  <p:childTnLst>
                                    <p:animMotion origin="layout" path="M 3.05556E-6 4.07407E-6 L 0.01701 4.07407E-6 " pathEditMode="relative" rAng="0" ptsTypes="AA">
                                      <p:cBhvr>
                                        <p:cTn id="18" dur="1000" fill="hold"/>
                                        <p:tgtEl>
                                          <p:spTgt spid="18"/>
                                        </p:tgtEl>
                                        <p:attrNameLst>
                                          <p:attrName>ppt_x</p:attrName>
                                          <p:attrName>ppt_y</p:attrName>
                                        </p:attrNameLst>
                                      </p:cBhvr>
                                      <p:rCtr x="900" y="0"/>
                                    </p:animMotion>
                                  </p:childTnLst>
                                </p:cTn>
                              </p:par>
                              <p:par>
                                <p:cTn id="19" presetID="9" presetClass="emph" presetSubtype="0" grpId="1" nodeType="withEffect">
                                  <p:stCondLst>
                                    <p:cond delay="0"/>
                                  </p:stCondLst>
                                  <p:childTnLst>
                                    <p:set>
                                      <p:cBhvr rctx="PPT">
                                        <p:cTn id="20" dur="indefinite"/>
                                        <p:tgtEl>
                                          <p:spTgt spid="14"/>
                                        </p:tgtEl>
                                        <p:attrNameLst>
                                          <p:attrName>style.opacity</p:attrName>
                                        </p:attrNameLst>
                                      </p:cBhvr>
                                      <p:to>
                                        <p:boolVal val="0"/>
                                      </p:to>
                                    </p:set>
                                    <p:animEffect filter="image" prLst="opacity: 0.5">
                                      <p:cBhvr rctx="IE">
                                        <p:cTn id="21" dur="indefinite"/>
                                        <p:tgtEl>
                                          <p:spTgt spid="14"/>
                                        </p:tgtEl>
                                      </p:cBhvr>
                                    </p:animEffect>
                                  </p:childTnLst>
                                </p:cTn>
                              </p:par>
                              <p:par>
                                <p:cTn id="22" presetID="9" presetClass="emph" presetSubtype="0" grpId="2" nodeType="withEffect">
                                  <p:stCondLst>
                                    <p:cond delay="0"/>
                                  </p:stCondLst>
                                  <p:childTnLst>
                                    <p:set>
                                      <p:cBhvr rctx="PPT">
                                        <p:cTn id="23" dur="indefinite"/>
                                        <p:tgtEl>
                                          <p:spTgt spid="17"/>
                                        </p:tgtEl>
                                        <p:attrNameLst>
                                          <p:attrName>style.opacity</p:attrName>
                                        </p:attrNameLst>
                                      </p:cBhvr>
                                      <p:to>
                                        <p:boolVal val="0"/>
                                      </p:to>
                                    </p:set>
                                    <p:animEffect filter="image" prLst="opacity: 0.5">
                                      <p:cBhvr rctx="IE">
                                        <p:cTn id="24" dur="indefinite"/>
                                        <p:tgtEl>
                                          <p:spTgt spid="17"/>
                                        </p:tgtEl>
                                      </p:cBhvr>
                                    </p:animEffect>
                                  </p:childTnLst>
                                </p:cTn>
                              </p:par>
                              <p:par>
                                <p:cTn id="25" presetID="9" presetClass="emph" presetSubtype="0" grpId="2" nodeType="withEffect">
                                  <p:stCondLst>
                                    <p:cond delay="0"/>
                                  </p:stCondLst>
                                  <p:childTnLst>
                                    <p:set>
                                      <p:cBhvr rctx="PPT">
                                        <p:cTn id="26" dur="indefinite"/>
                                        <p:tgtEl>
                                          <p:spTgt spid="18"/>
                                        </p:tgtEl>
                                        <p:attrNameLst>
                                          <p:attrName>style.opacity</p:attrName>
                                        </p:attrNameLst>
                                      </p:cBhvr>
                                      <p:to>
                                        <p:boolVal val="0"/>
                                      </p:to>
                                    </p:set>
                                    <p:animEffect filter="image" prLst="opacity: 0.5">
                                      <p:cBhvr rctx="IE">
                                        <p:cTn id="27"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7" grpId="0" animBg="1"/>
      <p:bldP spid="17" grpId="1" animBg="1"/>
      <p:bldP spid="17" grpId="2" animBg="1"/>
      <p:bldP spid="18" grpId="0" animBg="1"/>
      <p:bldP spid="18" grpId="1" animBg="1"/>
      <p:bldP spid="18"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737624" y="661086"/>
            <a:ext cx="1702087" cy="1637969"/>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828801" y="1135936"/>
            <a:ext cx="3712028" cy="3109489"/>
          </a:xfrm>
          <a:prstGeom prst="rect">
            <a:avLst/>
          </a:prstGeom>
          <a:noFill/>
          <a:ln w="1905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MRIpicture-01.pn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497" r="-18497"/>
          <a:stretch>
            <a:fillRect/>
          </a:stretch>
        </p:blipFill>
        <p:spPr>
          <a:solidFill>
            <a:schemeClr val="bg1"/>
          </a:solidFill>
          <a:ln w="114300">
            <a:solidFill>
              <a:srgbClr val="37333B"/>
            </a:solidFill>
          </a:ln>
        </p:spPr>
      </p:pic>
      <p:sp>
        <p:nvSpPr>
          <p:cNvPr id="12" name="TextBox 11"/>
          <p:cNvSpPr txBox="1"/>
          <p:nvPr/>
        </p:nvSpPr>
        <p:spPr>
          <a:xfrm>
            <a:off x="2144042" y="2137226"/>
            <a:ext cx="2323370" cy="2031325"/>
          </a:xfrm>
          <a:prstGeom prst="rect">
            <a:avLst/>
          </a:prstGeom>
          <a:noFill/>
        </p:spPr>
        <p:txBody>
          <a:bodyPr wrap="square" rtlCol="0">
            <a:spAutoFit/>
          </a:bodyPr>
          <a:lstStyle/>
          <a:p>
            <a:r>
              <a:rPr lang="en-US" sz="2400" dirty="0">
                <a:solidFill>
                  <a:srgbClr val="FF9F1B"/>
                </a:solidFill>
                <a:latin typeface="Nexa Bold" charset="0"/>
                <a:ea typeface="Nexa Bold" charset="0"/>
                <a:cs typeface="Nexa Bold" charset="0"/>
              </a:rPr>
              <a:t>B</a:t>
            </a:r>
            <a:r>
              <a:rPr lang="en-US" sz="2400" baseline="-25000" dirty="0">
                <a:solidFill>
                  <a:srgbClr val="FF9F1B"/>
                </a:solidFill>
                <a:latin typeface="Nexa Bold" charset="0"/>
                <a:ea typeface="Nexa Bold" charset="0"/>
                <a:cs typeface="Nexa Bold" charset="0"/>
              </a:rPr>
              <a:t>0 </a:t>
            </a:r>
            <a:r>
              <a:rPr lang="en-US" dirty="0">
                <a:solidFill>
                  <a:schemeClr val="tx1">
                    <a:lumMod val="75000"/>
                    <a:lumOff val="25000"/>
                  </a:schemeClr>
                </a:solidFill>
                <a:latin typeface="Nexa Bold" charset="0"/>
                <a:ea typeface="Nexa Bold" charset="0"/>
                <a:cs typeface="Nexa Bold" charset="0"/>
              </a:rPr>
              <a:t>IS THE MAGNETIC FIELD </a:t>
            </a:r>
          </a:p>
          <a:p>
            <a:r>
              <a:rPr lang="en-US" dirty="0">
                <a:solidFill>
                  <a:schemeClr val="tx1">
                    <a:lumMod val="75000"/>
                    <a:lumOff val="25000"/>
                  </a:schemeClr>
                </a:solidFill>
                <a:latin typeface="Nexa Bold" charset="0"/>
                <a:ea typeface="Nexa Bold" charset="0"/>
                <a:cs typeface="Nexa Bold" charset="0"/>
              </a:rPr>
              <a:t>GENERATED BY  THE </a:t>
            </a:r>
            <a:r>
              <a:rPr lang="en-US" sz="2400" dirty="0">
                <a:solidFill>
                  <a:schemeClr val="tx1">
                    <a:lumMod val="75000"/>
                    <a:lumOff val="25000"/>
                  </a:schemeClr>
                </a:solidFill>
                <a:latin typeface="Nexa Bold" charset="0"/>
                <a:ea typeface="Nexa Bold" charset="0"/>
                <a:cs typeface="Nexa Bold" charset="0"/>
              </a:rPr>
              <a:t>SUPER-CONDUCTING</a:t>
            </a:r>
            <a:r>
              <a:rPr lang="en-US" dirty="0">
                <a:solidFill>
                  <a:schemeClr val="tx1">
                    <a:lumMod val="75000"/>
                    <a:lumOff val="25000"/>
                  </a:schemeClr>
                </a:solidFill>
                <a:latin typeface="Nexa Bold" charset="0"/>
                <a:ea typeface="Nexa Bold" charset="0"/>
                <a:cs typeface="Nexa Bold" charset="0"/>
              </a:rPr>
              <a:t> ELECTRMAGNET</a:t>
            </a:r>
          </a:p>
        </p:txBody>
      </p:sp>
      <p:sp>
        <p:nvSpPr>
          <p:cNvPr id="30" name="Rectangle 29"/>
          <p:cNvSpPr/>
          <p:nvPr/>
        </p:nvSpPr>
        <p:spPr>
          <a:xfrm>
            <a:off x="2144042" y="4858006"/>
            <a:ext cx="2323369" cy="830997"/>
          </a:xfrm>
          <a:prstGeom prst="rect">
            <a:avLst/>
          </a:prstGeom>
        </p:spPr>
        <p:txBody>
          <a:bodyPr wrap="square">
            <a:spAutoFit/>
          </a:bodyPr>
          <a:lstStyle/>
          <a:p>
            <a:r>
              <a:rPr lang="en-US" sz="2400" dirty="0">
                <a:latin typeface="Roboto Light"/>
                <a:cs typeface="Roboto Light"/>
              </a:rPr>
              <a:t>The </a:t>
            </a:r>
            <a:r>
              <a:rPr lang="en-US" sz="2400" dirty="0">
                <a:solidFill>
                  <a:srgbClr val="FF9F1B"/>
                </a:solidFill>
                <a:latin typeface="Roboto Medium"/>
                <a:cs typeface="Roboto Medium"/>
              </a:rPr>
              <a:t>magnet</a:t>
            </a:r>
            <a:r>
              <a:rPr lang="en-US" sz="2400" dirty="0">
                <a:solidFill>
                  <a:srgbClr val="FF9F1B"/>
                </a:solidFill>
                <a:latin typeface="Roboto Light"/>
                <a:cs typeface="Roboto Light"/>
              </a:rPr>
              <a:t> </a:t>
            </a:r>
            <a:r>
              <a:rPr lang="en-US" sz="2400" dirty="0">
                <a:latin typeface="Roboto Light"/>
                <a:cs typeface="Roboto Light"/>
              </a:rPr>
              <a:t>is </a:t>
            </a:r>
            <a:r>
              <a:rPr lang="en-US" sz="2400" dirty="0">
                <a:latin typeface="Roboto Medium"/>
                <a:cs typeface="Roboto Medium"/>
              </a:rPr>
              <a:t>always</a:t>
            </a:r>
            <a:r>
              <a:rPr lang="en-US" sz="2400" dirty="0">
                <a:latin typeface="Roboto Light"/>
                <a:cs typeface="Roboto Light"/>
              </a:rPr>
              <a:t> </a:t>
            </a:r>
            <a:r>
              <a:rPr lang="en-US" sz="2400" dirty="0">
                <a:latin typeface="Roboto Medium"/>
                <a:cs typeface="Roboto Medium"/>
              </a:rPr>
              <a:t>on</a:t>
            </a:r>
            <a:r>
              <a:rPr lang="en-US" sz="2400" dirty="0">
                <a:latin typeface="Roboto Light"/>
                <a:cs typeface="Roboto Light"/>
              </a:rPr>
              <a:t>!</a:t>
            </a:r>
          </a:p>
        </p:txBody>
      </p:sp>
      <p:sp>
        <p:nvSpPr>
          <p:cNvPr id="4" name="Rounded Rectangle 3"/>
          <p:cNvSpPr/>
          <p:nvPr/>
        </p:nvSpPr>
        <p:spPr>
          <a:xfrm rot="240000">
            <a:off x="6321401" y="4244125"/>
            <a:ext cx="2184091" cy="495986"/>
          </a:xfrm>
          <a:prstGeom prst="roundRect">
            <a:avLst/>
          </a:prstGeom>
          <a:solidFill>
            <a:srgbClr val="454545">
              <a:alpha val="10000"/>
            </a:srgbClr>
          </a:solidFill>
          <a:ln w="50800">
            <a:solidFill>
              <a:srgbClr val="454545"/>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501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443184" y="-312580"/>
            <a:ext cx="2413497" cy="3443542"/>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096000" y="0"/>
            <a:ext cx="6096000" cy="6858000"/>
          </a:xfrm>
          <a:prstGeom prst="rect">
            <a:avLst/>
          </a:prstGeom>
          <a:solidFill>
            <a:srgbClr val="37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58346" y="6301947"/>
            <a:ext cx="723275" cy="246221"/>
          </a:xfrm>
          <a:prstGeom prst="rect">
            <a:avLst/>
          </a:prstGeom>
          <a:noFill/>
        </p:spPr>
        <p:txBody>
          <a:bodyPr wrap="none" rtlCol="0">
            <a:spAutoFit/>
          </a:bodyPr>
          <a:lstStyle/>
          <a:p>
            <a:r>
              <a:rPr lang="en-US" sz="1000" dirty="0">
                <a:solidFill>
                  <a:schemeClr val="tx1">
                    <a:lumMod val="75000"/>
                    <a:lumOff val="25000"/>
                  </a:schemeClr>
                </a:solidFill>
                <a:latin typeface="Roboto Medium" charset="0"/>
                <a:ea typeface="Roboto Medium" charset="0"/>
                <a:cs typeface="Roboto Medium" charset="0"/>
              </a:rPr>
              <a:t>Slide / </a:t>
            </a:r>
            <a:r>
              <a:rPr lang="en-US" sz="1000" dirty="0">
                <a:solidFill>
                  <a:schemeClr val="tx1">
                    <a:lumMod val="75000"/>
                    <a:lumOff val="25000"/>
                  </a:schemeClr>
                </a:solidFill>
                <a:latin typeface="Roboto Light"/>
                <a:ea typeface="Roboto Light"/>
                <a:cs typeface="Roboto Light"/>
              </a:rPr>
              <a:t>01</a:t>
            </a:r>
          </a:p>
        </p:txBody>
      </p:sp>
      <p:sp>
        <p:nvSpPr>
          <p:cNvPr id="20" name="TextBox 19"/>
          <p:cNvSpPr txBox="1"/>
          <p:nvPr/>
        </p:nvSpPr>
        <p:spPr>
          <a:xfrm>
            <a:off x="2514599" y="4515455"/>
            <a:ext cx="2342692" cy="1384995"/>
          </a:xfrm>
          <a:prstGeom prst="rect">
            <a:avLst/>
          </a:prstGeom>
          <a:noFill/>
        </p:spPr>
        <p:txBody>
          <a:bodyPr wrap="none" rtlCol="0">
            <a:spAutoFit/>
          </a:bodyPr>
          <a:lstStyle/>
          <a:p>
            <a:r>
              <a:rPr lang="en-US" sz="2800" dirty="0">
                <a:solidFill>
                  <a:srgbClr val="FF9F1B"/>
                </a:solidFill>
                <a:latin typeface="Nexa Bold" charset="0"/>
                <a:ea typeface="Nexa Bold" charset="0"/>
                <a:cs typeface="Nexa Bold" charset="0"/>
              </a:rPr>
              <a:t>INTRODUCE</a:t>
            </a:r>
          </a:p>
          <a:p>
            <a:r>
              <a:rPr lang="en-US" sz="2800" dirty="0">
                <a:solidFill>
                  <a:schemeClr val="tx1">
                    <a:lumMod val="75000"/>
                    <a:lumOff val="25000"/>
                  </a:schemeClr>
                </a:solidFill>
                <a:latin typeface="Nexa Bold" charset="0"/>
                <a:ea typeface="Nexa Bold" charset="0"/>
                <a:cs typeface="Nexa Bold" charset="0"/>
              </a:rPr>
              <a:t>PHASE </a:t>
            </a:r>
          </a:p>
          <a:p>
            <a:r>
              <a:rPr lang="en-US" sz="2800" dirty="0">
                <a:solidFill>
                  <a:schemeClr val="tx1">
                    <a:lumMod val="75000"/>
                    <a:lumOff val="25000"/>
                  </a:schemeClr>
                </a:solidFill>
                <a:latin typeface="Nexa Bold" charset="0"/>
                <a:ea typeface="Nexa Bold" charset="0"/>
                <a:cs typeface="Nexa Bold" charset="0"/>
              </a:rPr>
              <a:t>CHANGE</a:t>
            </a:r>
          </a:p>
        </p:txBody>
      </p:sp>
      <p:pic>
        <p:nvPicPr>
          <p:cNvPr id="13" name="Picture 1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815" y="1185862"/>
            <a:ext cx="3316817" cy="247808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rgbClr val="00FFFF"/>
                </a:solidFill>
                <a:miter lim="800000"/>
                <a:headEnd/>
                <a:tailEnd/>
              </a14:hiddenLine>
            </a:ext>
          </a:extLst>
        </p:spPr>
      </p:pic>
      <p:sp>
        <p:nvSpPr>
          <p:cNvPr id="14" name="Freeform 299"/>
          <p:cNvSpPr>
            <a:spLocks/>
          </p:cNvSpPr>
          <p:nvPr/>
        </p:nvSpPr>
        <p:spPr bwMode="auto">
          <a:xfrm>
            <a:off x="2937631" y="1206498"/>
            <a:ext cx="668867" cy="2446338"/>
          </a:xfrm>
          <a:custGeom>
            <a:avLst/>
            <a:gdLst>
              <a:gd name="T0" fmla="*/ 52 w 316"/>
              <a:gd name="T1" fmla="*/ 0 h 1541"/>
              <a:gd name="T2" fmla="*/ 52 w 316"/>
              <a:gd name="T3" fmla="*/ 117 h 1541"/>
              <a:gd name="T4" fmla="*/ 39 w 316"/>
              <a:gd name="T5" fmla="*/ 195 h 1541"/>
              <a:gd name="T6" fmla="*/ 7 w 316"/>
              <a:gd name="T7" fmla="*/ 324 h 1541"/>
              <a:gd name="T8" fmla="*/ 7 w 316"/>
              <a:gd name="T9" fmla="*/ 473 h 1541"/>
              <a:gd name="T10" fmla="*/ 52 w 316"/>
              <a:gd name="T11" fmla="*/ 667 h 1541"/>
              <a:gd name="T12" fmla="*/ 104 w 316"/>
              <a:gd name="T13" fmla="*/ 829 h 1541"/>
              <a:gd name="T14" fmla="*/ 182 w 316"/>
              <a:gd name="T15" fmla="*/ 991 h 1541"/>
              <a:gd name="T16" fmla="*/ 233 w 316"/>
              <a:gd name="T17" fmla="*/ 1133 h 1541"/>
              <a:gd name="T18" fmla="*/ 279 w 316"/>
              <a:gd name="T19" fmla="*/ 1295 h 1541"/>
              <a:gd name="T20" fmla="*/ 311 w 316"/>
              <a:gd name="T21" fmla="*/ 1444 h 1541"/>
              <a:gd name="T22" fmla="*/ 311 w 316"/>
              <a:gd name="T23" fmla="*/ 1541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6" h="1541">
                <a:moveTo>
                  <a:pt x="52" y="0"/>
                </a:moveTo>
                <a:cubicBezTo>
                  <a:pt x="53" y="42"/>
                  <a:pt x="54" y="85"/>
                  <a:pt x="52" y="117"/>
                </a:cubicBezTo>
                <a:cubicBezTo>
                  <a:pt x="50" y="149"/>
                  <a:pt x="46" y="161"/>
                  <a:pt x="39" y="195"/>
                </a:cubicBezTo>
                <a:cubicBezTo>
                  <a:pt x="32" y="229"/>
                  <a:pt x="12" y="278"/>
                  <a:pt x="7" y="324"/>
                </a:cubicBezTo>
                <a:cubicBezTo>
                  <a:pt x="2" y="370"/>
                  <a:pt x="0" y="416"/>
                  <a:pt x="7" y="473"/>
                </a:cubicBezTo>
                <a:cubicBezTo>
                  <a:pt x="14" y="530"/>
                  <a:pt x="36" y="608"/>
                  <a:pt x="52" y="667"/>
                </a:cubicBezTo>
                <a:cubicBezTo>
                  <a:pt x="68" y="726"/>
                  <a:pt x="82" y="775"/>
                  <a:pt x="104" y="829"/>
                </a:cubicBezTo>
                <a:cubicBezTo>
                  <a:pt x="126" y="883"/>
                  <a:pt x="161" y="940"/>
                  <a:pt x="182" y="991"/>
                </a:cubicBezTo>
                <a:cubicBezTo>
                  <a:pt x="203" y="1042"/>
                  <a:pt x="217" y="1082"/>
                  <a:pt x="233" y="1133"/>
                </a:cubicBezTo>
                <a:cubicBezTo>
                  <a:pt x="249" y="1184"/>
                  <a:pt x="266" y="1243"/>
                  <a:pt x="279" y="1295"/>
                </a:cubicBezTo>
                <a:cubicBezTo>
                  <a:pt x="292" y="1347"/>
                  <a:pt x="306" y="1403"/>
                  <a:pt x="311" y="1444"/>
                </a:cubicBezTo>
                <a:cubicBezTo>
                  <a:pt x="316" y="1485"/>
                  <a:pt x="313" y="1513"/>
                  <a:pt x="311" y="1541"/>
                </a:cubicBezTo>
              </a:path>
            </a:pathLst>
          </a:custGeom>
          <a:noFill/>
          <a:ln w="38100">
            <a:solidFill>
              <a:srgbClr val="0082FF"/>
            </a:solidFill>
            <a:round/>
            <a:headEnd/>
            <a:tailEnd/>
          </a:ln>
          <a:extLst>
            <a:ext uri="{909E8E84-426E-40dd-AFC4-6F175D3DCCD1}">
              <a14:hiddenFill xmlns:a14="http://schemas.microsoft.com/office/drawing/2010/main" xmlns="">
                <a:solidFill>
                  <a:srgbClr val="DDDDDD"/>
                </a:solidFill>
              </a14:hiddenFill>
            </a:ext>
          </a:extLst>
        </p:spPr>
        <p:txBody>
          <a:bodyPr anchor="ctr"/>
          <a:lstStyle/>
          <a:p>
            <a:endParaRPr lang="en-GB"/>
          </a:p>
        </p:txBody>
      </p:sp>
      <p:sp>
        <p:nvSpPr>
          <p:cNvPr id="15" name="Freeform 301"/>
          <p:cNvSpPr>
            <a:spLocks/>
          </p:cNvSpPr>
          <p:nvPr/>
        </p:nvSpPr>
        <p:spPr bwMode="auto">
          <a:xfrm>
            <a:off x="5412014" y="1185862"/>
            <a:ext cx="279400" cy="2435225"/>
          </a:xfrm>
          <a:custGeom>
            <a:avLst/>
            <a:gdLst>
              <a:gd name="T0" fmla="*/ 35 w 132"/>
              <a:gd name="T1" fmla="*/ 0 h 1534"/>
              <a:gd name="T2" fmla="*/ 3 w 132"/>
              <a:gd name="T3" fmla="*/ 195 h 1534"/>
              <a:gd name="T4" fmla="*/ 16 w 132"/>
              <a:gd name="T5" fmla="*/ 421 h 1534"/>
              <a:gd name="T6" fmla="*/ 35 w 132"/>
              <a:gd name="T7" fmla="*/ 758 h 1534"/>
              <a:gd name="T8" fmla="*/ 87 w 132"/>
              <a:gd name="T9" fmla="*/ 1049 h 1534"/>
              <a:gd name="T10" fmla="*/ 113 w 132"/>
              <a:gd name="T11" fmla="*/ 1373 h 1534"/>
              <a:gd name="T12" fmla="*/ 132 w 132"/>
              <a:gd name="T13" fmla="*/ 1534 h 1534"/>
            </a:gdLst>
            <a:ahLst/>
            <a:cxnLst>
              <a:cxn ang="0">
                <a:pos x="T0" y="T1"/>
              </a:cxn>
              <a:cxn ang="0">
                <a:pos x="T2" y="T3"/>
              </a:cxn>
              <a:cxn ang="0">
                <a:pos x="T4" y="T5"/>
              </a:cxn>
              <a:cxn ang="0">
                <a:pos x="T6" y="T7"/>
              </a:cxn>
              <a:cxn ang="0">
                <a:pos x="T8" y="T9"/>
              </a:cxn>
              <a:cxn ang="0">
                <a:pos x="T10" y="T11"/>
              </a:cxn>
              <a:cxn ang="0">
                <a:pos x="T12" y="T13"/>
              </a:cxn>
            </a:cxnLst>
            <a:rect l="0" t="0" r="r" b="b"/>
            <a:pathLst>
              <a:path w="132" h="1534">
                <a:moveTo>
                  <a:pt x="35" y="0"/>
                </a:moveTo>
                <a:cubicBezTo>
                  <a:pt x="20" y="62"/>
                  <a:pt x="6" y="125"/>
                  <a:pt x="3" y="195"/>
                </a:cubicBezTo>
                <a:cubicBezTo>
                  <a:pt x="0" y="265"/>
                  <a:pt x="11" y="327"/>
                  <a:pt x="16" y="421"/>
                </a:cubicBezTo>
                <a:cubicBezTo>
                  <a:pt x="21" y="515"/>
                  <a:pt x="23" y="653"/>
                  <a:pt x="35" y="758"/>
                </a:cubicBezTo>
                <a:cubicBezTo>
                  <a:pt x="47" y="863"/>
                  <a:pt x="74" y="947"/>
                  <a:pt x="87" y="1049"/>
                </a:cubicBezTo>
                <a:cubicBezTo>
                  <a:pt x="100" y="1151"/>
                  <a:pt x="106" y="1292"/>
                  <a:pt x="113" y="1373"/>
                </a:cubicBezTo>
                <a:cubicBezTo>
                  <a:pt x="120" y="1454"/>
                  <a:pt x="126" y="1494"/>
                  <a:pt x="132" y="1534"/>
                </a:cubicBezTo>
              </a:path>
            </a:pathLst>
          </a:custGeom>
          <a:noFill/>
          <a:ln w="38100">
            <a:solidFill>
              <a:srgbClr val="0082FF"/>
            </a:solidFill>
            <a:round/>
            <a:headEnd/>
            <a:tailEnd/>
          </a:ln>
          <a:extLst>
            <a:ext uri="{909E8E84-426E-40dd-AFC4-6F175D3DCCD1}">
              <a14:hiddenFill xmlns:a14="http://schemas.microsoft.com/office/drawing/2010/main" xmlns="">
                <a:solidFill>
                  <a:srgbClr val="DDDDDD"/>
                </a:solidFill>
              </a14:hiddenFill>
            </a:ext>
          </a:extLst>
        </p:spPr>
        <p:txBody>
          <a:bodyPr anchor="ctr"/>
          <a:lstStyle/>
          <a:p>
            <a:endParaRPr lang="en-GB"/>
          </a:p>
        </p:txBody>
      </p:sp>
      <p:sp>
        <p:nvSpPr>
          <p:cNvPr id="16" name="Freeform 302"/>
          <p:cNvSpPr>
            <a:spLocks/>
          </p:cNvSpPr>
          <p:nvPr/>
        </p:nvSpPr>
        <p:spPr bwMode="auto">
          <a:xfrm>
            <a:off x="3485848" y="1185861"/>
            <a:ext cx="1464733" cy="1497012"/>
          </a:xfrm>
          <a:custGeom>
            <a:avLst/>
            <a:gdLst>
              <a:gd name="T0" fmla="*/ 71 w 692"/>
              <a:gd name="T1" fmla="*/ 0 h 943"/>
              <a:gd name="T2" fmla="*/ 71 w 692"/>
              <a:gd name="T3" fmla="*/ 143 h 943"/>
              <a:gd name="T4" fmla="*/ 59 w 692"/>
              <a:gd name="T5" fmla="*/ 272 h 943"/>
              <a:gd name="T6" fmla="*/ 59 w 692"/>
              <a:gd name="T7" fmla="*/ 356 h 943"/>
              <a:gd name="T8" fmla="*/ 26 w 692"/>
              <a:gd name="T9" fmla="*/ 564 h 943"/>
              <a:gd name="T10" fmla="*/ 7 w 692"/>
              <a:gd name="T11" fmla="*/ 725 h 943"/>
              <a:gd name="T12" fmla="*/ 71 w 692"/>
              <a:gd name="T13" fmla="*/ 842 h 943"/>
              <a:gd name="T14" fmla="*/ 182 w 692"/>
              <a:gd name="T15" fmla="*/ 919 h 943"/>
              <a:gd name="T16" fmla="*/ 473 w 692"/>
              <a:gd name="T17" fmla="*/ 939 h 943"/>
              <a:gd name="T18" fmla="*/ 602 w 692"/>
              <a:gd name="T19" fmla="*/ 894 h 943"/>
              <a:gd name="T20" fmla="*/ 686 w 692"/>
              <a:gd name="T21" fmla="*/ 764 h 943"/>
              <a:gd name="T22" fmla="*/ 641 w 692"/>
              <a:gd name="T23" fmla="*/ 615 h 943"/>
              <a:gd name="T24" fmla="*/ 576 w 692"/>
              <a:gd name="T25" fmla="*/ 538 h 943"/>
              <a:gd name="T26" fmla="*/ 492 w 692"/>
              <a:gd name="T27" fmla="*/ 454 h 943"/>
              <a:gd name="T28" fmla="*/ 427 w 692"/>
              <a:gd name="T29" fmla="*/ 311 h 943"/>
              <a:gd name="T30" fmla="*/ 427 w 692"/>
              <a:gd name="T31" fmla="*/ 149 h 943"/>
              <a:gd name="T32" fmla="*/ 414 w 692"/>
              <a:gd name="T33" fmla="*/ 0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2" h="943">
                <a:moveTo>
                  <a:pt x="71" y="0"/>
                </a:moveTo>
                <a:cubicBezTo>
                  <a:pt x="72" y="49"/>
                  <a:pt x="73" y="98"/>
                  <a:pt x="71" y="143"/>
                </a:cubicBezTo>
                <a:cubicBezTo>
                  <a:pt x="69" y="188"/>
                  <a:pt x="61" y="237"/>
                  <a:pt x="59" y="272"/>
                </a:cubicBezTo>
                <a:cubicBezTo>
                  <a:pt x="57" y="307"/>
                  <a:pt x="65" y="307"/>
                  <a:pt x="59" y="356"/>
                </a:cubicBezTo>
                <a:cubicBezTo>
                  <a:pt x="53" y="405"/>
                  <a:pt x="35" y="503"/>
                  <a:pt x="26" y="564"/>
                </a:cubicBezTo>
                <a:cubicBezTo>
                  <a:pt x="17" y="625"/>
                  <a:pt x="0" y="679"/>
                  <a:pt x="7" y="725"/>
                </a:cubicBezTo>
                <a:cubicBezTo>
                  <a:pt x="14" y="771"/>
                  <a:pt x="42" y="810"/>
                  <a:pt x="71" y="842"/>
                </a:cubicBezTo>
                <a:cubicBezTo>
                  <a:pt x="100" y="874"/>
                  <a:pt x="115" y="903"/>
                  <a:pt x="182" y="919"/>
                </a:cubicBezTo>
                <a:cubicBezTo>
                  <a:pt x="249" y="935"/>
                  <a:pt x="403" y="943"/>
                  <a:pt x="473" y="939"/>
                </a:cubicBezTo>
                <a:cubicBezTo>
                  <a:pt x="543" y="935"/>
                  <a:pt x="566" y="923"/>
                  <a:pt x="602" y="894"/>
                </a:cubicBezTo>
                <a:cubicBezTo>
                  <a:pt x="638" y="865"/>
                  <a:pt x="680" y="810"/>
                  <a:pt x="686" y="764"/>
                </a:cubicBezTo>
                <a:cubicBezTo>
                  <a:pt x="692" y="718"/>
                  <a:pt x="659" y="653"/>
                  <a:pt x="641" y="615"/>
                </a:cubicBezTo>
                <a:cubicBezTo>
                  <a:pt x="623" y="577"/>
                  <a:pt x="601" y="565"/>
                  <a:pt x="576" y="538"/>
                </a:cubicBezTo>
                <a:cubicBezTo>
                  <a:pt x="551" y="511"/>
                  <a:pt x="517" y="492"/>
                  <a:pt x="492" y="454"/>
                </a:cubicBezTo>
                <a:cubicBezTo>
                  <a:pt x="467" y="416"/>
                  <a:pt x="438" y="362"/>
                  <a:pt x="427" y="311"/>
                </a:cubicBezTo>
                <a:cubicBezTo>
                  <a:pt x="416" y="260"/>
                  <a:pt x="429" y="201"/>
                  <a:pt x="427" y="149"/>
                </a:cubicBezTo>
                <a:cubicBezTo>
                  <a:pt x="425" y="97"/>
                  <a:pt x="419" y="48"/>
                  <a:pt x="414" y="0"/>
                </a:cubicBezTo>
              </a:path>
            </a:pathLst>
          </a:custGeom>
          <a:noFill/>
          <a:ln w="38100">
            <a:solidFill>
              <a:srgbClr val="0082FF"/>
            </a:solidFill>
            <a:round/>
            <a:headEnd/>
            <a:tailEnd/>
          </a:ln>
          <a:extLst>
            <a:ext uri="{909E8E84-426E-40dd-AFC4-6F175D3DCCD1}">
              <a14:hiddenFill xmlns:a14="http://schemas.microsoft.com/office/drawing/2010/main" xmlns="">
                <a:solidFill>
                  <a:srgbClr val="DDDDDD"/>
                </a:solidFill>
              </a14:hiddenFill>
            </a:ext>
          </a:extLst>
        </p:spPr>
        <p:txBody>
          <a:bodyPr anchor="ctr"/>
          <a:lstStyle/>
          <a:p>
            <a:endParaRPr lang="en-GB"/>
          </a:p>
        </p:txBody>
      </p:sp>
      <p:sp>
        <p:nvSpPr>
          <p:cNvPr id="17" name="Freeform 303"/>
          <p:cNvSpPr>
            <a:spLocks/>
          </p:cNvSpPr>
          <p:nvPr/>
        </p:nvSpPr>
        <p:spPr bwMode="auto">
          <a:xfrm>
            <a:off x="3701748" y="2751136"/>
            <a:ext cx="1234017" cy="901700"/>
          </a:xfrm>
          <a:custGeom>
            <a:avLst/>
            <a:gdLst>
              <a:gd name="T0" fmla="*/ 2 w 583"/>
              <a:gd name="T1" fmla="*/ 568 h 568"/>
              <a:gd name="T2" fmla="*/ 2 w 583"/>
              <a:gd name="T3" fmla="*/ 406 h 568"/>
              <a:gd name="T4" fmla="*/ 15 w 583"/>
              <a:gd name="T5" fmla="*/ 244 h 568"/>
              <a:gd name="T6" fmla="*/ 34 w 583"/>
              <a:gd name="T7" fmla="*/ 102 h 568"/>
              <a:gd name="T8" fmla="*/ 112 w 583"/>
              <a:gd name="T9" fmla="*/ 37 h 568"/>
              <a:gd name="T10" fmla="*/ 215 w 583"/>
              <a:gd name="T11" fmla="*/ 5 h 568"/>
              <a:gd name="T12" fmla="*/ 338 w 583"/>
              <a:gd name="T13" fmla="*/ 5 h 568"/>
              <a:gd name="T14" fmla="*/ 455 w 583"/>
              <a:gd name="T15" fmla="*/ 18 h 568"/>
              <a:gd name="T16" fmla="*/ 565 w 583"/>
              <a:gd name="T17" fmla="*/ 82 h 568"/>
              <a:gd name="T18" fmla="*/ 565 w 583"/>
              <a:gd name="T19" fmla="*/ 147 h 568"/>
              <a:gd name="T20" fmla="*/ 468 w 583"/>
              <a:gd name="T21" fmla="*/ 257 h 568"/>
              <a:gd name="T22" fmla="*/ 345 w 583"/>
              <a:gd name="T23" fmla="*/ 354 h 568"/>
              <a:gd name="T24" fmla="*/ 312 w 583"/>
              <a:gd name="T25" fmla="*/ 471 h 568"/>
              <a:gd name="T26" fmla="*/ 306 w 583"/>
              <a:gd name="T27"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3" h="568">
                <a:moveTo>
                  <a:pt x="2" y="568"/>
                </a:moveTo>
                <a:cubicBezTo>
                  <a:pt x="1" y="514"/>
                  <a:pt x="0" y="460"/>
                  <a:pt x="2" y="406"/>
                </a:cubicBezTo>
                <a:cubicBezTo>
                  <a:pt x="4" y="352"/>
                  <a:pt x="10" y="295"/>
                  <a:pt x="15" y="244"/>
                </a:cubicBezTo>
                <a:cubicBezTo>
                  <a:pt x="20" y="193"/>
                  <a:pt x="18" y="137"/>
                  <a:pt x="34" y="102"/>
                </a:cubicBezTo>
                <a:cubicBezTo>
                  <a:pt x="50" y="67"/>
                  <a:pt x="82" y="53"/>
                  <a:pt x="112" y="37"/>
                </a:cubicBezTo>
                <a:cubicBezTo>
                  <a:pt x="142" y="21"/>
                  <a:pt x="177" y="10"/>
                  <a:pt x="215" y="5"/>
                </a:cubicBezTo>
                <a:cubicBezTo>
                  <a:pt x="253" y="0"/>
                  <a:pt x="298" y="3"/>
                  <a:pt x="338" y="5"/>
                </a:cubicBezTo>
                <a:cubicBezTo>
                  <a:pt x="378" y="7"/>
                  <a:pt x="417" y="5"/>
                  <a:pt x="455" y="18"/>
                </a:cubicBezTo>
                <a:cubicBezTo>
                  <a:pt x="493" y="31"/>
                  <a:pt x="547" y="61"/>
                  <a:pt x="565" y="82"/>
                </a:cubicBezTo>
                <a:cubicBezTo>
                  <a:pt x="583" y="103"/>
                  <a:pt x="581" y="118"/>
                  <a:pt x="565" y="147"/>
                </a:cubicBezTo>
                <a:cubicBezTo>
                  <a:pt x="549" y="176"/>
                  <a:pt x="505" y="223"/>
                  <a:pt x="468" y="257"/>
                </a:cubicBezTo>
                <a:cubicBezTo>
                  <a:pt x="431" y="291"/>
                  <a:pt x="371" y="318"/>
                  <a:pt x="345" y="354"/>
                </a:cubicBezTo>
                <a:cubicBezTo>
                  <a:pt x="319" y="390"/>
                  <a:pt x="318" y="435"/>
                  <a:pt x="312" y="471"/>
                </a:cubicBezTo>
                <a:cubicBezTo>
                  <a:pt x="306" y="507"/>
                  <a:pt x="306" y="537"/>
                  <a:pt x="306" y="568"/>
                </a:cubicBezTo>
              </a:path>
            </a:pathLst>
          </a:custGeom>
          <a:noFill/>
          <a:ln w="38100">
            <a:solidFill>
              <a:srgbClr val="0082FF"/>
            </a:solidFill>
            <a:round/>
            <a:headEnd/>
            <a:tailEnd/>
          </a:ln>
          <a:extLst>
            <a:ext uri="{909E8E84-426E-40dd-AFC4-6F175D3DCCD1}">
              <a14:hiddenFill xmlns:a14="http://schemas.microsoft.com/office/drawing/2010/main" xmlns="">
                <a:solidFill>
                  <a:srgbClr val="DDDDDD"/>
                </a:solidFill>
              </a14:hiddenFill>
            </a:ext>
          </a:extLst>
        </p:spPr>
        <p:txBody>
          <a:bodyPr anchor="ctr"/>
          <a:lstStyle/>
          <a:p>
            <a:endParaRPr lang="en-GB"/>
          </a:p>
        </p:txBody>
      </p:sp>
      <p:sp>
        <p:nvSpPr>
          <p:cNvPr id="23" name="Rectangle 304"/>
          <p:cNvSpPr>
            <a:spLocks noChangeArrowheads="1"/>
          </p:cNvSpPr>
          <p:nvPr/>
        </p:nvSpPr>
        <p:spPr bwMode="auto">
          <a:xfrm>
            <a:off x="2431747" y="2225158"/>
            <a:ext cx="3302000" cy="369332"/>
          </a:xfrm>
          <a:prstGeom prst="rect">
            <a:avLst/>
          </a:prstGeom>
          <a:noFill/>
          <a:ln w="38100">
            <a:solidFill>
              <a:srgbClr val="0082FF"/>
            </a:solidFill>
            <a:miter lim="800000"/>
            <a:headEnd/>
            <a:tailEnd/>
          </a:ln>
          <a:extLst>
            <a:ext uri="{909E8E84-426E-40dd-AFC4-6F175D3DCCD1}">
              <a14:hiddenFill xmlns:a14="http://schemas.microsoft.com/office/drawing/2010/main" xmlns="">
                <a:solidFill>
                  <a:srgbClr val="DDDDDD"/>
                </a:solidFill>
              </a14:hiddenFill>
            </a:ext>
          </a:extLst>
        </p:spPr>
        <p:txBody>
          <a:bodyPr anchor="ctr">
            <a:spAutoFit/>
          </a:bodyPr>
          <a:lstStyle/>
          <a:p>
            <a:endParaRPr lang="en-GB"/>
          </a:p>
        </p:txBody>
      </p:sp>
      <p:pic>
        <p:nvPicPr>
          <p:cNvPr id="26" name="Picture 1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286" y="1165461"/>
            <a:ext cx="3329517" cy="24971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rgbClr val="00FFFF"/>
                </a:solidFill>
                <a:miter lim="800000"/>
                <a:headEnd/>
                <a:tailEnd/>
              </a14:hiddenLine>
            </a:ext>
          </a:extLst>
        </p:spPr>
      </p:pic>
      <p:sp>
        <p:nvSpPr>
          <p:cNvPr id="27" name="Line 143"/>
          <p:cNvSpPr>
            <a:spLocks noChangeShapeType="1"/>
          </p:cNvSpPr>
          <p:nvPr/>
        </p:nvSpPr>
        <p:spPr bwMode="auto">
          <a:xfrm>
            <a:off x="6128052" y="1181335"/>
            <a:ext cx="484717" cy="0"/>
          </a:xfrm>
          <a:prstGeom prst="line">
            <a:avLst/>
          </a:prstGeom>
          <a:noFill/>
          <a:ln w="38100">
            <a:solidFill>
              <a:schemeClr val="bg2"/>
            </a:solidFill>
            <a:round/>
            <a:headEnd/>
            <a:tailEnd type="triangle" w="sm" len="lg"/>
          </a:ln>
          <a:extLst>
            <a:ext uri="{909E8E84-426E-40dd-AFC4-6F175D3DCCD1}">
              <a14:hiddenFill xmlns:a14="http://schemas.microsoft.com/office/drawing/2010/main" xmlns="">
                <a:noFill/>
              </a14:hiddenFill>
            </a:ext>
          </a:extLst>
        </p:spPr>
        <p:txBody>
          <a:bodyPr anchor="ctr"/>
          <a:lstStyle/>
          <a:p>
            <a:endParaRPr lang="en-GB"/>
          </a:p>
        </p:txBody>
      </p:sp>
      <p:sp>
        <p:nvSpPr>
          <p:cNvPr id="28" name="Line 144"/>
          <p:cNvSpPr>
            <a:spLocks noChangeShapeType="1"/>
          </p:cNvSpPr>
          <p:nvPr/>
        </p:nvSpPr>
        <p:spPr bwMode="auto">
          <a:xfrm>
            <a:off x="6642403" y="1178160"/>
            <a:ext cx="3325283" cy="0"/>
          </a:xfrm>
          <a:prstGeom prst="line">
            <a:avLst/>
          </a:prstGeom>
          <a:noFill/>
          <a:ln w="25400">
            <a:solidFill>
              <a:schemeClr val="bg1"/>
            </a:solidFill>
            <a:prstDash val="sysDot"/>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29" name="Line 145"/>
          <p:cNvSpPr>
            <a:spLocks noChangeShapeType="1"/>
          </p:cNvSpPr>
          <p:nvPr/>
        </p:nvSpPr>
        <p:spPr bwMode="auto">
          <a:xfrm>
            <a:off x="6128052" y="1233722"/>
            <a:ext cx="484717" cy="0"/>
          </a:xfrm>
          <a:prstGeom prst="line">
            <a:avLst/>
          </a:prstGeom>
          <a:noFill/>
          <a:ln w="38100">
            <a:solidFill>
              <a:schemeClr val="bg2"/>
            </a:solidFill>
            <a:round/>
            <a:headEnd/>
            <a:tailEnd type="triangle" w="sm" len="lg"/>
          </a:ln>
          <a:extLst>
            <a:ext uri="{909E8E84-426E-40dd-AFC4-6F175D3DCCD1}">
              <a14:hiddenFill xmlns:a14="http://schemas.microsoft.com/office/drawing/2010/main" xmlns="">
                <a:noFill/>
              </a14:hiddenFill>
            </a:ext>
          </a:extLst>
        </p:spPr>
        <p:txBody>
          <a:bodyPr anchor="ctr"/>
          <a:lstStyle/>
          <a:p>
            <a:endParaRPr lang="en-GB"/>
          </a:p>
        </p:txBody>
      </p:sp>
      <p:sp>
        <p:nvSpPr>
          <p:cNvPr id="30" name="Line 146"/>
          <p:cNvSpPr>
            <a:spLocks noChangeShapeType="1"/>
          </p:cNvSpPr>
          <p:nvPr/>
        </p:nvSpPr>
        <p:spPr bwMode="auto">
          <a:xfrm>
            <a:off x="6642403" y="1230547"/>
            <a:ext cx="3325283" cy="0"/>
          </a:xfrm>
          <a:prstGeom prst="line">
            <a:avLst/>
          </a:prstGeom>
          <a:noFill/>
          <a:ln w="25400">
            <a:solidFill>
              <a:schemeClr val="bg1"/>
            </a:solidFill>
            <a:prstDash val="sysDot"/>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31" name="Line 147"/>
          <p:cNvSpPr>
            <a:spLocks noChangeShapeType="1"/>
          </p:cNvSpPr>
          <p:nvPr/>
        </p:nvSpPr>
        <p:spPr bwMode="auto">
          <a:xfrm>
            <a:off x="6128052" y="1284522"/>
            <a:ext cx="484717" cy="0"/>
          </a:xfrm>
          <a:prstGeom prst="line">
            <a:avLst/>
          </a:prstGeom>
          <a:noFill/>
          <a:ln w="38100">
            <a:solidFill>
              <a:schemeClr val="bg2"/>
            </a:solidFill>
            <a:round/>
            <a:headEnd/>
            <a:tailEnd type="triangle" w="sm" len="lg"/>
          </a:ln>
          <a:extLst>
            <a:ext uri="{909E8E84-426E-40dd-AFC4-6F175D3DCCD1}">
              <a14:hiddenFill xmlns:a14="http://schemas.microsoft.com/office/drawing/2010/main" xmlns="">
                <a:noFill/>
              </a14:hiddenFill>
            </a:ext>
          </a:extLst>
        </p:spPr>
        <p:txBody>
          <a:bodyPr anchor="ctr"/>
          <a:lstStyle/>
          <a:p>
            <a:endParaRPr lang="en-GB"/>
          </a:p>
        </p:txBody>
      </p:sp>
      <p:sp>
        <p:nvSpPr>
          <p:cNvPr id="32" name="Line 148"/>
          <p:cNvSpPr>
            <a:spLocks noChangeShapeType="1"/>
          </p:cNvSpPr>
          <p:nvPr/>
        </p:nvSpPr>
        <p:spPr bwMode="auto">
          <a:xfrm>
            <a:off x="6642403" y="1281347"/>
            <a:ext cx="3325283" cy="0"/>
          </a:xfrm>
          <a:prstGeom prst="line">
            <a:avLst/>
          </a:prstGeom>
          <a:noFill/>
          <a:ln w="25400">
            <a:solidFill>
              <a:schemeClr val="bg1"/>
            </a:solidFill>
            <a:prstDash val="sysDot"/>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33" name="Line 149"/>
          <p:cNvSpPr>
            <a:spLocks noChangeShapeType="1"/>
          </p:cNvSpPr>
          <p:nvPr/>
        </p:nvSpPr>
        <p:spPr bwMode="auto">
          <a:xfrm>
            <a:off x="6128052" y="1336910"/>
            <a:ext cx="484717" cy="0"/>
          </a:xfrm>
          <a:prstGeom prst="line">
            <a:avLst/>
          </a:prstGeom>
          <a:noFill/>
          <a:ln w="38100">
            <a:solidFill>
              <a:schemeClr val="bg2"/>
            </a:solidFill>
            <a:round/>
            <a:headEnd/>
            <a:tailEnd type="triangle" w="sm" len="lg"/>
          </a:ln>
          <a:extLst>
            <a:ext uri="{909E8E84-426E-40dd-AFC4-6F175D3DCCD1}">
              <a14:hiddenFill xmlns:a14="http://schemas.microsoft.com/office/drawing/2010/main" xmlns="">
                <a:noFill/>
              </a14:hiddenFill>
            </a:ext>
          </a:extLst>
        </p:spPr>
        <p:txBody>
          <a:bodyPr anchor="ctr"/>
          <a:lstStyle/>
          <a:p>
            <a:endParaRPr lang="en-GB"/>
          </a:p>
        </p:txBody>
      </p:sp>
      <p:sp>
        <p:nvSpPr>
          <p:cNvPr id="34" name="Line 150"/>
          <p:cNvSpPr>
            <a:spLocks noChangeShapeType="1"/>
          </p:cNvSpPr>
          <p:nvPr/>
        </p:nvSpPr>
        <p:spPr bwMode="auto">
          <a:xfrm>
            <a:off x="6642403" y="1333735"/>
            <a:ext cx="3325283" cy="0"/>
          </a:xfrm>
          <a:prstGeom prst="line">
            <a:avLst/>
          </a:prstGeom>
          <a:noFill/>
          <a:ln w="25400">
            <a:solidFill>
              <a:schemeClr val="bg1"/>
            </a:solidFill>
            <a:prstDash val="sysDot"/>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35" name="Line 151"/>
          <p:cNvSpPr>
            <a:spLocks noChangeShapeType="1"/>
          </p:cNvSpPr>
          <p:nvPr/>
        </p:nvSpPr>
        <p:spPr bwMode="auto">
          <a:xfrm>
            <a:off x="6128052" y="1384535"/>
            <a:ext cx="484717" cy="0"/>
          </a:xfrm>
          <a:prstGeom prst="line">
            <a:avLst/>
          </a:prstGeom>
          <a:noFill/>
          <a:ln w="38100">
            <a:solidFill>
              <a:schemeClr val="bg2"/>
            </a:solidFill>
            <a:round/>
            <a:headEnd/>
            <a:tailEnd type="triangle" w="sm" len="lg"/>
          </a:ln>
          <a:extLst>
            <a:ext uri="{909E8E84-426E-40dd-AFC4-6F175D3DCCD1}">
              <a14:hiddenFill xmlns:a14="http://schemas.microsoft.com/office/drawing/2010/main" xmlns="">
                <a:noFill/>
              </a14:hiddenFill>
            </a:ext>
          </a:extLst>
        </p:spPr>
        <p:txBody>
          <a:bodyPr anchor="ctr"/>
          <a:lstStyle/>
          <a:p>
            <a:endParaRPr lang="en-GB"/>
          </a:p>
        </p:txBody>
      </p:sp>
      <p:sp>
        <p:nvSpPr>
          <p:cNvPr id="36" name="Line 152"/>
          <p:cNvSpPr>
            <a:spLocks noChangeShapeType="1"/>
          </p:cNvSpPr>
          <p:nvPr/>
        </p:nvSpPr>
        <p:spPr bwMode="auto">
          <a:xfrm>
            <a:off x="6642403" y="1381360"/>
            <a:ext cx="3325283" cy="0"/>
          </a:xfrm>
          <a:prstGeom prst="line">
            <a:avLst/>
          </a:prstGeom>
          <a:noFill/>
          <a:ln w="25400">
            <a:solidFill>
              <a:schemeClr val="bg1"/>
            </a:solidFill>
            <a:prstDash val="sysDot"/>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37" name="Line 153"/>
          <p:cNvSpPr>
            <a:spLocks noChangeShapeType="1"/>
          </p:cNvSpPr>
          <p:nvPr/>
        </p:nvSpPr>
        <p:spPr bwMode="auto">
          <a:xfrm>
            <a:off x="6128052" y="1436922"/>
            <a:ext cx="484717" cy="0"/>
          </a:xfrm>
          <a:prstGeom prst="line">
            <a:avLst/>
          </a:prstGeom>
          <a:noFill/>
          <a:ln w="38100">
            <a:solidFill>
              <a:schemeClr val="bg2"/>
            </a:solidFill>
            <a:round/>
            <a:headEnd/>
            <a:tailEnd type="triangle" w="sm" len="lg"/>
          </a:ln>
          <a:extLst>
            <a:ext uri="{909E8E84-426E-40dd-AFC4-6F175D3DCCD1}">
              <a14:hiddenFill xmlns:a14="http://schemas.microsoft.com/office/drawing/2010/main" xmlns="">
                <a:noFill/>
              </a14:hiddenFill>
            </a:ext>
          </a:extLst>
        </p:spPr>
        <p:txBody>
          <a:bodyPr anchor="ctr"/>
          <a:lstStyle/>
          <a:p>
            <a:endParaRPr lang="en-GB"/>
          </a:p>
        </p:txBody>
      </p:sp>
      <p:sp>
        <p:nvSpPr>
          <p:cNvPr id="38" name="Line 154"/>
          <p:cNvSpPr>
            <a:spLocks noChangeShapeType="1"/>
          </p:cNvSpPr>
          <p:nvPr/>
        </p:nvSpPr>
        <p:spPr bwMode="auto">
          <a:xfrm>
            <a:off x="6642403" y="1433747"/>
            <a:ext cx="3325283" cy="0"/>
          </a:xfrm>
          <a:prstGeom prst="line">
            <a:avLst/>
          </a:prstGeom>
          <a:noFill/>
          <a:ln w="25400">
            <a:solidFill>
              <a:schemeClr val="bg1"/>
            </a:solidFill>
            <a:prstDash val="sysDot"/>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39" name="Line 155"/>
          <p:cNvSpPr>
            <a:spLocks noChangeShapeType="1"/>
          </p:cNvSpPr>
          <p:nvPr/>
        </p:nvSpPr>
        <p:spPr bwMode="auto">
          <a:xfrm>
            <a:off x="6128052" y="1487722"/>
            <a:ext cx="484717" cy="0"/>
          </a:xfrm>
          <a:prstGeom prst="line">
            <a:avLst/>
          </a:prstGeom>
          <a:noFill/>
          <a:ln w="38100">
            <a:solidFill>
              <a:schemeClr val="bg2"/>
            </a:solidFill>
            <a:round/>
            <a:headEnd/>
            <a:tailEnd type="triangle" w="sm" len="lg"/>
          </a:ln>
          <a:extLst>
            <a:ext uri="{909E8E84-426E-40dd-AFC4-6F175D3DCCD1}">
              <a14:hiddenFill xmlns:a14="http://schemas.microsoft.com/office/drawing/2010/main" xmlns="">
                <a:noFill/>
              </a14:hiddenFill>
            </a:ext>
          </a:extLst>
        </p:spPr>
        <p:txBody>
          <a:bodyPr anchor="ctr"/>
          <a:lstStyle/>
          <a:p>
            <a:endParaRPr lang="en-GB"/>
          </a:p>
        </p:txBody>
      </p:sp>
      <p:sp>
        <p:nvSpPr>
          <p:cNvPr id="40" name="Line 156"/>
          <p:cNvSpPr>
            <a:spLocks noChangeShapeType="1"/>
          </p:cNvSpPr>
          <p:nvPr/>
        </p:nvSpPr>
        <p:spPr bwMode="auto">
          <a:xfrm>
            <a:off x="6642403" y="1484547"/>
            <a:ext cx="3325283" cy="0"/>
          </a:xfrm>
          <a:prstGeom prst="line">
            <a:avLst/>
          </a:prstGeom>
          <a:noFill/>
          <a:ln w="25400">
            <a:solidFill>
              <a:schemeClr val="bg1"/>
            </a:solidFill>
            <a:prstDash val="sysDot"/>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41" name="Line 157"/>
          <p:cNvSpPr>
            <a:spLocks noChangeShapeType="1"/>
          </p:cNvSpPr>
          <p:nvPr/>
        </p:nvSpPr>
        <p:spPr bwMode="auto">
          <a:xfrm>
            <a:off x="6128052" y="1540110"/>
            <a:ext cx="484717" cy="0"/>
          </a:xfrm>
          <a:prstGeom prst="line">
            <a:avLst/>
          </a:prstGeom>
          <a:noFill/>
          <a:ln w="38100">
            <a:solidFill>
              <a:schemeClr val="bg2"/>
            </a:solidFill>
            <a:round/>
            <a:headEnd/>
            <a:tailEnd type="triangle" w="sm" len="lg"/>
          </a:ln>
          <a:extLst>
            <a:ext uri="{909E8E84-426E-40dd-AFC4-6F175D3DCCD1}">
              <a14:hiddenFill xmlns:a14="http://schemas.microsoft.com/office/drawing/2010/main" xmlns="">
                <a:noFill/>
              </a14:hiddenFill>
            </a:ext>
          </a:extLst>
        </p:spPr>
        <p:txBody>
          <a:bodyPr anchor="ctr"/>
          <a:lstStyle/>
          <a:p>
            <a:endParaRPr lang="en-GB"/>
          </a:p>
        </p:txBody>
      </p:sp>
      <p:sp>
        <p:nvSpPr>
          <p:cNvPr id="42" name="Line 158"/>
          <p:cNvSpPr>
            <a:spLocks noChangeShapeType="1"/>
          </p:cNvSpPr>
          <p:nvPr/>
        </p:nvSpPr>
        <p:spPr bwMode="auto">
          <a:xfrm>
            <a:off x="6642403" y="1536935"/>
            <a:ext cx="3325283" cy="0"/>
          </a:xfrm>
          <a:prstGeom prst="line">
            <a:avLst/>
          </a:prstGeom>
          <a:noFill/>
          <a:ln w="25400">
            <a:solidFill>
              <a:schemeClr val="bg1"/>
            </a:solidFill>
            <a:prstDash val="sysDot"/>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43" name="Line 159"/>
          <p:cNvSpPr>
            <a:spLocks noChangeShapeType="1"/>
          </p:cNvSpPr>
          <p:nvPr/>
        </p:nvSpPr>
        <p:spPr bwMode="auto">
          <a:xfrm>
            <a:off x="6125937" y="1589322"/>
            <a:ext cx="484716" cy="0"/>
          </a:xfrm>
          <a:prstGeom prst="line">
            <a:avLst/>
          </a:prstGeom>
          <a:noFill/>
          <a:ln w="38100">
            <a:solidFill>
              <a:schemeClr val="bg2"/>
            </a:solidFill>
            <a:round/>
            <a:headEnd/>
            <a:tailEnd type="triangle" w="sm" len="lg"/>
          </a:ln>
          <a:extLst>
            <a:ext uri="{909E8E84-426E-40dd-AFC4-6F175D3DCCD1}">
              <a14:hiddenFill xmlns:a14="http://schemas.microsoft.com/office/drawing/2010/main" xmlns="">
                <a:noFill/>
              </a14:hiddenFill>
            </a:ext>
          </a:extLst>
        </p:spPr>
        <p:txBody>
          <a:bodyPr anchor="ctr"/>
          <a:lstStyle/>
          <a:p>
            <a:endParaRPr lang="en-GB"/>
          </a:p>
        </p:txBody>
      </p:sp>
      <p:sp>
        <p:nvSpPr>
          <p:cNvPr id="44" name="Line 160"/>
          <p:cNvSpPr>
            <a:spLocks noChangeShapeType="1"/>
          </p:cNvSpPr>
          <p:nvPr/>
        </p:nvSpPr>
        <p:spPr bwMode="auto">
          <a:xfrm>
            <a:off x="6125937" y="1636947"/>
            <a:ext cx="484716" cy="0"/>
          </a:xfrm>
          <a:prstGeom prst="line">
            <a:avLst/>
          </a:prstGeom>
          <a:noFill/>
          <a:ln w="38100">
            <a:solidFill>
              <a:schemeClr val="bg2"/>
            </a:solidFill>
            <a:round/>
            <a:headEnd/>
            <a:tailEnd type="triangle" w="sm" len="lg"/>
          </a:ln>
          <a:extLst>
            <a:ext uri="{909E8E84-426E-40dd-AFC4-6F175D3DCCD1}">
              <a14:hiddenFill xmlns:a14="http://schemas.microsoft.com/office/drawing/2010/main" xmlns="">
                <a:noFill/>
              </a14:hiddenFill>
            </a:ext>
          </a:extLst>
        </p:spPr>
        <p:txBody>
          <a:bodyPr anchor="ctr"/>
          <a:lstStyle/>
          <a:p>
            <a:endParaRPr lang="en-GB"/>
          </a:p>
        </p:txBody>
      </p:sp>
      <p:sp>
        <p:nvSpPr>
          <p:cNvPr id="45" name="Line 161"/>
          <p:cNvSpPr>
            <a:spLocks noChangeShapeType="1"/>
          </p:cNvSpPr>
          <p:nvPr/>
        </p:nvSpPr>
        <p:spPr bwMode="auto">
          <a:xfrm>
            <a:off x="6125937" y="1689335"/>
            <a:ext cx="484716" cy="0"/>
          </a:xfrm>
          <a:prstGeom prst="line">
            <a:avLst/>
          </a:prstGeom>
          <a:noFill/>
          <a:ln w="38100">
            <a:solidFill>
              <a:schemeClr val="bg2"/>
            </a:solidFill>
            <a:round/>
            <a:headEnd/>
            <a:tailEnd type="triangle" w="sm" len="lg"/>
          </a:ln>
          <a:extLst>
            <a:ext uri="{909E8E84-426E-40dd-AFC4-6F175D3DCCD1}">
              <a14:hiddenFill xmlns:a14="http://schemas.microsoft.com/office/drawing/2010/main" xmlns="">
                <a:noFill/>
              </a14:hiddenFill>
            </a:ext>
          </a:extLst>
        </p:spPr>
        <p:txBody>
          <a:bodyPr anchor="ctr"/>
          <a:lstStyle/>
          <a:p>
            <a:endParaRPr lang="en-GB"/>
          </a:p>
        </p:txBody>
      </p:sp>
      <p:sp>
        <p:nvSpPr>
          <p:cNvPr id="46" name="Line 162"/>
          <p:cNvSpPr>
            <a:spLocks noChangeShapeType="1"/>
          </p:cNvSpPr>
          <p:nvPr/>
        </p:nvSpPr>
        <p:spPr bwMode="auto">
          <a:xfrm>
            <a:off x="6125937" y="1740135"/>
            <a:ext cx="484716" cy="0"/>
          </a:xfrm>
          <a:prstGeom prst="line">
            <a:avLst/>
          </a:prstGeom>
          <a:noFill/>
          <a:ln w="38100">
            <a:solidFill>
              <a:schemeClr val="bg2"/>
            </a:solidFill>
            <a:round/>
            <a:headEnd/>
            <a:tailEnd type="triangle" w="sm" len="lg"/>
          </a:ln>
          <a:extLst>
            <a:ext uri="{909E8E84-426E-40dd-AFC4-6F175D3DCCD1}">
              <a14:hiddenFill xmlns:a14="http://schemas.microsoft.com/office/drawing/2010/main" xmlns="">
                <a:noFill/>
              </a14:hiddenFill>
            </a:ext>
          </a:extLst>
        </p:spPr>
        <p:txBody>
          <a:bodyPr anchor="ctr"/>
          <a:lstStyle/>
          <a:p>
            <a:endParaRPr lang="en-GB"/>
          </a:p>
        </p:txBody>
      </p:sp>
      <p:sp>
        <p:nvSpPr>
          <p:cNvPr id="47" name="Line 163"/>
          <p:cNvSpPr>
            <a:spLocks noChangeShapeType="1"/>
          </p:cNvSpPr>
          <p:nvPr/>
        </p:nvSpPr>
        <p:spPr bwMode="auto">
          <a:xfrm>
            <a:off x="6125937" y="1792522"/>
            <a:ext cx="484716" cy="0"/>
          </a:xfrm>
          <a:prstGeom prst="line">
            <a:avLst/>
          </a:prstGeom>
          <a:noFill/>
          <a:ln w="38100">
            <a:solidFill>
              <a:schemeClr val="bg2"/>
            </a:solidFill>
            <a:round/>
            <a:headEnd/>
            <a:tailEnd type="triangle" w="sm" len="lg"/>
          </a:ln>
          <a:extLst>
            <a:ext uri="{909E8E84-426E-40dd-AFC4-6F175D3DCCD1}">
              <a14:hiddenFill xmlns:a14="http://schemas.microsoft.com/office/drawing/2010/main" xmlns="">
                <a:noFill/>
              </a14:hiddenFill>
            </a:ext>
          </a:extLst>
        </p:spPr>
        <p:txBody>
          <a:bodyPr anchor="ctr"/>
          <a:lstStyle/>
          <a:p>
            <a:endParaRPr lang="en-GB"/>
          </a:p>
        </p:txBody>
      </p:sp>
      <p:sp>
        <p:nvSpPr>
          <p:cNvPr id="48" name="Line 164"/>
          <p:cNvSpPr>
            <a:spLocks noChangeShapeType="1"/>
          </p:cNvSpPr>
          <p:nvPr/>
        </p:nvSpPr>
        <p:spPr bwMode="auto">
          <a:xfrm>
            <a:off x="6420152" y="1867135"/>
            <a:ext cx="0" cy="533400"/>
          </a:xfrm>
          <a:prstGeom prst="line">
            <a:avLst/>
          </a:prstGeom>
          <a:noFill/>
          <a:ln w="25400" cap="rnd">
            <a:solidFill>
              <a:schemeClr val="bg2"/>
            </a:solidFill>
            <a:prstDash val="sysDot"/>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49" name="Line 167"/>
          <p:cNvSpPr>
            <a:spLocks noChangeShapeType="1"/>
          </p:cNvSpPr>
          <p:nvPr/>
        </p:nvSpPr>
        <p:spPr bwMode="auto">
          <a:xfrm>
            <a:off x="10562470" y="1176572"/>
            <a:ext cx="503767"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50" name="Line 168"/>
          <p:cNvSpPr>
            <a:spLocks noChangeShapeType="1"/>
          </p:cNvSpPr>
          <p:nvPr/>
        </p:nvSpPr>
        <p:spPr bwMode="auto">
          <a:xfrm>
            <a:off x="6418036" y="2421173"/>
            <a:ext cx="0" cy="1241425"/>
          </a:xfrm>
          <a:prstGeom prst="line">
            <a:avLst/>
          </a:prstGeom>
          <a:noFill/>
          <a:ln w="25400" cap="rnd">
            <a:solidFill>
              <a:schemeClr val="bg2"/>
            </a:solidFill>
            <a:prstDash val="sysDot"/>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51" name="Line 171"/>
          <p:cNvSpPr>
            <a:spLocks noChangeShapeType="1"/>
          </p:cNvSpPr>
          <p:nvPr/>
        </p:nvSpPr>
        <p:spPr bwMode="auto">
          <a:xfrm>
            <a:off x="10564585" y="1227372"/>
            <a:ext cx="476251"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52" name="Line 172"/>
          <p:cNvSpPr>
            <a:spLocks noChangeShapeType="1"/>
          </p:cNvSpPr>
          <p:nvPr/>
        </p:nvSpPr>
        <p:spPr bwMode="auto">
          <a:xfrm>
            <a:off x="10564586" y="1278172"/>
            <a:ext cx="455084"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53" name="Line 176"/>
          <p:cNvSpPr>
            <a:spLocks noChangeShapeType="1"/>
          </p:cNvSpPr>
          <p:nvPr/>
        </p:nvSpPr>
        <p:spPr bwMode="auto">
          <a:xfrm>
            <a:off x="10566703" y="1328972"/>
            <a:ext cx="433916"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54" name="Line 177"/>
          <p:cNvSpPr>
            <a:spLocks noChangeShapeType="1"/>
          </p:cNvSpPr>
          <p:nvPr/>
        </p:nvSpPr>
        <p:spPr bwMode="auto">
          <a:xfrm>
            <a:off x="10568819" y="1378185"/>
            <a:ext cx="412751"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55" name="Line 178"/>
          <p:cNvSpPr>
            <a:spLocks noChangeShapeType="1"/>
          </p:cNvSpPr>
          <p:nvPr/>
        </p:nvSpPr>
        <p:spPr bwMode="auto">
          <a:xfrm>
            <a:off x="10564585" y="1428985"/>
            <a:ext cx="391584"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56" name="Line 179"/>
          <p:cNvSpPr>
            <a:spLocks noChangeShapeType="1"/>
          </p:cNvSpPr>
          <p:nvPr/>
        </p:nvSpPr>
        <p:spPr bwMode="auto">
          <a:xfrm>
            <a:off x="10568820" y="1479785"/>
            <a:ext cx="370417"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57" name="Line 180"/>
          <p:cNvSpPr>
            <a:spLocks noChangeShapeType="1"/>
          </p:cNvSpPr>
          <p:nvPr/>
        </p:nvSpPr>
        <p:spPr bwMode="auto">
          <a:xfrm>
            <a:off x="10564585" y="1532172"/>
            <a:ext cx="355600"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58" name="Line 181"/>
          <p:cNvSpPr>
            <a:spLocks noChangeShapeType="1"/>
          </p:cNvSpPr>
          <p:nvPr/>
        </p:nvSpPr>
        <p:spPr bwMode="auto">
          <a:xfrm>
            <a:off x="10566703" y="1582972"/>
            <a:ext cx="330200"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59" name="Line 182"/>
          <p:cNvSpPr>
            <a:spLocks noChangeShapeType="1"/>
          </p:cNvSpPr>
          <p:nvPr/>
        </p:nvSpPr>
        <p:spPr bwMode="auto">
          <a:xfrm>
            <a:off x="10570936" y="1633772"/>
            <a:ext cx="304800"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60" name="Line 183"/>
          <p:cNvSpPr>
            <a:spLocks noChangeShapeType="1"/>
          </p:cNvSpPr>
          <p:nvPr/>
        </p:nvSpPr>
        <p:spPr bwMode="auto">
          <a:xfrm>
            <a:off x="10564585" y="1686160"/>
            <a:ext cx="289984"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61" name="Line 184"/>
          <p:cNvSpPr>
            <a:spLocks noChangeShapeType="1"/>
          </p:cNvSpPr>
          <p:nvPr/>
        </p:nvSpPr>
        <p:spPr bwMode="auto">
          <a:xfrm>
            <a:off x="10560353" y="1738547"/>
            <a:ext cx="275167"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62" name="Line 185"/>
          <p:cNvSpPr>
            <a:spLocks noChangeShapeType="1"/>
          </p:cNvSpPr>
          <p:nvPr/>
        </p:nvSpPr>
        <p:spPr bwMode="auto">
          <a:xfrm>
            <a:off x="10560352" y="1789347"/>
            <a:ext cx="254000"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grpSp>
        <p:nvGrpSpPr>
          <p:cNvPr id="63" name="Group 225"/>
          <p:cNvGrpSpPr>
            <a:grpSpLocks/>
          </p:cNvGrpSpPr>
          <p:nvPr/>
        </p:nvGrpSpPr>
        <p:grpSpPr bwMode="auto">
          <a:xfrm>
            <a:off x="10556119" y="1841735"/>
            <a:ext cx="239184" cy="571500"/>
            <a:chOff x="5464" y="1901"/>
            <a:chExt cx="113" cy="360"/>
          </a:xfrm>
        </p:grpSpPr>
        <p:sp>
          <p:nvSpPr>
            <p:cNvPr id="64" name="Line 186"/>
            <p:cNvSpPr>
              <a:spLocks noChangeShapeType="1"/>
            </p:cNvSpPr>
            <p:nvPr/>
          </p:nvSpPr>
          <p:spPr bwMode="auto">
            <a:xfrm>
              <a:off x="5464" y="1901"/>
              <a:ext cx="113"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65" name="Line 187"/>
            <p:cNvSpPr>
              <a:spLocks noChangeShapeType="1"/>
            </p:cNvSpPr>
            <p:nvPr/>
          </p:nvSpPr>
          <p:spPr bwMode="auto">
            <a:xfrm>
              <a:off x="5471" y="1934"/>
              <a:ext cx="9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66" name="Line 188"/>
            <p:cNvSpPr>
              <a:spLocks noChangeShapeType="1"/>
            </p:cNvSpPr>
            <p:nvPr/>
          </p:nvSpPr>
          <p:spPr bwMode="auto">
            <a:xfrm>
              <a:off x="5472" y="1967"/>
              <a:ext cx="86"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67" name="Line 189"/>
            <p:cNvSpPr>
              <a:spLocks noChangeShapeType="1"/>
            </p:cNvSpPr>
            <p:nvPr/>
          </p:nvSpPr>
          <p:spPr bwMode="auto">
            <a:xfrm>
              <a:off x="5468" y="2000"/>
              <a:ext cx="7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68" name="Line 190"/>
            <p:cNvSpPr>
              <a:spLocks noChangeShapeType="1"/>
            </p:cNvSpPr>
            <p:nvPr/>
          </p:nvSpPr>
          <p:spPr bwMode="auto">
            <a:xfrm>
              <a:off x="5468" y="2033"/>
              <a:ext cx="6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69" name="Line 191"/>
            <p:cNvSpPr>
              <a:spLocks noChangeShapeType="1"/>
            </p:cNvSpPr>
            <p:nvPr/>
          </p:nvSpPr>
          <p:spPr bwMode="auto">
            <a:xfrm>
              <a:off x="5468" y="2066"/>
              <a:ext cx="5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70" name="Line 192"/>
            <p:cNvSpPr>
              <a:spLocks noChangeShapeType="1"/>
            </p:cNvSpPr>
            <p:nvPr/>
          </p:nvSpPr>
          <p:spPr bwMode="auto">
            <a:xfrm>
              <a:off x="5468" y="2098"/>
              <a:ext cx="4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grpSp>
          <p:nvGrpSpPr>
            <p:cNvPr id="71" name="Group 224"/>
            <p:cNvGrpSpPr>
              <a:grpSpLocks/>
            </p:cNvGrpSpPr>
            <p:nvPr/>
          </p:nvGrpSpPr>
          <p:grpSpPr bwMode="auto">
            <a:xfrm>
              <a:off x="5469" y="2126"/>
              <a:ext cx="19" cy="135"/>
              <a:chOff x="5469" y="2126"/>
              <a:chExt cx="19" cy="135"/>
            </a:xfrm>
          </p:grpSpPr>
          <p:sp>
            <p:nvSpPr>
              <p:cNvPr id="72" name="Line 218"/>
              <p:cNvSpPr>
                <a:spLocks noChangeShapeType="1"/>
              </p:cNvSpPr>
              <p:nvPr/>
            </p:nvSpPr>
            <p:spPr bwMode="auto">
              <a:xfrm>
                <a:off x="5469" y="2127"/>
                <a:ext cx="0" cy="134"/>
              </a:xfrm>
              <a:prstGeom prst="line">
                <a:avLst/>
              </a:prstGeom>
              <a:noFill/>
              <a:ln w="12700">
                <a:solidFill>
                  <a:srgbClr val="FF9F1B"/>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73" name="Line 219"/>
              <p:cNvSpPr>
                <a:spLocks noChangeShapeType="1"/>
              </p:cNvSpPr>
              <p:nvPr/>
            </p:nvSpPr>
            <p:spPr bwMode="auto">
              <a:xfrm flipH="1">
                <a:off x="5469" y="2126"/>
                <a:ext cx="19" cy="121"/>
              </a:xfrm>
              <a:prstGeom prst="line">
                <a:avLst/>
              </a:prstGeom>
              <a:noFill/>
              <a:ln w="12700">
                <a:solidFill>
                  <a:srgbClr val="FF9F1B"/>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grpSp>
      </p:grpSp>
      <p:grpSp>
        <p:nvGrpSpPr>
          <p:cNvPr id="74" name="Group 226"/>
          <p:cNvGrpSpPr>
            <a:grpSpLocks/>
          </p:cNvGrpSpPr>
          <p:nvPr/>
        </p:nvGrpSpPr>
        <p:grpSpPr bwMode="auto">
          <a:xfrm>
            <a:off x="10094686" y="2405298"/>
            <a:ext cx="472017" cy="1235075"/>
            <a:chOff x="5246" y="2256"/>
            <a:chExt cx="223" cy="778"/>
          </a:xfrm>
        </p:grpSpPr>
        <p:sp>
          <p:nvSpPr>
            <p:cNvPr id="75" name="Line 197"/>
            <p:cNvSpPr>
              <a:spLocks noChangeShapeType="1"/>
            </p:cNvSpPr>
            <p:nvPr/>
          </p:nvSpPr>
          <p:spPr bwMode="auto">
            <a:xfrm flipH="1" flipV="1">
              <a:off x="5246" y="3034"/>
              <a:ext cx="216"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76" name="Line 198"/>
            <p:cNvSpPr>
              <a:spLocks noChangeShapeType="1"/>
            </p:cNvSpPr>
            <p:nvPr/>
          </p:nvSpPr>
          <p:spPr bwMode="auto">
            <a:xfrm flipH="1" flipV="1">
              <a:off x="5257" y="3004"/>
              <a:ext cx="204"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77" name="Line 199"/>
            <p:cNvSpPr>
              <a:spLocks noChangeShapeType="1"/>
            </p:cNvSpPr>
            <p:nvPr/>
          </p:nvSpPr>
          <p:spPr bwMode="auto">
            <a:xfrm flipH="1" flipV="1">
              <a:off x="5266" y="2974"/>
              <a:ext cx="195"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78" name="Line 200"/>
            <p:cNvSpPr>
              <a:spLocks noChangeShapeType="1"/>
            </p:cNvSpPr>
            <p:nvPr/>
          </p:nvSpPr>
          <p:spPr bwMode="auto">
            <a:xfrm flipH="1" flipV="1">
              <a:off x="5274" y="2944"/>
              <a:ext cx="186"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79" name="Line 201"/>
            <p:cNvSpPr>
              <a:spLocks noChangeShapeType="1"/>
            </p:cNvSpPr>
            <p:nvPr/>
          </p:nvSpPr>
          <p:spPr bwMode="auto">
            <a:xfrm flipH="1" flipV="1">
              <a:off x="5282" y="2915"/>
              <a:ext cx="17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80" name="Line 202"/>
            <p:cNvSpPr>
              <a:spLocks noChangeShapeType="1"/>
            </p:cNvSpPr>
            <p:nvPr/>
          </p:nvSpPr>
          <p:spPr bwMode="auto">
            <a:xfrm flipH="1" flipV="1">
              <a:off x="5293" y="2885"/>
              <a:ext cx="16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81" name="Line 203"/>
            <p:cNvSpPr>
              <a:spLocks noChangeShapeType="1"/>
            </p:cNvSpPr>
            <p:nvPr/>
          </p:nvSpPr>
          <p:spPr bwMode="auto">
            <a:xfrm flipH="1" flipV="1">
              <a:off x="5301" y="2855"/>
              <a:ext cx="15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82" name="Line 204"/>
            <p:cNvSpPr>
              <a:spLocks noChangeShapeType="1"/>
            </p:cNvSpPr>
            <p:nvPr/>
          </p:nvSpPr>
          <p:spPr bwMode="auto">
            <a:xfrm flipH="1" flipV="1">
              <a:off x="5309" y="2825"/>
              <a:ext cx="152"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83" name="Line 205"/>
            <p:cNvSpPr>
              <a:spLocks noChangeShapeType="1"/>
            </p:cNvSpPr>
            <p:nvPr/>
          </p:nvSpPr>
          <p:spPr bwMode="auto">
            <a:xfrm flipH="1" flipV="1">
              <a:off x="5319" y="2795"/>
              <a:ext cx="141"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84" name="Line 206"/>
            <p:cNvSpPr>
              <a:spLocks noChangeShapeType="1"/>
            </p:cNvSpPr>
            <p:nvPr/>
          </p:nvSpPr>
          <p:spPr bwMode="auto">
            <a:xfrm flipH="1" flipV="1">
              <a:off x="5328" y="2765"/>
              <a:ext cx="131"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85" name="Line 207"/>
            <p:cNvSpPr>
              <a:spLocks noChangeShapeType="1"/>
            </p:cNvSpPr>
            <p:nvPr/>
          </p:nvSpPr>
          <p:spPr bwMode="auto">
            <a:xfrm flipH="1" flipV="1">
              <a:off x="5337" y="2734"/>
              <a:ext cx="124"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86" name="Line 208"/>
            <p:cNvSpPr>
              <a:spLocks noChangeShapeType="1"/>
            </p:cNvSpPr>
            <p:nvPr/>
          </p:nvSpPr>
          <p:spPr bwMode="auto">
            <a:xfrm flipH="1" flipV="1">
              <a:off x="5345" y="2703"/>
              <a:ext cx="11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87" name="Line 209"/>
            <p:cNvSpPr>
              <a:spLocks noChangeShapeType="1"/>
            </p:cNvSpPr>
            <p:nvPr/>
          </p:nvSpPr>
          <p:spPr bwMode="auto">
            <a:xfrm flipH="1" flipV="1">
              <a:off x="5354" y="2673"/>
              <a:ext cx="10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88" name="Line 210"/>
            <p:cNvSpPr>
              <a:spLocks noChangeShapeType="1"/>
            </p:cNvSpPr>
            <p:nvPr/>
          </p:nvSpPr>
          <p:spPr bwMode="auto">
            <a:xfrm flipH="1" flipV="1">
              <a:off x="5362" y="2642"/>
              <a:ext cx="103"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89" name="Line 211"/>
            <p:cNvSpPr>
              <a:spLocks noChangeShapeType="1"/>
            </p:cNvSpPr>
            <p:nvPr/>
          </p:nvSpPr>
          <p:spPr bwMode="auto">
            <a:xfrm flipH="1" flipV="1">
              <a:off x="5370" y="2611"/>
              <a:ext cx="8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90" name="Line 212"/>
            <p:cNvSpPr>
              <a:spLocks noChangeShapeType="1"/>
            </p:cNvSpPr>
            <p:nvPr/>
          </p:nvSpPr>
          <p:spPr bwMode="auto">
            <a:xfrm flipH="1" flipV="1">
              <a:off x="5380" y="2580"/>
              <a:ext cx="7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91" name="Line 213"/>
            <p:cNvSpPr>
              <a:spLocks noChangeShapeType="1"/>
            </p:cNvSpPr>
            <p:nvPr/>
          </p:nvSpPr>
          <p:spPr bwMode="auto">
            <a:xfrm flipH="1" flipV="1">
              <a:off x="5390" y="2550"/>
              <a:ext cx="71"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92" name="Line 214"/>
            <p:cNvSpPr>
              <a:spLocks noChangeShapeType="1"/>
            </p:cNvSpPr>
            <p:nvPr/>
          </p:nvSpPr>
          <p:spPr bwMode="auto">
            <a:xfrm flipH="1" flipV="1">
              <a:off x="5399" y="2519"/>
              <a:ext cx="62"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93" name="Line 215"/>
            <p:cNvSpPr>
              <a:spLocks noChangeShapeType="1"/>
            </p:cNvSpPr>
            <p:nvPr/>
          </p:nvSpPr>
          <p:spPr bwMode="auto">
            <a:xfrm flipH="1" flipV="1">
              <a:off x="5408" y="2488"/>
              <a:ext cx="53"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94" name="Line 216"/>
            <p:cNvSpPr>
              <a:spLocks noChangeShapeType="1"/>
            </p:cNvSpPr>
            <p:nvPr/>
          </p:nvSpPr>
          <p:spPr bwMode="auto">
            <a:xfrm flipH="1" flipV="1">
              <a:off x="5417" y="2458"/>
              <a:ext cx="44"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grpSp>
          <p:nvGrpSpPr>
            <p:cNvPr id="95" name="Group 223"/>
            <p:cNvGrpSpPr>
              <a:grpSpLocks/>
            </p:cNvGrpSpPr>
            <p:nvPr/>
          </p:nvGrpSpPr>
          <p:grpSpPr bwMode="auto">
            <a:xfrm flipH="1" flipV="1">
              <a:off x="5442" y="2256"/>
              <a:ext cx="27" cy="170"/>
              <a:chOff x="5605" y="2262"/>
              <a:chExt cx="19" cy="135"/>
            </a:xfrm>
          </p:grpSpPr>
          <p:sp>
            <p:nvSpPr>
              <p:cNvPr id="96" name="Line 221"/>
              <p:cNvSpPr>
                <a:spLocks noChangeShapeType="1"/>
              </p:cNvSpPr>
              <p:nvPr/>
            </p:nvSpPr>
            <p:spPr bwMode="auto">
              <a:xfrm>
                <a:off x="5605" y="2263"/>
                <a:ext cx="0" cy="134"/>
              </a:xfrm>
              <a:prstGeom prst="line">
                <a:avLst/>
              </a:prstGeom>
              <a:noFill/>
              <a:ln w="12700">
                <a:solidFill>
                  <a:srgbClr val="FF9F1B"/>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97" name="Line 222"/>
              <p:cNvSpPr>
                <a:spLocks noChangeShapeType="1"/>
              </p:cNvSpPr>
              <p:nvPr/>
            </p:nvSpPr>
            <p:spPr bwMode="auto">
              <a:xfrm flipH="1">
                <a:off x="5605" y="2262"/>
                <a:ext cx="19" cy="121"/>
              </a:xfrm>
              <a:prstGeom prst="line">
                <a:avLst/>
              </a:prstGeom>
              <a:noFill/>
              <a:ln w="12700">
                <a:solidFill>
                  <a:srgbClr val="FF9F1B"/>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grpSp>
      </p:grpSp>
      <p:sp>
        <p:nvSpPr>
          <p:cNvPr id="98" name="Line 231"/>
          <p:cNvSpPr>
            <a:spLocks noChangeShapeType="1"/>
          </p:cNvSpPr>
          <p:nvPr/>
        </p:nvSpPr>
        <p:spPr bwMode="auto">
          <a:xfrm>
            <a:off x="10852452" y="1214673"/>
            <a:ext cx="0" cy="2416175"/>
          </a:xfrm>
          <a:prstGeom prst="line">
            <a:avLst/>
          </a:prstGeom>
          <a:noFill/>
          <a:ln w="63500">
            <a:solidFill>
              <a:srgbClr val="FFFFFF"/>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grpSp>
        <p:nvGrpSpPr>
          <p:cNvPr id="99" name="Group 372"/>
          <p:cNvGrpSpPr>
            <a:grpSpLocks/>
          </p:cNvGrpSpPr>
          <p:nvPr/>
        </p:nvGrpSpPr>
        <p:grpSpPr bwMode="auto">
          <a:xfrm>
            <a:off x="10295769" y="1171810"/>
            <a:ext cx="573616" cy="2463800"/>
            <a:chOff x="5382" y="1618"/>
            <a:chExt cx="459" cy="1552"/>
          </a:xfrm>
        </p:grpSpPr>
        <p:sp>
          <p:nvSpPr>
            <p:cNvPr id="100" name="Line 323"/>
            <p:cNvSpPr>
              <a:spLocks noChangeShapeType="1"/>
            </p:cNvSpPr>
            <p:nvPr/>
          </p:nvSpPr>
          <p:spPr bwMode="auto">
            <a:xfrm>
              <a:off x="5603" y="1618"/>
              <a:ext cx="23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01" name="Line 324"/>
            <p:cNvSpPr>
              <a:spLocks noChangeShapeType="1"/>
            </p:cNvSpPr>
            <p:nvPr/>
          </p:nvSpPr>
          <p:spPr bwMode="auto">
            <a:xfrm>
              <a:off x="5604" y="1650"/>
              <a:ext cx="225"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02" name="Line 325"/>
            <p:cNvSpPr>
              <a:spLocks noChangeShapeType="1"/>
            </p:cNvSpPr>
            <p:nvPr/>
          </p:nvSpPr>
          <p:spPr bwMode="auto">
            <a:xfrm>
              <a:off x="5604" y="1682"/>
              <a:ext cx="215"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03" name="Line 326"/>
            <p:cNvSpPr>
              <a:spLocks noChangeShapeType="1"/>
            </p:cNvSpPr>
            <p:nvPr/>
          </p:nvSpPr>
          <p:spPr bwMode="auto">
            <a:xfrm>
              <a:off x="5605" y="1714"/>
              <a:ext cx="205"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04" name="Line 327"/>
            <p:cNvSpPr>
              <a:spLocks noChangeShapeType="1"/>
            </p:cNvSpPr>
            <p:nvPr/>
          </p:nvSpPr>
          <p:spPr bwMode="auto">
            <a:xfrm>
              <a:off x="5606" y="1745"/>
              <a:ext cx="195"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05" name="Line 328"/>
            <p:cNvSpPr>
              <a:spLocks noChangeShapeType="1"/>
            </p:cNvSpPr>
            <p:nvPr/>
          </p:nvSpPr>
          <p:spPr bwMode="auto">
            <a:xfrm>
              <a:off x="5604" y="1777"/>
              <a:ext cx="185"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06" name="Line 329"/>
            <p:cNvSpPr>
              <a:spLocks noChangeShapeType="1"/>
            </p:cNvSpPr>
            <p:nvPr/>
          </p:nvSpPr>
          <p:spPr bwMode="auto">
            <a:xfrm>
              <a:off x="5606" y="1809"/>
              <a:ext cx="175"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07" name="Line 330"/>
            <p:cNvSpPr>
              <a:spLocks noChangeShapeType="1"/>
            </p:cNvSpPr>
            <p:nvPr/>
          </p:nvSpPr>
          <p:spPr bwMode="auto">
            <a:xfrm>
              <a:off x="5604" y="1842"/>
              <a:ext cx="16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08" name="Line 331"/>
            <p:cNvSpPr>
              <a:spLocks noChangeShapeType="1"/>
            </p:cNvSpPr>
            <p:nvPr/>
          </p:nvSpPr>
          <p:spPr bwMode="auto">
            <a:xfrm>
              <a:off x="5605" y="1874"/>
              <a:ext cx="156"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09" name="Line 332"/>
            <p:cNvSpPr>
              <a:spLocks noChangeShapeType="1"/>
            </p:cNvSpPr>
            <p:nvPr/>
          </p:nvSpPr>
          <p:spPr bwMode="auto">
            <a:xfrm>
              <a:off x="5607" y="1906"/>
              <a:ext cx="144"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10" name="Line 333"/>
            <p:cNvSpPr>
              <a:spLocks noChangeShapeType="1"/>
            </p:cNvSpPr>
            <p:nvPr/>
          </p:nvSpPr>
          <p:spPr bwMode="auto">
            <a:xfrm>
              <a:off x="5604" y="1939"/>
              <a:ext cx="137"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11" name="Line 334"/>
            <p:cNvSpPr>
              <a:spLocks noChangeShapeType="1"/>
            </p:cNvSpPr>
            <p:nvPr/>
          </p:nvSpPr>
          <p:spPr bwMode="auto">
            <a:xfrm>
              <a:off x="5602" y="1972"/>
              <a:ext cx="130"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12" name="Line 335"/>
            <p:cNvSpPr>
              <a:spLocks noChangeShapeType="1"/>
            </p:cNvSpPr>
            <p:nvPr/>
          </p:nvSpPr>
          <p:spPr bwMode="auto">
            <a:xfrm>
              <a:off x="5602" y="2004"/>
              <a:ext cx="120"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grpSp>
          <p:nvGrpSpPr>
            <p:cNvPr id="113" name="Group 336"/>
            <p:cNvGrpSpPr>
              <a:grpSpLocks/>
            </p:cNvGrpSpPr>
            <p:nvPr/>
          </p:nvGrpSpPr>
          <p:grpSpPr bwMode="auto">
            <a:xfrm>
              <a:off x="5600" y="2037"/>
              <a:ext cx="113" cy="360"/>
              <a:chOff x="5464" y="1901"/>
              <a:chExt cx="113" cy="360"/>
            </a:xfrm>
          </p:grpSpPr>
          <p:sp>
            <p:nvSpPr>
              <p:cNvPr id="139" name="Line 337"/>
              <p:cNvSpPr>
                <a:spLocks noChangeShapeType="1"/>
              </p:cNvSpPr>
              <p:nvPr/>
            </p:nvSpPr>
            <p:spPr bwMode="auto">
              <a:xfrm>
                <a:off x="5464" y="1901"/>
                <a:ext cx="113"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40" name="Line 338"/>
              <p:cNvSpPr>
                <a:spLocks noChangeShapeType="1"/>
              </p:cNvSpPr>
              <p:nvPr/>
            </p:nvSpPr>
            <p:spPr bwMode="auto">
              <a:xfrm>
                <a:off x="5471" y="1934"/>
                <a:ext cx="9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41" name="Line 339"/>
              <p:cNvSpPr>
                <a:spLocks noChangeShapeType="1"/>
              </p:cNvSpPr>
              <p:nvPr/>
            </p:nvSpPr>
            <p:spPr bwMode="auto">
              <a:xfrm>
                <a:off x="5472" y="1967"/>
                <a:ext cx="86"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42" name="Line 340"/>
              <p:cNvSpPr>
                <a:spLocks noChangeShapeType="1"/>
              </p:cNvSpPr>
              <p:nvPr/>
            </p:nvSpPr>
            <p:spPr bwMode="auto">
              <a:xfrm>
                <a:off x="5468" y="2000"/>
                <a:ext cx="7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43" name="Line 341"/>
              <p:cNvSpPr>
                <a:spLocks noChangeShapeType="1"/>
              </p:cNvSpPr>
              <p:nvPr/>
            </p:nvSpPr>
            <p:spPr bwMode="auto">
              <a:xfrm>
                <a:off x="5468" y="2033"/>
                <a:ext cx="6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44" name="Line 342"/>
              <p:cNvSpPr>
                <a:spLocks noChangeShapeType="1"/>
              </p:cNvSpPr>
              <p:nvPr/>
            </p:nvSpPr>
            <p:spPr bwMode="auto">
              <a:xfrm>
                <a:off x="5468" y="2066"/>
                <a:ext cx="5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45" name="Line 343"/>
              <p:cNvSpPr>
                <a:spLocks noChangeShapeType="1"/>
              </p:cNvSpPr>
              <p:nvPr/>
            </p:nvSpPr>
            <p:spPr bwMode="auto">
              <a:xfrm>
                <a:off x="5468" y="2098"/>
                <a:ext cx="4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grpSp>
            <p:nvGrpSpPr>
              <p:cNvPr id="146" name="Group 344"/>
              <p:cNvGrpSpPr>
                <a:grpSpLocks/>
              </p:cNvGrpSpPr>
              <p:nvPr/>
            </p:nvGrpSpPr>
            <p:grpSpPr bwMode="auto">
              <a:xfrm>
                <a:off x="5469" y="2126"/>
                <a:ext cx="19" cy="135"/>
                <a:chOff x="5469" y="2126"/>
                <a:chExt cx="19" cy="135"/>
              </a:xfrm>
            </p:grpSpPr>
            <p:sp>
              <p:nvSpPr>
                <p:cNvPr id="147" name="Line 345"/>
                <p:cNvSpPr>
                  <a:spLocks noChangeShapeType="1"/>
                </p:cNvSpPr>
                <p:nvPr/>
              </p:nvSpPr>
              <p:spPr bwMode="auto">
                <a:xfrm>
                  <a:off x="5469" y="2127"/>
                  <a:ext cx="0" cy="134"/>
                </a:xfrm>
                <a:prstGeom prst="line">
                  <a:avLst/>
                </a:prstGeom>
                <a:noFill/>
                <a:ln w="12700">
                  <a:solidFill>
                    <a:srgbClr val="FF9F1B"/>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148" name="Line 346"/>
                <p:cNvSpPr>
                  <a:spLocks noChangeShapeType="1"/>
                </p:cNvSpPr>
                <p:nvPr/>
              </p:nvSpPr>
              <p:spPr bwMode="auto">
                <a:xfrm flipH="1">
                  <a:off x="5469" y="2126"/>
                  <a:ext cx="19" cy="121"/>
                </a:xfrm>
                <a:prstGeom prst="line">
                  <a:avLst/>
                </a:prstGeom>
                <a:noFill/>
                <a:ln w="12700">
                  <a:solidFill>
                    <a:srgbClr val="FF9F1B"/>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grpSp>
        </p:grpSp>
        <p:grpSp>
          <p:nvGrpSpPr>
            <p:cNvPr id="114" name="Group 347"/>
            <p:cNvGrpSpPr>
              <a:grpSpLocks/>
            </p:cNvGrpSpPr>
            <p:nvPr/>
          </p:nvGrpSpPr>
          <p:grpSpPr bwMode="auto">
            <a:xfrm>
              <a:off x="5382" y="2392"/>
              <a:ext cx="223" cy="778"/>
              <a:chOff x="5246" y="2256"/>
              <a:chExt cx="223" cy="778"/>
            </a:xfrm>
          </p:grpSpPr>
          <p:sp>
            <p:nvSpPr>
              <p:cNvPr id="116" name="Line 348"/>
              <p:cNvSpPr>
                <a:spLocks noChangeShapeType="1"/>
              </p:cNvSpPr>
              <p:nvPr/>
            </p:nvSpPr>
            <p:spPr bwMode="auto">
              <a:xfrm flipH="1" flipV="1">
                <a:off x="5246" y="3034"/>
                <a:ext cx="216"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17" name="Line 349"/>
              <p:cNvSpPr>
                <a:spLocks noChangeShapeType="1"/>
              </p:cNvSpPr>
              <p:nvPr/>
            </p:nvSpPr>
            <p:spPr bwMode="auto">
              <a:xfrm flipH="1" flipV="1">
                <a:off x="5257" y="3004"/>
                <a:ext cx="204"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18" name="Line 350"/>
              <p:cNvSpPr>
                <a:spLocks noChangeShapeType="1"/>
              </p:cNvSpPr>
              <p:nvPr/>
            </p:nvSpPr>
            <p:spPr bwMode="auto">
              <a:xfrm flipH="1" flipV="1">
                <a:off x="5266" y="2974"/>
                <a:ext cx="195"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19" name="Line 351"/>
              <p:cNvSpPr>
                <a:spLocks noChangeShapeType="1"/>
              </p:cNvSpPr>
              <p:nvPr/>
            </p:nvSpPr>
            <p:spPr bwMode="auto">
              <a:xfrm flipH="1" flipV="1">
                <a:off x="5274" y="2944"/>
                <a:ext cx="186"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20" name="Line 352"/>
              <p:cNvSpPr>
                <a:spLocks noChangeShapeType="1"/>
              </p:cNvSpPr>
              <p:nvPr/>
            </p:nvSpPr>
            <p:spPr bwMode="auto">
              <a:xfrm flipH="1" flipV="1">
                <a:off x="5282" y="2915"/>
                <a:ext cx="17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21" name="Line 353"/>
              <p:cNvSpPr>
                <a:spLocks noChangeShapeType="1"/>
              </p:cNvSpPr>
              <p:nvPr/>
            </p:nvSpPr>
            <p:spPr bwMode="auto">
              <a:xfrm flipH="1" flipV="1">
                <a:off x="5293" y="2885"/>
                <a:ext cx="16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22" name="Line 354"/>
              <p:cNvSpPr>
                <a:spLocks noChangeShapeType="1"/>
              </p:cNvSpPr>
              <p:nvPr/>
            </p:nvSpPr>
            <p:spPr bwMode="auto">
              <a:xfrm flipH="1" flipV="1">
                <a:off x="5301" y="2855"/>
                <a:ext cx="15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23" name="Line 355"/>
              <p:cNvSpPr>
                <a:spLocks noChangeShapeType="1"/>
              </p:cNvSpPr>
              <p:nvPr/>
            </p:nvSpPr>
            <p:spPr bwMode="auto">
              <a:xfrm flipH="1" flipV="1">
                <a:off x="5309" y="2825"/>
                <a:ext cx="152"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24" name="Line 356"/>
              <p:cNvSpPr>
                <a:spLocks noChangeShapeType="1"/>
              </p:cNvSpPr>
              <p:nvPr/>
            </p:nvSpPr>
            <p:spPr bwMode="auto">
              <a:xfrm flipH="1" flipV="1">
                <a:off x="5319" y="2795"/>
                <a:ext cx="141"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25" name="Line 357"/>
              <p:cNvSpPr>
                <a:spLocks noChangeShapeType="1"/>
              </p:cNvSpPr>
              <p:nvPr/>
            </p:nvSpPr>
            <p:spPr bwMode="auto">
              <a:xfrm flipH="1" flipV="1">
                <a:off x="5328" y="2765"/>
                <a:ext cx="131"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26" name="Line 358"/>
              <p:cNvSpPr>
                <a:spLocks noChangeShapeType="1"/>
              </p:cNvSpPr>
              <p:nvPr/>
            </p:nvSpPr>
            <p:spPr bwMode="auto">
              <a:xfrm flipH="1" flipV="1">
                <a:off x="5337" y="2734"/>
                <a:ext cx="124"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27" name="Line 359"/>
              <p:cNvSpPr>
                <a:spLocks noChangeShapeType="1"/>
              </p:cNvSpPr>
              <p:nvPr/>
            </p:nvSpPr>
            <p:spPr bwMode="auto">
              <a:xfrm flipH="1" flipV="1">
                <a:off x="5345" y="2703"/>
                <a:ext cx="11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28" name="Line 360"/>
              <p:cNvSpPr>
                <a:spLocks noChangeShapeType="1"/>
              </p:cNvSpPr>
              <p:nvPr/>
            </p:nvSpPr>
            <p:spPr bwMode="auto">
              <a:xfrm flipH="1" flipV="1">
                <a:off x="5354" y="2673"/>
                <a:ext cx="10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29" name="Line 361"/>
              <p:cNvSpPr>
                <a:spLocks noChangeShapeType="1"/>
              </p:cNvSpPr>
              <p:nvPr/>
            </p:nvSpPr>
            <p:spPr bwMode="auto">
              <a:xfrm flipH="1" flipV="1">
                <a:off x="5362" y="2642"/>
                <a:ext cx="103"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30" name="Line 362"/>
              <p:cNvSpPr>
                <a:spLocks noChangeShapeType="1"/>
              </p:cNvSpPr>
              <p:nvPr/>
            </p:nvSpPr>
            <p:spPr bwMode="auto">
              <a:xfrm flipH="1" flipV="1">
                <a:off x="5370" y="2611"/>
                <a:ext cx="8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31" name="Line 363"/>
              <p:cNvSpPr>
                <a:spLocks noChangeShapeType="1"/>
              </p:cNvSpPr>
              <p:nvPr/>
            </p:nvSpPr>
            <p:spPr bwMode="auto">
              <a:xfrm flipH="1" flipV="1">
                <a:off x="5380" y="2580"/>
                <a:ext cx="7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32" name="Line 364"/>
              <p:cNvSpPr>
                <a:spLocks noChangeShapeType="1"/>
              </p:cNvSpPr>
              <p:nvPr/>
            </p:nvSpPr>
            <p:spPr bwMode="auto">
              <a:xfrm flipH="1" flipV="1">
                <a:off x="5390" y="2550"/>
                <a:ext cx="71"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33" name="Line 365"/>
              <p:cNvSpPr>
                <a:spLocks noChangeShapeType="1"/>
              </p:cNvSpPr>
              <p:nvPr/>
            </p:nvSpPr>
            <p:spPr bwMode="auto">
              <a:xfrm flipH="1" flipV="1">
                <a:off x="5399" y="2519"/>
                <a:ext cx="62"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34" name="Line 366"/>
              <p:cNvSpPr>
                <a:spLocks noChangeShapeType="1"/>
              </p:cNvSpPr>
              <p:nvPr/>
            </p:nvSpPr>
            <p:spPr bwMode="auto">
              <a:xfrm flipH="1" flipV="1">
                <a:off x="5408" y="2488"/>
                <a:ext cx="53"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35" name="Line 367"/>
              <p:cNvSpPr>
                <a:spLocks noChangeShapeType="1"/>
              </p:cNvSpPr>
              <p:nvPr/>
            </p:nvSpPr>
            <p:spPr bwMode="auto">
              <a:xfrm flipH="1" flipV="1">
                <a:off x="5417" y="2458"/>
                <a:ext cx="44"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grpSp>
            <p:nvGrpSpPr>
              <p:cNvPr id="136" name="Group 368"/>
              <p:cNvGrpSpPr>
                <a:grpSpLocks/>
              </p:cNvGrpSpPr>
              <p:nvPr/>
            </p:nvGrpSpPr>
            <p:grpSpPr bwMode="auto">
              <a:xfrm flipH="1" flipV="1">
                <a:off x="5442" y="2256"/>
                <a:ext cx="27" cy="170"/>
                <a:chOff x="5605" y="2262"/>
                <a:chExt cx="19" cy="135"/>
              </a:xfrm>
            </p:grpSpPr>
            <p:sp>
              <p:nvSpPr>
                <p:cNvPr id="137" name="Line 369"/>
                <p:cNvSpPr>
                  <a:spLocks noChangeShapeType="1"/>
                </p:cNvSpPr>
                <p:nvPr/>
              </p:nvSpPr>
              <p:spPr bwMode="auto">
                <a:xfrm>
                  <a:off x="5605" y="2263"/>
                  <a:ext cx="0" cy="134"/>
                </a:xfrm>
                <a:prstGeom prst="line">
                  <a:avLst/>
                </a:prstGeom>
                <a:noFill/>
                <a:ln w="12700">
                  <a:solidFill>
                    <a:srgbClr val="FF9F1B"/>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138" name="Line 370"/>
                <p:cNvSpPr>
                  <a:spLocks noChangeShapeType="1"/>
                </p:cNvSpPr>
                <p:nvPr/>
              </p:nvSpPr>
              <p:spPr bwMode="auto">
                <a:xfrm flipH="1">
                  <a:off x="5605" y="2262"/>
                  <a:ext cx="19" cy="121"/>
                </a:xfrm>
                <a:prstGeom prst="line">
                  <a:avLst/>
                </a:prstGeom>
                <a:noFill/>
                <a:ln w="12700">
                  <a:solidFill>
                    <a:srgbClr val="FF9F1B"/>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grpSp>
        </p:grpSp>
        <p:sp>
          <p:nvSpPr>
            <p:cNvPr id="115" name="Line 371"/>
            <p:cNvSpPr>
              <a:spLocks noChangeShapeType="1"/>
            </p:cNvSpPr>
            <p:nvPr/>
          </p:nvSpPr>
          <p:spPr bwMode="auto">
            <a:xfrm>
              <a:off x="5740" y="1642"/>
              <a:ext cx="0" cy="1522"/>
            </a:xfrm>
            <a:prstGeom prst="line">
              <a:avLst/>
            </a:prstGeom>
            <a:noFill/>
            <a:ln w="63500">
              <a:solidFill>
                <a:srgbClr val="FFFFFF"/>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grpSp>
      <p:grpSp>
        <p:nvGrpSpPr>
          <p:cNvPr id="149" name="Group 373"/>
          <p:cNvGrpSpPr>
            <a:grpSpLocks/>
          </p:cNvGrpSpPr>
          <p:nvPr/>
        </p:nvGrpSpPr>
        <p:grpSpPr bwMode="auto">
          <a:xfrm flipH="1">
            <a:off x="10331753" y="1197210"/>
            <a:ext cx="478367" cy="2463800"/>
            <a:chOff x="5382" y="1618"/>
            <a:chExt cx="459" cy="1552"/>
          </a:xfrm>
        </p:grpSpPr>
        <p:sp>
          <p:nvSpPr>
            <p:cNvPr id="150" name="Line 374"/>
            <p:cNvSpPr>
              <a:spLocks noChangeShapeType="1"/>
            </p:cNvSpPr>
            <p:nvPr/>
          </p:nvSpPr>
          <p:spPr bwMode="auto">
            <a:xfrm>
              <a:off x="5603" y="1618"/>
              <a:ext cx="23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51" name="Line 375"/>
            <p:cNvSpPr>
              <a:spLocks noChangeShapeType="1"/>
            </p:cNvSpPr>
            <p:nvPr/>
          </p:nvSpPr>
          <p:spPr bwMode="auto">
            <a:xfrm>
              <a:off x="5604" y="1650"/>
              <a:ext cx="225"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52" name="Line 376"/>
            <p:cNvSpPr>
              <a:spLocks noChangeShapeType="1"/>
            </p:cNvSpPr>
            <p:nvPr/>
          </p:nvSpPr>
          <p:spPr bwMode="auto">
            <a:xfrm>
              <a:off x="5604" y="1682"/>
              <a:ext cx="215"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53" name="Line 377"/>
            <p:cNvSpPr>
              <a:spLocks noChangeShapeType="1"/>
            </p:cNvSpPr>
            <p:nvPr/>
          </p:nvSpPr>
          <p:spPr bwMode="auto">
            <a:xfrm>
              <a:off x="5605" y="1714"/>
              <a:ext cx="205"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54" name="Line 378"/>
            <p:cNvSpPr>
              <a:spLocks noChangeShapeType="1"/>
            </p:cNvSpPr>
            <p:nvPr/>
          </p:nvSpPr>
          <p:spPr bwMode="auto">
            <a:xfrm>
              <a:off x="5606" y="1745"/>
              <a:ext cx="195"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55" name="Line 379"/>
            <p:cNvSpPr>
              <a:spLocks noChangeShapeType="1"/>
            </p:cNvSpPr>
            <p:nvPr/>
          </p:nvSpPr>
          <p:spPr bwMode="auto">
            <a:xfrm>
              <a:off x="5604" y="1777"/>
              <a:ext cx="185"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56" name="Line 380"/>
            <p:cNvSpPr>
              <a:spLocks noChangeShapeType="1"/>
            </p:cNvSpPr>
            <p:nvPr/>
          </p:nvSpPr>
          <p:spPr bwMode="auto">
            <a:xfrm>
              <a:off x="5606" y="1809"/>
              <a:ext cx="175"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57" name="Line 381"/>
            <p:cNvSpPr>
              <a:spLocks noChangeShapeType="1"/>
            </p:cNvSpPr>
            <p:nvPr/>
          </p:nvSpPr>
          <p:spPr bwMode="auto">
            <a:xfrm>
              <a:off x="5604" y="1842"/>
              <a:ext cx="16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58" name="Line 382"/>
            <p:cNvSpPr>
              <a:spLocks noChangeShapeType="1"/>
            </p:cNvSpPr>
            <p:nvPr/>
          </p:nvSpPr>
          <p:spPr bwMode="auto">
            <a:xfrm>
              <a:off x="5605" y="1874"/>
              <a:ext cx="156"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59" name="Line 383"/>
            <p:cNvSpPr>
              <a:spLocks noChangeShapeType="1"/>
            </p:cNvSpPr>
            <p:nvPr/>
          </p:nvSpPr>
          <p:spPr bwMode="auto">
            <a:xfrm>
              <a:off x="5607" y="1906"/>
              <a:ext cx="144"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60" name="Line 384"/>
            <p:cNvSpPr>
              <a:spLocks noChangeShapeType="1"/>
            </p:cNvSpPr>
            <p:nvPr/>
          </p:nvSpPr>
          <p:spPr bwMode="auto">
            <a:xfrm>
              <a:off x="5604" y="1939"/>
              <a:ext cx="137"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61" name="Line 385"/>
            <p:cNvSpPr>
              <a:spLocks noChangeShapeType="1"/>
            </p:cNvSpPr>
            <p:nvPr/>
          </p:nvSpPr>
          <p:spPr bwMode="auto">
            <a:xfrm>
              <a:off x="5602" y="1972"/>
              <a:ext cx="130"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62" name="Line 386"/>
            <p:cNvSpPr>
              <a:spLocks noChangeShapeType="1"/>
            </p:cNvSpPr>
            <p:nvPr/>
          </p:nvSpPr>
          <p:spPr bwMode="auto">
            <a:xfrm>
              <a:off x="5602" y="2004"/>
              <a:ext cx="120"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grpSp>
          <p:nvGrpSpPr>
            <p:cNvPr id="163" name="Group 387"/>
            <p:cNvGrpSpPr>
              <a:grpSpLocks/>
            </p:cNvGrpSpPr>
            <p:nvPr/>
          </p:nvGrpSpPr>
          <p:grpSpPr bwMode="auto">
            <a:xfrm>
              <a:off x="5600" y="2037"/>
              <a:ext cx="113" cy="360"/>
              <a:chOff x="5464" y="1901"/>
              <a:chExt cx="113" cy="360"/>
            </a:xfrm>
          </p:grpSpPr>
          <p:sp>
            <p:nvSpPr>
              <p:cNvPr id="189" name="Line 388"/>
              <p:cNvSpPr>
                <a:spLocks noChangeShapeType="1"/>
              </p:cNvSpPr>
              <p:nvPr/>
            </p:nvSpPr>
            <p:spPr bwMode="auto">
              <a:xfrm>
                <a:off x="5464" y="1901"/>
                <a:ext cx="113"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90" name="Line 389"/>
              <p:cNvSpPr>
                <a:spLocks noChangeShapeType="1"/>
              </p:cNvSpPr>
              <p:nvPr/>
            </p:nvSpPr>
            <p:spPr bwMode="auto">
              <a:xfrm>
                <a:off x="5471" y="1934"/>
                <a:ext cx="9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91" name="Line 390"/>
              <p:cNvSpPr>
                <a:spLocks noChangeShapeType="1"/>
              </p:cNvSpPr>
              <p:nvPr/>
            </p:nvSpPr>
            <p:spPr bwMode="auto">
              <a:xfrm>
                <a:off x="5472" y="1967"/>
                <a:ext cx="86"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92" name="Line 391"/>
              <p:cNvSpPr>
                <a:spLocks noChangeShapeType="1"/>
              </p:cNvSpPr>
              <p:nvPr/>
            </p:nvSpPr>
            <p:spPr bwMode="auto">
              <a:xfrm>
                <a:off x="5468" y="2000"/>
                <a:ext cx="7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93" name="Line 392"/>
              <p:cNvSpPr>
                <a:spLocks noChangeShapeType="1"/>
              </p:cNvSpPr>
              <p:nvPr/>
            </p:nvSpPr>
            <p:spPr bwMode="auto">
              <a:xfrm>
                <a:off x="5468" y="2033"/>
                <a:ext cx="6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94" name="Line 393"/>
              <p:cNvSpPr>
                <a:spLocks noChangeShapeType="1"/>
              </p:cNvSpPr>
              <p:nvPr/>
            </p:nvSpPr>
            <p:spPr bwMode="auto">
              <a:xfrm>
                <a:off x="5468" y="2066"/>
                <a:ext cx="5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95" name="Line 394"/>
              <p:cNvSpPr>
                <a:spLocks noChangeShapeType="1"/>
              </p:cNvSpPr>
              <p:nvPr/>
            </p:nvSpPr>
            <p:spPr bwMode="auto">
              <a:xfrm>
                <a:off x="5468" y="2098"/>
                <a:ext cx="4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grpSp>
            <p:nvGrpSpPr>
              <p:cNvPr id="196" name="Group 395"/>
              <p:cNvGrpSpPr>
                <a:grpSpLocks/>
              </p:cNvGrpSpPr>
              <p:nvPr/>
            </p:nvGrpSpPr>
            <p:grpSpPr bwMode="auto">
              <a:xfrm>
                <a:off x="5469" y="2126"/>
                <a:ext cx="19" cy="135"/>
                <a:chOff x="5469" y="2126"/>
                <a:chExt cx="19" cy="135"/>
              </a:xfrm>
            </p:grpSpPr>
            <p:sp>
              <p:nvSpPr>
                <p:cNvPr id="197" name="Line 396"/>
                <p:cNvSpPr>
                  <a:spLocks noChangeShapeType="1"/>
                </p:cNvSpPr>
                <p:nvPr/>
              </p:nvSpPr>
              <p:spPr bwMode="auto">
                <a:xfrm>
                  <a:off x="5469" y="2127"/>
                  <a:ext cx="0" cy="134"/>
                </a:xfrm>
                <a:prstGeom prst="line">
                  <a:avLst/>
                </a:prstGeom>
                <a:noFill/>
                <a:ln w="12700">
                  <a:solidFill>
                    <a:srgbClr val="FF9F1B"/>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198" name="Line 397"/>
                <p:cNvSpPr>
                  <a:spLocks noChangeShapeType="1"/>
                </p:cNvSpPr>
                <p:nvPr/>
              </p:nvSpPr>
              <p:spPr bwMode="auto">
                <a:xfrm flipH="1">
                  <a:off x="5469" y="2126"/>
                  <a:ext cx="19" cy="121"/>
                </a:xfrm>
                <a:prstGeom prst="line">
                  <a:avLst/>
                </a:prstGeom>
                <a:noFill/>
                <a:ln w="12700">
                  <a:solidFill>
                    <a:srgbClr val="FF9F1B"/>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grpSp>
        </p:grpSp>
        <p:grpSp>
          <p:nvGrpSpPr>
            <p:cNvPr id="164" name="Group 398"/>
            <p:cNvGrpSpPr>
              <a:grpSpLocks/>
            </p:cNvGrpSpPr>
            <p:nvPr/>
          </p:nvGrpSpPr>
          <p:grpSpPr bwMode="auto">
            <a:xfrm>
              <a:off x="5382" y="2392"/>
              <a:ext cx="223" cy="778"/>
              <a:chOff x="5246" y="2256"/>
              <a:chExt cx="223" cy="778"/>
            </a:xfrm>
          </p:grpSpPr>
          <p:sp>
            <p:nvSpPr>
              <p:cNvPr id="166" name="Line 399"/>
              <p:cNvSpPr>
                <a:spLocks noChangeShapeType="1"/>
              </p:cNvSpPr>
              <p:nvPr/>
            </p:nvSpPr>
            <p:spPr bwMode="auto">
              <a:xfrm flipH="1" flipV="1">
                <a:off x="5246" y="3034"/>
                <a:ext cx="216"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67" name="Line 400"/>
              <p:cNvSpPr>
                <a:spLocks noChangeShapeType="1"/>
              </p:cNvSpPr>
              <p:nvPr/>
            </p:nvSpPr>
            <p:spPr bwMode="auto">
              <a:xfrm flipH="1" flipV="1">
                <a:off x="5257" y="3004"/>
                <a:ext cx="204"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68" name="Line 401"/>
              <p:cNvSpPr>
                <a:spLocks noChangeShapeType="1"/>
              </p:cNvSpPr>
              <p:nvPr/>
            </p:nvSpPr>
            <p:spPr bwMode="auto">
              <a:xfrm flipH="1" flipV="1">
                <a:off x="5266" y="2974"/>
                <a:ext cx="195"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69" name="Line 402"/>
              <p:cNvSpPr>
                <a:spLocks noChangeShapeType="1"/>
              </p:cNvSpPr>
              <p:nvPr/>
            </p:nvSpPr>
            <p:spPr bwMode="auto">
              <a:xfrm flipH="1" flipV="1">
                <a:off x="5274" y="2944"/>
                <a:ext cx="186"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70" name="Line 403"/>
              <p:cNvSpPr>
                <a:spLocks noChangeShapeType="1"/>
              </p:cNvSpPr>
              <p:nvPr/>
            </p:nvSpPr>
            <p:spPr bwMode="auto">
              <a:xfrm flipH="1" flipV="1">
                <a:off x="5282" y="2915"/>
                <a:ext cx="17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71" name="Line 404"/>
              <p:cNvSpPr>
                <a:spLocks noChangeShapeType="1"/>
              </p:cNvSpPr>
              <p:nvPr/>
            </p:nvSpPr>
            <p:spPr bwMode="auto">
              <a:xfrm flipH="1" flipV="1">
                <a:off x="5293" y="2885"/>
                <a:ext cx="16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72" name="Line 405"/>
              <p:cNvSpPr>
                <a:spLocks noChangeShapeType="1"/>
              </p:cNvSpPr>
              <p:nvPr/>
            </p:nvSpPr>
            <p:spPr bwMode="auto">
              <a:xfrm flipH="1" flipV="1">
                <a:off x="5301" y="2855"/>
                <a:ext cx="15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73" name="Line 406"/>
              <p:cNvSpPr>
                <a:spLocks noChangeShapeType="1"/>
              </p:cNvSpPr>
              <p:nvPr/>
            </p:nvSpPr>
            <p:spPr bwMode="auto">
              <a:xfrm flipH="1" flipV="1">
                <a:off x="5309" y="2825"/>
                <a:ext cx="152"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74" name="Line 407"/>
              <p:cNvSpPr>
                <a:spLocks noChangeShapeType="1"/>
              </p:cNvSpPr>
              <p:nvPr/>
            </p:nvSpPr>
            <p:spPr bwMode="auto">
              <a:xfrm flipH="1" flipV="1">
                <a:off x="5319" y="2795"/>
                <a:ext cx="141"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75" name="Line 408"/>
              <p:cNvSpPr>
                <a:spLocks noChangeShapeType="1"/>
              </p:cNvSpPr>
              <p:nvPr/>
            </p:nvSpPr>
            <p:spPr bwMode="auto">
              <a:xfrm flipH="1" flipV="1">
                <a:off x="5328" y="2765"/>
                <a:ext cx="131"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76" name="Line 409"/>
              <p:cNvSpPr>
                <a:spLocks noChangeShapeType="1"/>
              </p:cNvSpPr>
              <p:nvPr/>
            </p:nvSpPr>
            <p:spPr bwMode="auto">
              <a:xfrm flipH="1" flipV="1">
                <a:off x="5337" y="2734"/>
                <a:ext cx="124"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77" name="Line 410"/>
              <p:cNvSpPr>
                <a:spLocks noChangeShapeType="1"/>
              </p:cNvSpPr>
              <p:nvPr/>
            </p:nvSpPr>
            <p:spPr bwMode="auto">
              <a:xfrm flipH="1" flipV="1">
                <a:off x="5345" y="2703"/>
                <a:ext cx="11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78" name="Line 411"/>
              <p:cNvSpPr>
                <a:spLocks noChangeShapeType="1"/>
              </p:cNvSpPr>
              <p:nvPr/>
            </p:nvSpPr>
            <p:spPr bwMode="auto">
              <a:xfrm flipH="1" flipV="1">
                <a:off x="5354" y="2673"/>
                <a:ext cx="10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79" name="Line 412"/>
              <p:cNvSpPr>
                <a:spLocks noChangeShapeType="1"/>
              </p:cNvSpPr>
              <p:nvPr/>
            </p:nvSpPr>
            <p:spPr bwMode="auto">
              <a:xfrm flipH="1" flipV="1">
                <a:off x="5362" y="2642"/>
                <a:ext cx="103"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80" name="Line 413"/>
              <p:cNvSpPr>
                <a:spLocks noChangeShapeType="1"/>
              </p:cNvSpPr>
              <p:nvPr/>
            </p:nvSpPr>
            <p:spPr bwMode="auto">
              <a:xfrm flipH="1" flipV="1">
                <a:off x="5370" y="2611"/>
                <a:ext cx="8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81" name="Line 414"/>
              <p:cNvSpPr>
                <a:spLocks noChangeShapeType="1"/>
              </p:cNvSpPr>
              <p:nvPr/>
            </p:nvSpPr>
            <p:spPr bwMode="auto">
              <a:xfrm flipH="1" flipV="1">
                <a:off x="5380" y="2580"/>
                <a:ext cx="7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82" name="Line 415"/>
              <p:cNvSpPr>
                <a:spLocks noChangeShapeType="1"/>
              </p:cNvSpPr>
              <p:nvPr/>
            </p:nvSpPr>
            <p:spPr bwMode="auto">
              <a:xfrm flipH="1" flipV="1">
                <a:off x="5390" y="2550"/>
                <a:ext cx="71"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83" name="Line 416"/>
              <p:cNvSpPr>
                <a:spLocks noChangeShapeType="1"/>
              </p:cNvSpPr>
              <p:nvPr/>
            </p:nvSpPr>
            <p:spPr bwMode="auto">
              <a:xfrm flipH="1" flipV="1">
                <a:off x="5399" y="2519"/>
                <a:ext cx="62"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84" name="Line 417"/>
              <p:cNvSpPr>
                <a:spLocks noChangeShapeType="1"/>
              </p:cNvSpPr>
              <p:nvPr/>
            </p:nvSpPr>
            <p:spPr bwMode="auto">
              <a:xfrm flipH="1" flipV="1">
                <a:off x="5408" y="2488"/>
                <a:ext cx="53"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185" name="Line 418"/>
              <p:cNvSpPr>
                <a:spLocks noChangeShapeType="1"/>
              </p:cNvSpPr>
              <p:nvPr/>
            </p:nvSpPr>
            <p:spPr bwMode="auto">
              <a:xfrm flipH="1" flipV="1">
                <a:off x="5417" y="2458"/>
                <a:ext cx="44"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grpSp>
            <p:nvGrpSpPr>
              <p:cNvPr id="186" name="Group 419"/>
              <p:cNvGrpSpPr>
                <a:grpSpLocks/>
              </p:cNvGrpSpPr>
              <p:nvPr/>
            </p:nvGrpSpPr>
            <p:grpSpPr bwMode="auto">
              <a:xfrm flipH="1" flipV="1">
                <a:off x="5442" y="2256"/>
                <a:ext cx="27" cy="170"/>
                <a:chOff x="5605" y="2262"/>
                <a:chExt cx="19" cy="135"/>
              </a:xfrm>
            </p:grpSpPr>
            <p:sp>
              <p:nvSpPr>
                <p:cNvPr id="187" name="Line 420"/>
                <p:cNvSpPr>
                  <a:spLocks noChangeShapeType="1"/>
                </p:cNvSpPr>
                <p:nvPr/>
              </p:nvSpPr>
              <p:spPr bwMode="auto">
                <a:xfrm>
                  <a:off x="5605" y="2263"/>
                  <a:ext cx="0" cy="134"/>
                </a:xfrm>
                <a:prstGeom prst="line">
                  <a:avLst/>
                </a:prstGeom>
                <a:noFill/>
                <a:ln w="12700">
                  <a:solidFill>
                    <a:srgbClr val="FF9F1B"/>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188" name="Line 421"/>
                <p:cNvSpPr>
                  <a:spLocks noChangeShapeType="1"/>
                </p:cNvSpPr>
                <p:nvPr/>
              </p:nvSpPr>
              <p:spPr bwMode="auto">
                <a:xfrm flipH="1">
                  <a:off x="5605" y="2262"/>
                  <a:ext cx="19" cy="121"/>
                </a:xfrm>
                <a:prstGeom prst="line">
                  <a:avLst/>
                </a:prstGeom>
                <a:noFill/>
                <a:ln w="12700">
                  <a:solidFill>
                    <a:srgbClr val="FF9F1B"/>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grpSp>
        </p:grpSp>
        <p:sp>
          <p:nvSpPr>
            <p:cNvPr id="165" name="Line 422"/>
            <p:cNvSpPr>
              <a:spLocks noChangeShapeType="1"/>
            </p:cNvSpPr>
            <p:nvPr/>
          </p:nvSpPr>
          <p:spPr bwMode="auto">
            <a:xfrm>
              <a:off x="5740" y="1642"/>
              <a:ext cx="0" cy="1522"/>
            </a:xfrm>
            <a:prstGeom prst="line">
              <a:avLst/>
            </a:prstGeom>
            <a:noFill/>
            <a:ln w="63500">
              <a:solidFill>
                <a:srgbClr val="FFFFFF"/>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grpSp>
      <p:grpSp>
        <p:nvGrpSpPr>
          <p:cNvPr id="199" name="Group 423"/>
          <p:cNvGrpSpPr>
            <a:grpSpLocks/>
          </p:cNvGrpSpPr>
          <p:nvPr/>
        </p:nvGrpSpPr>
        <p:grpSpPr bwMode="auto">
          <a:xfrm flipH="1">
            <a:off x="10073519" y="1194035"/>
            <a:ext cx="939800" cy="2463800"/>
            <a:chOff x="5382" y="1618"/>
            <a:chExt cx="459" cy="1552"/>
          </a:xfrm>
        </p:grpSpPr>
        <p:sp>
          <p:nvSpPr>
            <p:cNvPr id="200" name="Line 424"/>
            <p:cNvSpPr>
              <a:spLocks noChangeShapeType="1"/>
            </p:cNvSpPr>
            <p:nvPr/>
          </p:nvSpPr>
          <p:spPr bwMode="auto">
            <a:xfrm>
              <a:off x="5603" y="1618"/>
              <a:ext cx="23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01" name="Line 425"/>
            <p:cNvSpPr>
              <a:spLocks noChangeShapeType="1"/>
            </p:cNvSpPr>
            <p:nvPr/>
          </p:nvSpPr>
          <p:spPr bwMode="auto">
            <a:xfrm>
              <a:off x="5604" y="1650"/>
              <a:ext cx="225"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02" name="Line 426"/>
            <p:cNvSpPr>
              <a:spLocks noChangeShapeType="1"/>
            </p:cNvSpPr>
            <p:nvPr/>
          </p:nvSpPr>
          <p:spPr bwMode="auto">
            <a:xfrm>
              <a:off x="5604" y="1682"/>
              <a:ext cx="215"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03" name="Line 427"/>
            <p:cNvSpPr>
              <a:spLocks noChangeShapeType="1"/>
            </p:cNvSpPr>
            <p:nvPr/>
          </p:nvSpPr>
          <p:spPr bwMode="auto">
            <a:xfrm>
              <a:off x="5605" y="1714"/>
              <a:ext cx="205"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04" name="Line 428"/>
            <p:cNvSpPr>
              <a:spLocks noChangeShapeType="1"/>
            </p:cNvSpPr>
            <p:nvPr/>
          </p:nvSpPr>
          <p:spPr bwMode="auto">
            <a:xfrm>
              <a:off x="5606" y="1745"/>
              <a:ext cx="195"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05" name="Line 429"/>
            <p:cNvSpPr>
              <a:spLocks noChangeShapeType="1"/>
            </p:cNvSpPr>
            <p:nvPr/>
          </p:nvSpPr>
          <p:spPr bwMode="auto">
            <a:xfrm>
              <a:off x="5604" y="1777"/>
              <a:ext cx="185"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06" name="Line 430"/>
            <p:cNvSpPr>
              <a:spLocks noChangeShapeType="1"/>
            </p:cNvSpPr>
            <p:nvPr/>
          </p:nvSpPr>
          <p:spPr bwMode="auto">
            <a:xfrm>
              <a:off x="5606" y="1809"/>
              <a:ext cx="175"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07" name="Line 431"/>
            <p:cNvSpPr>
              <a:spLocks noChangeShapeType="1"/>
            </p:cNvSpPr>
            <p:nvPr/>
          </p:nvSpPr>
          <p:spPr bwMode="auto">
            <a:xfrm>
              <a:off x="5604" y="1842"/>
              <a:ext cx="16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08" name="Line 432"/>
            <p:cNvSpPr>
              <a:spLocks noChangeShapeType="1"/>
            </p:cNvSpPr>
            <p:nvPr/>
          </p:nvSpPr>
          <p:spPr bwMode="auto">
            <a:xfrm>
              <a:off x="5605" y="1874"/>
              <a:ext cx="156"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09" name="Line 433"/>
            <p:cNvSpPr>
              <a:spLocks noChangeShapeType="1"/>
            </p:cNvSpPr>
            <p:nvPr/>
          </p:nvSpPr>
          <p:spPr bwMode="auto">
            <a:xfrm>
              <a:off x="5607" y="1906"/>
              <a:ext cx="144"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10" name="Line 434"/>
            <p:cNvSpPr>
              <a:spLocks noChangeShapeType="1"/>
            </p:cNvSpPr>
            <p:nvPr/>
          </p:nvSpPr>
          <p:spPr bwMode="auto">
            <a:xfrm>
              <a:off x="5604" y="1939"/>
              <a:ext cx="137"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11" name="Line 435"/>
            <p:cNvSpPr>
              <a:spLocks noChangeShapeType="1"/>
            </p:cNvSpPr>
            <p:nvPr/>
          </p:nvSpPr>
          <p:spPr bwMode="auto">
            <a:xfrm>
              <a:off x="5602" y="1972"/>
              <a:ext cx="130"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12" name="Line 436"/>
            <p:cNvSpPr>
              <a:spLocks noChangeShapeType="1"/>
            </p:cNvSpPr>
            <p:nvPr/>
          </p:nvSpPr>
          <p:spPr bwMode="auto">
            <a:xfrm>
              <a:off x="5602" y="2004"/>
              <a:ext cx="120"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grpSp>
          <p:nvGrpSpPr>
            <p:cNvPr id="213" name="Group 437"/>
            <p:cNvGrpSpPr>
              <a:grpSpLocks/>
            </p:cNvGrpSpPr>
            <p:nvPr/>
          </p:nvGrpSpPr>
          <p:grpSpPr bwMode="auto">
            <a:xfrm>
              <a:off x="5600" y="2037"/>
              <a:ext cx="113" cy="360"/>
              <a:chOff x="5464" y="1901"/>
              <a:chExt cx="113" cy="360"/>
            </a:xfrm>
          </p:grpSpPr>
          <p:sp>
            <p:nvSpPr>
              <p:cNvPr id="239" name="Line 438"/>
              <p:cNvSpPr>
                <a:spLocks noChangeShapeType="1"/>
              </p:cNvSpPr>
              <p:nvPr/>
            </p:nvSpPr>
            <p:spPr bwMode="auto">
              <a:xfrm>
                <a:off x="5464" y="1901"/>
                <a:ext cx="113"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40" name="Line 439"/>
              <p:cNvSpPr>
                <a:spLocks noChangeShapeType="1"/>
              </p:cNvSpPr>
              <p:nvPr/>
            </p:nvSpPr>
            <p:spPr bwMode="auto">
              <a:xfrm>
                <a:off x="5471" y="1934"/>
                <a:ext cx="9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41" name="Line 440"/>
              <p:cNvSpPr>
                <a:spLocks noChangeShapeType="1"/>
              </p:cNvSpPr>
              <p:nvPr/>
            </p:nvSpPr>
            <p:spPr bwMode="auto">
              <a:xfrm>
                <a:off x="5472" y="1967"/>
                <a:ext cx="86"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42" name="Line 441"/>
              <p:cNvSpPr>
                <a:spLocks noChangeShapeType="1"/>
              </p:cNvSpPr>
              <p:nvPr/>
            </p:nvSpPr>
            <p:spPr bwMode="auto">
              <a:xfrm>
                <a:off x="5468" y="2000"/>
                <a:ext cx="7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43" name="Line 442"/>
              <p:cNvSpPr>
                <a:spLocks noChangeShapeType="1"/>
              </p:cNvSpPr>
              <p:nvPr/>
            </p:nvSpPr>
            <p:spPr bwMode="auto">
              <a:xfrm>
                <a:off x="5468" y="2033"/>
                <a:ext cx="6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44" name="Line 443"/>
              <p:cNvSpPr>
                <a:spLocks noChangeShapeType="1"/>
              </p:cNvSpPr>
              <p:nvPr/>
            </p:nvSpPr>
            <p:spPr bwMode="auto">
              <a:xfrm>
                <a:off x="5468" y="2066"/>
                <a:ext cx="5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45" name="Line 444"/>
              <p:cNvSpPr>
                <a:spLocks noChangeShapeType="1"/>
              </p:cNvSpPr>
              <p:nvPr/>
            </p:nvSpPr>
            <p:spPr bwMode="auto">
              <a:xfrm>
                <a:off x="5468" y="2098"/>
                <a:ext cx="4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grpSp>
            <p:nvGrpSpPr>
              <p:cNvPr id="246" name="Group 445"/>
              <p:cNvGrpSpPr>
                <a:grpSpLocks/>
              </p:cNvGrpSpPr>
              <p:nvPr/>
            </p:nvGrpSpPr>
            <p:grpSpPr bwMode="auto">
              <a:xfrm>
                <a:off x="5469" y="2126"/>
                <a:ext cx="19" cy="135"/>
                <a:chOff x="5469" y="2126"/>
                <a:chExt cx="19" cy="135"/>
              </a:xfrm>
            </p:grpSpPr>
            <p:sp>
              <p:nvSpPr>
                <p:cNvPr id="247" name="Line 446"/>
                <p:cNvSpPr>
                  <a:spLocks noChangeShapeType="1"/>
                </p:cNvSpPr>
                <p:nvPr/>
              </p:nvSpPr>
              <p:spPr bwMode="auto">
                <a:xfrm>
                  <a:off x="5469" y="2127"/>
                  <a:ext cx="0" cy="134"/>
                </a:xfrm>
                <a:prstGeom prst="line">
                  <a:avLst/>
                </a:prstGeom>
                <a:noFill/>
                <a:ln w="12700">
                  <a:solidFill>
                    <a:srgbClr val="FF9F1B"/>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248" name="Line 447"/>
                <p:cNvSpPr>
                  <a:spLocks noChangeShapeType="1"/>
                </p:cNvSpPr>
                <p:nvPr/>
              </p:nvSpPr>
              <p:spPr bwMode="auto">
                <a:xfrm flipH="1">
                  <a:off x="5469" y="2126"/>
                  <a:ext cx="19" cy="121"/>
                </a:xfrm>
                <a:prstGeom prst="line">
                  <a:avLst/>
                </a:prstGeom>
                <a:noFill/>
                <a:ln w="12700">
                  <a:solidFill>
                    <a:srgbClr val="FF9F1B"/>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grpSp>
        </p:grpSp>
        <p:grpSp>
          <p:nvGrpSpPr>
            <p:cNvPr id="214" name="Group 448"/>
            <p:cNvGrpSpPr>
              <a:grpSpLocks/>
            </p:cNvGrpSpPr>
            <p:nvPr/>
          </p:nvGrpSpPr>
          <p:grpSpPr bwMode="auto">
            <a:xfrm>
              <a:off x="5382" y="2392"/>
              <a:ext cx="223" cy="778"/>
              <a:chOff x="5246" y="2256"/>
              <a:chExt cx="223" cy="778"/>
            </a:xfrm>
          </p:grpSpPr>
          <p:sp>
            <p:nvSpPr>
              <p:cNvPr id="216" name="Line 449"/>
              <p:cNvSpPr>
                <a:spLocks noChangeShapeType="1"/>
              </p:cNvSpPr>
              <p:nvPr/>
            </p:nvSpPr>
            <p:spPr bwMode="auto">
              <a:xfrm flipH="1" flipV="1">
                <a:off x="5246" y="3034"/>
                <a:ext cx="216"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17" name="Line 450"/>
              <p:cNvSpPr>
                <a:spLocks noChangeShapeType="1"/>
              </p:cNvSpPr>
              <p:nvPr/>
            </p:nvSpPr>
            <p:spPr bwMode="auto">
              <a:xfrm flipH="1" flipV="1">
                <a:off x="5257" y="3004"/>
                <a:ext cx="204"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18" name="Line 451"/>
              <p:cNvSpPr>
                <a:spLocks noChangeShapeType="1"/>
              </p:cNvSpPr>
              <p:nvPr/>
            </p:nvSpPr>
            <p:spPr bwMode="auto">
              <a:xfrm flipH="1" flipV="1">
                <a:off x="5266" y="2974"/>
                <a:ext cx="195"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19" name="Line 452"/>
              <p:cNvSpPr>
                <a:spLocks noChangeShapeType="1"/>
              </p:cNvSpPr>
              <p:nvPr/>
            </p:nvSpPr>
            <p:spPr bwMode="auto">
              <a:xfrm flipH="1" flipV="1">
                <a:off x="5274" y="2944"/>
                <a:ext cx="186"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20" name="Line 453"/>
              <p:cNvSpPr>
                <a:spLocks noChangeShapeType="1"/>
              </p:cNvSpPr>
              <p:nvPr/>
            </p:nvSpPr>
            <p:spPr bwMode="auto">
              <a:xfrm flipH="1" flipV="1">
                <a:off x="5282" y="2915"/>
                <a:ext cx="17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21" name="Line 454"/>
              <p:cNvSpPr>
                <a:spLocks noChangeShapeType="1"/>
              </p:cNvSpPr>
              <p:nvPr/>
            </p:nvSpPr>
            <p:spPr bwMode="auto">
              <a:xfrm flipH="1" flipV="1">
                <a:off x="5293" y="2885"/>
                <a:ext cx="16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22" name="Line 455"/>
              <p:cNvSpPr>
                <a:spLocks noChangeShapeType="1"/>
              </p:cNvSpPr>
              <p:nvPr/>
            </p:nvSpPr>
            <p:spPr bwMode="auto">
              <a:xfrm flipH="1" flipV="1">
                <a:off x="5301" y="2855"/>
                <a:ext cx="15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23" name="Line 456"/>
              <p:cNvSpPr>
                <a:spLocks noChangeShapeType="1"/>
              </p:cNvSpPr>
              <p:nvPr/>
            </p:nvSpPr>
            <p:spPr bwMode="auto">
              <a:xfrm flipH="1" flipV="1">
                <a:off x="5309" y="2825"/>
                <a:ext cx="152"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24" name="Line 457"/>
              <p:cNvSpPr>
                <a:spLocks noChangeShapeType="1"/>
              </p:cNvSpPr>
              <p:nvPr/>
            </p:nvSpPr>
            <p:spPr bwMode="auto">
              <a:xfrm flipH="1" flipV="1">
                <a:off x="5319" y="2795"/>
                <a:ext cx="141"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25" name="Line 458"/>
              <p:cNvSpPr>
                <a:spLocks noChangeShapeType="1"/>
              </p:cNvSpPr>
              <p:nvPr/>
            </p:nvSpPr>
            <p:spPr bwMode="auto">
              <a:xfrm flipH="1" flipV="1">
                <a:off x="5328" y="2765"/>
                <a:ext cx="131"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26" name="Line 459"/>
              <p:cNvSpPr>
                <a:spLocks noChangeShapeType="1"/>
              </p:cNvSpPr>
              <p:nvPr/>
            </p:nvSpPr>
            <p:spPr bwMode="auto">
              <a:xfrm flipH="1" flipV="1">
                <a:off x="5337" y="2734"/>
                <a:ext cx="124"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27" name="Line 460"/>
              <p:cNvSpPr>
                <a:spLocks noChangeShapeType="1"/>
              </p:cNvSpPr>
              <p:nvPr/>
            </p:nvSpPr>
            <p:spPr bwMode="auto">
              <a:xfrm flipH="1" flipV="1">
                <a:off x="5345" y="2703"/>
                <a:ext cx="11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28" name="Line 461"/>
              <p:cNvSpPr>
                <a:spLocks noChangeShapeType="1"/>
              </p:cNvSpPr>
              <p:nvPr/>
            </p:nvSpPr>
            <p:spPr bwMode="auto">
              <a:xfrm flipH="1" flipV="1">
                <a:off x="5354" y="2673"/>
                <a:ext cx="10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29" name="Line 462"/>
              <p:cNvSpPr>
                <a:spLocks noChangeShapeType="1"/>
              </p:cNvSpPr>
              <p:nvPr/>
            </p:nvSpPr>
            <p:spPr bwMode="auto">
              <a:xfrm flipH="1" flipV="1">
                <a:off x="5362" y="2642"/>
                <a:ext cx="103"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30" name="Line 463"/>
              <p:cNvSpPr>
                <a:spLocks noChangeShapeType="1"/>
              </p:cNvSpPr>
              <p:nvPr/>
            </p:nvSpPr>
            <p:spPr bwMode="auto">
              <a:xfrm flipH="1" flipV="1">
                <a:off x="5370" y="2611"/>
                <a:ext cx="89"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31" name="Line 464"/>
              <p:cNvSpPr>
                <a:spLocks noChangeShapeType="1"/>
              </p:cNvSpPr>
              <p:nvPr/>
            </p:nvSpPr>
            <p:spPr bwMode="auto">
              <a:xfrm flipH="1" flipV="1">
                <a:off x="5380" y="2580"/>
                <a:ext cx="78"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32" name="Line 465"/>
              <p:cNvSpPr>
                <a:spLocks noChangeShapeType="1"/>
              </p:cNvSpPr>
              <p:nvPr/>
            </p:nvSpPr>
            <p:spPr bwMode="auto">
              <a:xfrm flipH="1" flipV="1">
                <a:off x="5390" y="2550"/>
                <a:ext cx="71"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33" name="Line 466"/>
              <p:cNvSpPr>
                <a:spLocks noChangeShapeType="1"/>
              </p:cNvSpPr>
              <p:nvPr/>
            </p:nvSpPr>
            <p:spPr bwMode="auto">
              <a:xfrm flipH="1" flipV="1">
                <a:off x="5399" y="2519"/>
                <a:ext cx="62"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34" name="Line 467"/>
              <p:cNvSpPr>
                <a:spLocks noChangeShapeType="1"/>
              </p:cNvSpPr>
              <p:nvPr/>
            </p:nvSpPr>
            <p:spPr bwMode="auto">
              <a:xfrm flipH="1" flipV="1">
                <a:off x="5408" y="2488"/>
                <a:ext cx="53"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sp>
            <p:nvSpPr>
              <p:cNvPr id="235" name="Line 468"/>
              <p:cNvSpPr>
                <a:spLocks noChangeShapeType="1"/>
              </p:cNvSpPr>
              <p:nvPr/>
            </p:nvSpPr>
            <p:spPr bwMode="auto">
              <a:xfrm flipH="1" flipV="1">
                <a:off x="5417" y="2458"/>
                <a:ext cx="44" cy="0"/>
              </a:xfrm>
              <a:prstGeom prst="line">
                <a:avLst/>
              </a:prstGeom>
              <a:noFill/>
              <a:ln w="25400">
                <a:solidFill>
                  <a:srgbClr val="FF9F1B"/>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grpSp>
            <p:nvGrpSpPr>
              <p:cNvPr id="236" name="Group 469"/>
              <p:cNvGrpSpPr>
                <a:grpSpLocks/>
              </p:cNvGrpSpPr>
              <p:nvPr/>
            </p:nvGrpSpPr>
            <p:grpSpPr bwMode="auto">
              <a:xfrm flipH="1" flipV="1">
                <a:off x="5442" y="2256"/>
                <a:ext cx="27" cy="170"/>
                <a:chOff x="5605" y="2262"/>
                <a:chExt cx="19" cy="135"/>
              </a:xfrm>
            </p:grpSpPr>
            <p:sp>
              <p:nvSpPr>
                <p:cNvPr id="237" name="Line 470"/>
                <p:cNvSpPr>
                  <a:spLocks noChangeShapeType="1"/>
                </p:cNvSpPr>
                <p:nvPr/>
              </p:nvSpPr>
              <p:spPr bwMode="auto">
                <a:xfrm>
                  <a:off x="5605" y="2263"/>
                  <a:ext cx="0" cy="134"/>
                </a:xfrm>
                <a:prstGeom prst="line">
                  <a:avLst/>
                </a:prstGeom>
                <a:noFill/>
                <a:ln w="12700">
                  <a:solidFill>
                    <a:srgbClr val="FF9F1B"/>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238" name="Line 471"/>
                <p:cNvSpPr>
                  <a:spLocks noChangeShapeType="1"/>
                </p:cNvSpPr>
                <p:nvPr/>
              </p:nvSpPr>
              <p:spPr bwMode="auto">
                <a:xfrm flipH="1">
                  <a:off x="5605" y="2262"/>
                  <a:ext cx="19" cy="121"/>
                </a:xfrm>
                <a:prstGeom prst="line">
                  <a:avLst/>
                </a:prstGeom>
                <a:noFill/>
                <a:ln w="12700">
                  <a:solidFill>
                    <a:srgbClr val="FF9F1B"/>
                  </a:solidFill>
                  <a:round/>
                  <a:headEnd/>
                  <a:tailEnd/>
                </a:ln>
                <a:extLst>
                  <a:ext uri="{909E8E84-426E-40dd-AFC4-6F175D3DCCD1}">
                    <a14:hiddenFill xmlns:a14="http://schemas.microsoft.com/office/drawing/2010/main" xmlns="">
                      <a:noFill/>
                    </a14:hiddenFill>
                  </a:ext>
                </a:extLst>
              </p:spPr>
              <p:txBody>
                <a:bodyPr anchor="ctr"/>
                <a:lstStyle/>
                <a:p>
                  <a:endParaRPr lang="en-GB"/>
                </a:p>
              </p:txBody>
            </p:sp>
          </p:grpSp>
        </p:grpSp>
        <p:sp>
          <p:nvSpPr>
            <p:cNvPr id="215" name="Line 472"/>
            <p:cNvSpPr>
              <a:spLocks noChangeShapeType="1"/>
            </p:cNvSpPr>
            <p:nvPr/>
          </p:nvSpPr>
          <p:spPr bwMode="auto">
            <a:xfrm>
              <a:off x="5740" y="1642"/>
              <a:ext cx="0" cy="1522"/>
            </a:xfrm>
            <a:prstGeom prst="line">
              <a:avLst/>
            </a:prstGeom>
            <a:noFill/>
            <a:ln w="63500">
              <a:solidFill>
                <a:schemeClr val="bg1"/>
              </a:solidFill>
              <a:round/>
              <a:headEnd/>
              <a:tailEnd type="triangle" w="med" len="med"/>
            </a:ln>
            <a:extLst>
              <a:ext uri="{909E8E84-426E-40dd-AFC4-6F175D3DCCD1}">
                <a14:hiddenFill xmlns:a14="http://schemas.microsoft.com/office/drawing/2010/main" xmlns="">
                  <a:noFill/>
                </a14:hiddenFill>
              </a:ext>
            </a:extLst>
          </p:spPr>
          <p:txBody>
            <a:bodyPr anchor="ctr"/>
            <a:lstStyle/>
            <a:p>
              <a:endParaRPr lang="en-GB"/>
            </a:p>
          </p:txBody>
        </p:sp>
      </p:grpSp>
      <p:sp>
        <p:nvSpPr>
          <p:cNvPr id="249" name="Line 146"/>
          <p:cNvSpPr>
            <a:spLocks noChangeShapeType="1"/>
          </p:cNvSpPr>
          <p:nvPr/>
        </p:nvSpPr>
        <p:spPr bwMode="auto">
          <a:xfrm>
            <a:off x="2431747" y="1217845"/>
            <a:ext cx="3325283" cy="0"/>
          </a:xfrm>
          <a:prstGeom prst="line">
            <a:avLst/>
          </a:prstGeom>
          <a:noFill/>
          <a:ln w="25400">
            <a:solidFill>
              <a:srgbClr val="FF9F1B"/>
            </a:solidFill>
            <a:prstDash val="sysDot"/>
            <a:round/>
            <a:headEnd/>
            <a:tailEnd/>
          </a:ln>
          <a:extLst>
            <a:ext uri="{909E8E84-426E-40dd-AFC4-6F175D3DCCD1}">
              <a14:hiddenFill xmlns:a14="http://schemas.microsoft.com/office/drawing/2010/main" xmlns="">
                <a:noFill/>
              </a14:hiddenFill>
            </a:ext>
          </a:extLst>
        </p:spPr>
        <p:txBody>
          <a:bodyPr anchor="ctr"/>
          <a:lstStyle/>
          <a:p>
            <a:endParaRPr lang="en-GB"/>
          </a:p>
        </p:txBody>
      </p:sp>
      <p:sp>
        <p:nvSpPr>
          <p:cNvPr id="4" name="TextBox 3"/>
          <p:cNvSpPr txBox="1"/>
          <p:nvPr/>
        </p:nvSpPr>
        <p:spPr>
          <a:xfrm>
            <a:off x="-2704376" y="1118430"/>
            <a:ext cx="5062679" cy="923330"/>
          </a:xfrm>
          <a:prstGeom prst="rect">
            <a:avLst/>
          </a:prstGeom>
          <a:noFill/>
        </p:spPr>
        <p:txBody>
          <a:bodyPr wrap="none" rtlCol="0">
            <a:spAutoFit/>
          </a:bodyPr>
          <a:lstStyle/>
          <a:p>
            <a:pPr algn="r"/>
            <a:r>
              <a:rPr lang="en-US" dirty="0">
                <a:solidFill>
                  <a:srgbClr val="FF9F1B"/>
                </a:solidFill>
                <a:latin typeface="Roboto Light"/>
                <a:cs typeface="Roboto Light"/>
              </a:rPr>
              <a:t>Change</a:t>
            </a:r>
          </a:p>
          <a:p>
            <a:pPr algn="r"/>
            <a:r>
              <a:rPr lang="en-US" dirty="0">
                <a:solidFill>
                  <a:srgbClr val="FF9F1B"/>
                </a:solidFill>
                <a:latin typeface="Roboto Light"/>
                <a:cs typeface="Roboto Light"/>
              </a:rPr>
              <a:t>phase</a:t>
            </a:r>
          </a:p>
          <a:p>
            <a:pPr algn="r"/>
            <a:r>
              <a:rPr lang="en-US" dirty="0">
                <a:solidFill>
                  <a:srgbClr val="FF9F1B"/>
                </a:solidFill>
                <a:latin typeface="Roboto Light"/>
                <a:cs typeface="Roboto Light"/>
              </a:rPr>
              <a:t>(one line only)</a:t>
            </a:r>
          </a:p>
        </p:txBody>
      </p:sp>
      <p:sp>
        <p:nvSpPr>
          <p:cNvPr id="250" name="Rectangle 249"/>
          <p:cNvSpPr/>
          <p:nvPr/>
        </p:nvSpPr>
        <p:spPr>
          <a:xfrm>
            <a:off x="6784521" y="4623176"/>
            <a:ext cx="1230085" cy="461665"/>
          </a:xfrm>
          <a:prstGeom prst="rect">
            <a:avLst/>
          </a:prstGeom>
        </p:spPr>
        <p:txBody>
          <a:bodyPr wrap="square">
            <a:spAutoFit/>
          </a:bodyPr>
          <a:lstStyle/>
          <a:p>
            <a:pPr algn="just"/>
            <a:r>
              <a:rPr lang="en-US" sz="1200" dirty="0">
                <a:solidFill>
                  <a:schemeClr val="bg1"/>
                </a:solidFill>
                <a:latin typeface="Roboto Medium" charset="0"/>
                <a:ea typeface="Roboto Medium" charset="0"/>
                <a:cs typeface="Roboto Medium" charset="0"/>
              </a:rPr>
              <a:t>This turns into a phase record</a:t>
            </a:r>
            <a:endParaRPr lang="en-US" sz="1200" dirty="0">
              <a:solidFill>
                <a:schemeClr val="bg1"/>
              </a:solidFill>
              <a:latin typeface="Roboto Light"/>
              <a:ea typeface="Roboto Light"/>
              <a:cs typeface="Roboto Light"/>
            </a:endParaRPr>
          </a:p>
        </p:txBody>
      </p:sp>
      <p:sp>
        <p:nvSpPr>
          <p:cNvPr id="251" name="Rectangle 250"/>
          <p:cNvSpPr/>
          <p:nvPr/>
        </p:nvSpPr>
        <p:spPr>
          <a:xfrm>
            <a:off x="8303079" y="4623176"/>
            <a:ext cx="1230085" cy="830997"/>
          </a:xfrm>
          <a:prstGeom prst="rect">
            <a:avLst/>
          </a:prstGeom>
        </p:spPr>
        <p:txBody>
          <a:bodyPr wrap="square">
            <a:spAutoFit/>
          </a:bodyPr>
          <a:lstStyle/>
          <a:p>
            <a:pPr algn="just"/>
            <a:r>
              <a:rPr lang="en-US" sz="1200" dirty="0">
                <a:solidFill>
                  <a:schemeClr val="bg1"/>
                </a:solidFill>
                <a:latin typeface="Roboto Medium" charset="0"/>
                <a:ea typeface="Roboto Medium" charset="0"/>
                <a:cs typeface="Roboto Medium" charset="0"/>
              </a:rPr>
              <a:t>Over all levels, we get a </a:t>
            </a:r>
            <a:r>
              <a:rPr lang="en-US" sz="1200" dirty="0">
                <a:solidFill>
                  <a:srgbClr val="FF9F1B"/>
                </a:solidFill>
                <a:latin typeface="Roboto Medium" charset="0"/>
                <a:ea typeface="Roboto Medium" charset="0"/>
                <a:cs typeface="Roboto Medium" charset="0"/>
              </a:rPr>
              <a:t>rate of change</a:t>
            </a:r>
            <a:r>
              <a:rPr lang="en-US" sz="1200" dirty="0">
                <a:solidFill>
                  <a:schemeClr val="bg1"/>
                </a:solidFill>
                <a:latin typeface="Roboto Medium" charset="0"/>
                <a:ea typeface="Roboto Medium" charset="0"/>
                <a:cs typeface="Roboto Medium" charset="0"/>
              </a:rPr>
              <a:t> of phase</a:t>
            </a:r>
            <a:endParaRPr lang="en-US" sz="1200" dirty="0">
              <a:solidFill>
                <a:schemeClr val="bg1"/>
              </a:solidFill>
              <a:latin typeface="Roboto Light"/>
              <a:ea typeface="Roboto Light"/>
              <a:cs typeface="Roboto Light"/>
            </a:endParaRPr>
          </a:p>
        </p:txBody>
      </p:sp>
      <p:sp>
        <p:nvSpPr>
          <p:cNvPr id="252" name="Rectangle 251"/>
          <p:cNvSpPr/>
          <p:nvPr/>
        </p:nvSpPr>
        <p:spPr>
          <a:xfrm>
            <a:off x="10016862" y="4661652"/>
            <a:ext cx="1230085" cy="646331"/>
          </a:xfrm>
          <a:prstGeom prst="rect">
            <a:avLst/>
          </a:prstGeom>
          <a:ln>
            <a:noFill/>
          </a:ln>
        </p:spPr>
        <p:txBody>
          <a:bodyPr wrap="square">
            <a:spAutoFit/>
          </a:bodyPr>
          <a:lstStyle/>
          <a:p>
            <a:pPr algn="just"/>
            <a:r>
              <a:rPr lang="en-US" sz="1200" dirty="0">
                <a:solidFill>
                  <a:srgbClr val="FF9F1B"/>
                </a:solidFill>
                <a:latin typeface="Roboto Medium" charset="0"/>
                <a:ea typeface="Roboto Medium" charset="0"/>
                <a:cs typeface="Roboto Medium" charset="0"/>
              </a:rPr>
              <a:t>Rate of change of phase </a:t>
            </a:r>
            <a:r>
              <a:rPr lang="en-US" sz="1200" dirty="0">
                <a:solidFill>
                  <a:schemeClr val="bg1"/>
                </a:solidFill>
                <a:latin typeface="Roboto Medium" charset="0"/>
                <a:ea typeface="Roboto Medium" charset="0"/>
                <a:cs typeface="Roboto Medium" charset="0"/>
              </a:rPr>
              <a:t>is a </a:t>
            </a:r>
            <a:r>
              <a:rPr lang="en-US" sz="1200" dirty="0">
                <a:solidFill>
                  <a:srgbClr val="FFFFFF"/>
                </a:solidFill>
                <a:latin typeface="Nexa"/>
                <a:ea typeface="Roboto Medium" charset="0"/>
                <a:cs typeface="Nexa"/>
              </a:rPr>
              <a:t>FREQUENCY</a:t>
            </a:r>
            <a:endParaRPr lang="en-US" sz="1200" dirty="0">
              <a:solidFill>
                <a:srgbClr val="FFFFFF"/>
              </a:solidFill>
              <a:latin typeface="Nexa"/>
              <a:ea typeface="Roboto Light"/>
              <a:cs typeface="Nexa"/>
            </a:endParaRPr>
          </a:p>
        </p:txBody>
      </p:sp>
      <p:grpSp>
        <p:nvGrpSpPr>
          <p:cNvPr id="253" name="Group 252"/>
          <p:cNvGrpSpPr/>
          <p:nvPr/>
        </p:nvGrpSpPr>
        <p:grpSpPr>
          <a:xfrm>
            <a:off x="8763000" y="6296168"/>
            <a:ext cx="2983766" cy="252000"/>
            <a:chOff x="9026652" y="6296168"/>
            <a:chExt cx="2983766" cy="252000"/>
          </a:xfrm>
        </p:grpSpPr>
        <p:sp>
          <p:nvSpPr>
            <p:cNvPr id="254" name="TextBox 253"/>
            <p:cNvSpPr txBox="1"/>
            <p:nvPr/>
          </p:nvSpPr>
          <p:spPr>
            <a:xfrm>
              <a:off x="9026652" y="6301947"/>
              <a:ext cx="2139365" cy="246221"/>
            </a:xfrm>
            <a:prstGeom prst="rect">
              <a:avLst/>
            </a:prstGeom>
            <a:noFill/>
          </p:spPr>
          <p:txBody>
            <a:bodyPr wrap="none" rtlCol="0">
              <a:spAutoFit/>
            </a:bodyPr>
            <a:lstStyle/>
            <a:p>
              <a:pPr algn="r"/>
              <a:r>
                <a:rPr lang="en-US" sz="1000" dirty="0">
                  <a:solidFill>
                    <a:schemeClr val="bg1"/>
                  </a:solidFill>
                  <a:latin typeface="Roboto Medium" charset="0"/>
                  <a:ea typeface="Roboto Medium" charset="0"/>
                  <a:cs typeface="Roboto Medium" charset="0"/>
                  <a:hlinkClick r:id="rId4"/>
                </a:rPr>
                <a:t>Modified from DHiggins ReviseMRI</a:t>
              </a:r>
              <a:endParaRPr lang="en-US" sz="1000" dirty="0">
                <a:solidFill>
                  <a:schemeClr val="bg1"/>
                </a:solidFill>
                <a:latin typeface="Roboto Light"/>
                <a:ea typeface="Roboto Light"/>
                <a:cs typeface="Roboto Light"/>
              </a:endParaRPr>
            </a:p>
          </p:txBody>
        </p:sp>
        <p:grpSp>
          <p:nvGrpSpPr>
            <p:cNvPr id="255" name="Group 254"/>
            <p:cNvGrpSpPr/>
            <p:nvPr/>
          </p:nvGrpSpPr>
          <p:grpSpPr>
            <a:xfrm>
              <a:off x="11184463" y="6296168"/>
              <a:ext cx="825955" cy="252000"/>
              <a:chOff x="11184463" y="6296168"/>
              <a:chExt cx="825955" cy="252000"/>
            </a:xfrm>
          </p:grpSpPr>
          <p:pic>
            <p:nvPicPr>
              <p:cNvPr id="256" name="Picture 255">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1440" y="6296168"/>
                <a:ext cx="252000" cy="252000"/>
              </a:xfrm>
              <a:prstGeom prst="rect">
                <a:avLst/>
              </a:prstGeom>
            </p:spPr>
          </p:pic>
          <p:pic>
            <p:nvPicPr>
              <p:cNvPr id="257" name="Picture 256">
                <a:hlinkClick r:id="rId5"/>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84463" y="6296168"/>
                <a:ext cx="252000" cy="252000"/>
              </a:xfrm>
              <a:prstGeom prst="rect">
                <a:avLst/>
              </a:prstGeom>
            </p:spPr>
          </p:pic>
          <p:pic>
            <p:nvPicPr>
              <p:cNvPr id="258" name="Picture 257" descr="nc.large.png">
                <a:hlinkClick r:id="rId5"/>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58418" y="6296168"/>
                <a:ext cx="252000" cy="252000"/>
              </a:xfrm>
              <a:prstGeom prst="rect">
                <a:avLst/>
              </a:prstGeom>
            </p:spPr>
          </p:pic>
        </p:grpSp>
      </p:grpSp>
    </p:spTree>
    <p:extLst>
      <p:ext uri="{BB962C8B-B14F-4D97-AF65-F5344CB8AC3E}">
        <p14:creationId xmlns:p14="http://schemas.microsoft.com/office/powerpoint/2010/main" val="398804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500"/>
                            </p:stCondLst>
                            <p:childTnLst>
                              <p:par>
                                <p:cTn id="24" presetID="22" presetClass="entr" presetSubtype="8" fill="hold" grpId="0" nodeType="afterEffect">
                                  <p:stCondLst>
                                    <p:cond delay="100"/>
                                  </p:stCondLst>
                                  <p:childTnLst>
                                    <p:set>
                                      <p:cBhvr>
                                        <p:cTn id="25" dur="1" fill="hold">
                                          <p:stCondLst>
                                            <p:cond delay="0"/>
                                          </p:stCondLst>
                                        </p:cTn>
                                        <p:tgtEl>
                                          <p:spTgt spid="249"/>
                                        </p:tgtEl>
                                        <p:attrNameLst>
                                          <p:attrName>style.visibility</p:attrName>
                                        </p:attrNameLst>
                                      </p:cBhvr>
                                      <p:to>
                                        <p:strVal val="visible"/>
                                      </p:to>
                                    </p:set>
                                    <p:animEffect transition="in" filter="wipe(left)">
                                      <p:cBhvr>
                                        <p:cTn id="26" dur="500"/>
                                        <p:tgtEl>
                                          <p:spTgt spid="249"/>
                                        </p:tgtEl>
                                      </p:cBhvr>
                                    </p:animEffect>
                                  </p:childTnLst>
                                </p:cTn>
                              </p:par>
                            </p:childTnLst>
                          </p:cTn>
                        </p:par>
                        <p:par>
                          <p:cTn id="27" fill="hold">
                            <p:stCondLst>
                              <p:cond delay="1100"/>
                            </p:stCondLst>
                            <p:childTnLst>
                              <p:par>
                                <p:cTn id="28" presetID="1" presetClass="entr" presetSubtype="0"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childTnLst>
                          </p:cTn>
                        </p:par>
                        <p:par>
                          <p:cTn id="30" fill="hold">
                            <p:stCondLst>
                              <p:cond delay="1100"/>
                            </p:stCondLst>
                            <p:childTnLst>
                              <p:par>
                                <p:cTn id="31" presetID="22" presetClass="entr" presetSubtype="8" fill="hold" grpId="0" nodeType="afterEffect">
                                  <p:stCondLst>
                                    <p:cond delay="100"/>
                                  </p:stCondLst>
                                  <p:childTnLst>
                                    <p:set>
                                      <p:cBhvr>
                                        <p:cTn id="32" dur="1" fill="hold">
                                          <p:stCondLst>
                                            <p:cond delay="0"/>
                                          </p:stCondLst>
                                        </p:cTn>
                                        <p:tgtEl>
                                          <p:spTgt spid="28"/>
                                        </p:tgtEl>
                                        <p:attrNameLst>
                                          <p:attrName>style.visibility</p:attrName>
                                        </p:attrNameLst>
                                      </p:cBhvr>
                                      <p:to>
                                        <p:strVal val="visible"/>
                                      </p:to>
                                    </p:set>
                                    <p:animEffect transition="in" filter="wipe(left)">
                                      <p:cBhvr>
                                        <p:cTn id="33" dur="500"/>
                                        <p:tgtEl>
                                          <p:spTgt spid="28"/>
                                        </p:tgtEl>
                                      </p:cBhvr>
                                    </p:animEffect>
                                  </p:childTnLst>
                                </p:cTn>
                              </p:par>
                            </p:childTnLst>
                          </p:cTn>
                        </p:par>
                        <p:par>
                          <p:cTn id="34" fill="hold">
                            <p:stCondLst>
                              <p:cond delay="1700"/>
                            </p:stCondLst>
                            <p:childTnLst>
                              <p:par>
                                <p:cTn id="35" presetID="1" presetClass="entr" presetSubtype="0" fill="hold" grpId="0" nodeType="after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par>
                          <p:cTn id="37" fill="hold">
                            <p:stCondLst>
                              <p:cond delay="1700"/>
                            </p:stCondLst>
                            <p:childTnLst>
                              <p:par>
                                <p:cTn id="38" presetID="1" presetClass="entr" presetSubtype="0"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childTnLst>
                          </p:cTn>
                        </p:par>
                        <p:par>
                          <p:cTn id="40" fill="hold">
                            <p:stCondLst>
                              <p:cond delay="1700"/>
                            </p:stCondLst>
                            <p:childTnLst>
                              <p:par>
                                <p:cTn id="41" presetID="22" presetClass="entr" presetSubtype="8" fill="hold" grpId="0" nodeType="afterEffect">
                                  <p:stCondLst>
                                    <p:cond delay="10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500"/>
                                        <p:tgtEl>
                                          <p:spTgt spid="30"/>
                                        </p:tgtEl>
                                      </p:cBhvr>
                                    </p:animEffect>
                                  </p:childTnLst>
                                </p:cTn>
                              </p:par>
                            </p:childTnLst>
                          </p:cTn>
                        </p:par>
                        <p:par>
                          <p:cTn id="44" fill="hold">
                            <p:stCondLst>
                              <p:cond delay="2300"/>
                            </p:stCondLst>
                            <p:childTnLst>
                              <p:par>
                                <p:cTn id="45" presetID="1" presetClass="entr" presetSubtype="0" fill="hold" grpId="0" nodeType="after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par>
                          <p:cTn id="49" fill="hold">
                            <p:stCondLst>
                              <p:cond delay="2300"/>
                            </p:stCondLst>
                            <p:childTnLst>
                              <p:par>
                                <p:cTn id="50" presetID="22" presetClass="entr" presetSubtype="8" fill="hold" grpId="0" nodeType="afterEffect">
                                  <p:stCondLst>
                                    <p:cond delay="10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par>
                          <p:cTn id="53" fill="hold">
                            <p:stCondLst>
                              <p:cond delay="2900"/>
                            </p:stCondLst>
                            <p:childTnLst>
                              <p:par>
                                <p:cTn id="54" presetID="1" presetClass="entr" presetSubtype="0" fill="hold" grpId="0" nodeType="afterEffect">
                                  <p:stCondLst>
                                    <p:cond delay="0"/>
                                  </p:stCondLst>
                                  <p:childTnLst>
                                    <p:set>
                                      <p:cBhvr>
                                        <p:cTn id="55" dur="1" fill="hold">
                                          <p:stCondLst>
                                            <p:cond delay="0"/>
                                          </p:stCondLst>
                                        </p:cTn>
                                        <p:tgtEl>
                                          <p:spTgt spid="52"/>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childTnLst>
                                </p:cTn>
                              </p:par>
                            </p:childTnLst>
                          </p:cTn>
                        </p:par>
                        <p:par>
                          <p:cTn id="58" fill="hold">
                            <p:stCondLst>
                              <p:cond delay="2900"/>
                            </p:stCondLst>
                            <p:childTnLst>
                              <p:par>
                                <p:cTn id="59" presetID="22" presetClass="entr" presetSubtype="8" fill="hold" grpId="0" nodeType="afterEffect">
                                  <p:stCondLst>
                                    <p:cond delay="10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500"/>
                                        <p:tgtEl>
                                          <p:spTgt spid="34"/>
                                        </p:tgtEl>
                                      </p:cBhvr>
                                    </p:animEffect>
                                  </p:childTnLst>
                                </p:cTn>
                              </p:par>
                            </p:childTnLst>
                          </p:cTn>
                        </p:par>
                        <p:par>
                          <p:cTn id="62" fill="hold">
                            <p:stCondLst>
                              <p:cond delay="3500"/>
                            </p:stCondLst>
                            <p:childTnLst>
                              <p:par>
                                <p:cTn id="63" presetID="1" presetClass="entr" presetSubtype="0" fill="hold" grpId="0" nodeType="after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par>
                          <p:cTn id="67" fill="hold">
                            <p:stCondLst>
                              <p:cond delay="3500"/>
                            </p:stCondLst>
                            <p:childTnLst>
                              <p:par>
                                <p:cTn id="68" presetID="22" presetClass="entr" presetSubtype="8" fill="hold" grpId="0" nodeType="afterEffect">
                                  <p:stCondLst>
                                    <p:cond delay="100"/>
                                  </p:stCondLst>
                                  <p:childTnLst>
                                    <p:set>
                                      <p:cBhvr>
                                        <p:cTn id="69" dur="1" fill="hold">
                                          <p:stCondLst>
                                            <p:cond delay="0"/>
                                          </p:stCondLst>
                                        </p:cTn>
                                        <p:tgtEl>
                                          <p:spTgt spid="36"/>
                                        </p:tgtEl>
                                        <p:attrNameLst>
                                          <p:attrName>style.visibility</p:attrName>
                                        </p:attrNameLst>
                                      </p:cBhvr>
                                      <p:to>
                                        <p:strVal val="visible"/>
                                      </p:to>
                                    </p:set>
                                    <p:animEffect transition="in" filter="wipe(left)">
                                      <p:cBhvr>
                                        <p:cTn id="70" dur="500"/>
                                        <p:tgtEl>
                                          <p:spTgt spid="36"/>
                                        </p:tgtEl>
                                      </p:cBhvr>
                                    </p:animEffec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childTnLst>
                          </p:cTn>
                        </p:par>
                        <p:par>
                          <p:cTn id="73" fill="hold">
                            <p:stCondLst>
                              <p:cond delay="4100"/>
                            </p:stCondLst>
                            <p:childTnLst>
                              <p:par>
                                <p:cTn id="74" presetID="1" presetClass="entr" presetSubtype="0" fill="hold" grpId="0" nodeType="afterEffect">
                                  <p:stCondLst>
                                    <p:cond delay="0"/>
                                  </p:stCondLst>
                                  <p:childTnLst>
                                    <p:set>
                                      <p:cBhvr>
                                        <p:cTn id="75" dur="1" fill="hold">
                                          <p:stCondLst>
                                            <p:cond delay="0"/>
                                          </p:stCondLst>
                                        </p:cTn>
                                        <p:tgtEl>
                                          <p:spTgt spid="37"/>
                                        </p:tgtEl>
                                        <p:attrNameLst>
                                          <p:attrName>style.visibility</p:attrName>
                                        </p:attrNameLst>
                                      </p:cBhvr>
                                      <p:to>
                                        <p:strVal val="visible"/>
                                      </p:to>
                                    </p:set>
                                  </p:childTnLst>
                                </p:cTn>
                              </p:par>
                            </p:childTnLst>
                          </p:cTn>
                        </p:par>
                        <p:par>
                          <p:cTn id="76" fill="hold">
                            <p:stCondLst>
                              <p:cond delay="4100"/>
                            </p:stCondLst>
                            <p:childTnLst>
                              <p:par>
                                <p:cTn id="77" presetID="22" presetClass="entr" presetSubtype="8" fill="hold" grpId="0"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left)">
                                      <p:cBhvr>
                                        <p:cTn id="79" dur="500"/>
                                        <p:tgtEl>
                                          <p:spTgt spid="38"/>
                                        </p:tgtEl>
                                      </p:cBhvr>
                                    </p:animEffect>
                                  </p:childTnLst>
                                </p:cTn>
                              </p:par>
                              <p:par>
                                <p:cTn id="80" presetID="1" presetClass="entr" presetSubtype="0" fill="hold" grpId="0" nodeType="withEffect">
                                  <p:stCondLst>
                                    <p:cond delay="0"/>
                                  </p:stCondLst>
                                  <p:childTnLst>
                                    <p:set>
                                      <p:cBhvr>
                                        <p:cTn id="81" dur="1" fill="hold">
                                          <p:stCondLst>
                                            <p:cond delay="0"/>
                                          </p:stCondLst>
                                        </p:cTn>
                                        <p:tgtEl>
                                          <p:spTgt spid="55"/>
                                        </p:tgtEl>
                                        <p:attrNameLst>
                                          <p:attrName>style.visibility</p:attrName>
                                        </p:attrNameLst>
                                      </p:cBhvr>
                                      <p:to>
                                        <p:strVal val="visible"/>
                                      </p:to>
                                    </p:set>
                                  </p:childTnLst>
                                </p:cTn>
                              </p:par>
                            </p:childTnLst>
                          </p:cTn>
                        </p:par>
                        <p:par>
                          <p:cTn id="82" fill="hold">
                            <p:stCondLst>
                              <p:cond delay="4600"/>
                            </p:stCondLst>
                            <p:childTnLst>
                              <p:par>
                                <p:cTn id="83" presetID="1" presetClass="entr" presetSubtype="0" fill="hold" grpId="0" nodeType="afterEffect">
                                  <p:stCondLst>
                                    <p:cond delay="100"/>
                                  </p:stCondLst>
                                  <p:childTnLst>
                                    <p:set>
                                      <p:cBhvr>
                                        <p:cTn id="84" dur="1" fill="hold">
                                          <p:stCondLst>
                                            <p:cond delay="0"/>
                                          </p:stCondLst>
                                        </p:cTn>
                                        <p:tgtEl>
                                          <p:spTgt spid="39"/>
                                        </p:tgtEl>
                                        <p:attrNameLst>
                                          <p:attrName>style.visibility</p:attrName>
                                        </p:attrNameLst>
                                      </p:cBhvr>
                                      <p:to>
                                        <p:strVal val="visible"/>
                                      </p:to>
                                    </p:set>
                                  </p:childTnLst>
                                </p:cTn>
                              </p:par>
                            </p:childTnLst>
                          </p:cTn>
                        </p:par>
                        <p:par>
                          <p:cTn id="85" fill="hold">
                            <p:stCondLst>
                              <p:cond delay="4700"/>
                            </p:stCondLst>
                            <p:childTnLst>
                              <p:par>
                                <p:cTn id="86" presetID="22" presetClass="entr" presetSubtype="8" fill="hold" grpId="0" nodeType="afterEffect">
                                  <p:stCondLst>
                                    <p:cond delay="100"/>
                                  </p:stCondLst>
                                  <p:childTnLst>
                                    <p:set>
                                      <p:cBhvr>
                                        <p:cTn id="87" dur="1" fill="hold">
                                          <p:stCondLst>
                                            <p:cond delay="0"/>
                                          </p:stCondLst>
                                        </p:cTn>
                                        <p:tgtEl>
                                          <p:spTgt spid="40"/>
                                        </p:tgtEl>
                                        <p:attrNameLst>
                                          <p:attrName>style.visibility</p:attrName>
                                        </p:attrNameLst>
                                      </p:cBhvr>
                                      <p:to>
                                        <p:strVal val="visible"/>
                                      </p:to>
                                    </p:set>
                                    <p:animEffect transition="in" filter="wipe(left)">
                                      <p:cBhvr>
                                        <p:cTn id="88" dur="500"/>
                                        <p:tgtEl>
                                          <p:spTgt spid="40"/>
                                        </p:tgtEl>
                                      </p:cBhvr>
                                    </p:animEffect>
                                  </p:childTnLst>
                                </p:cTn>
                              </p:par>
                              <p:par>
                                <p:cTn id="89" presetID="1" presetClass="entr" presetSubtype="0"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childTnLst>
                                </p:cTn>
                              </p:par>
                            </p:childTnLst>
                          </p:cTn>
                        </p:par>
                        <p:par>
                          <p:cTn id="91" fill="hold">
                            <p:stCondLst>
                              <p:cond delay="5300"/>
                            </p:stCondLst>
                            <p:childTnLst>
                              <p:par>
                                <p:cTn id="92" presetID="1" presetClass="entr" presetSubtype="0" fill="hold" grpId="0" nodeType="afterEffect">
                                  <p:stCondLst>
                                    <p:cond delay="100"/>
                                  </p:stCondLst>
                                  <p:childTnLst>
                                    <p:set>
                                      <p:cBhvr>
                                        <p:cTn id="93" dur="1" fill="hold">
                                          <p:stCondLst>
                                            <p:cond delay="0"/>
                                          </p:stCondLst>
                                        </p:cTn>
                                        <p:tgtEl>
                                          <p:spTgt spid="41"/>
                                        </p:tgtEl>
                                        <p:attrNameLst>
                                          <p:attrName>style.visibility</p:attrName>
                                        </p:attrNameLst>
                                      </p:cBhvr>
                                      <p:to>
                                        <p:strVal val="visible"/>
                                      </p:to>
                                    </p:set>
                                  </p:childTnLst>
                                </p:cTn>
                              </p:par>
                            </p:childTnLst>
                          </p:cTn>
                        </p:par>
                        <p:par>
                          <p:cTn id="94" fill="hold">
                            <p:stCondLst>
                              <p:cond delay="5400"/>
                            </p:stCondLst>
                            <p:childTnLst>
                              <p:par>
                                <p:cTn id="95" presetID="22" presetClass="entr" presetSubtype="8" fill="hold" grpId="0" nodeType="afterEffect">
                                  <p:stCondLst>
                                    <p:cond delay="100"/>
                                  </p:stCondLst>
                                  <p:childTnLst>
                                    <p:set>
                                      <p:cBhvr>
                                        <p:cTn id="96" dur="1" fill="hold">
                                          <p:stCondLst>
                                            <p:cond delay="0"/>
                                          </p:stCondLst>
                                        </p:cTn>
                                        <p:tgtEl>
                                          <p:spTgt spid="42"/>
                                        </p:tgtEl>
                                        <p:attrNameLst>
                                          <p:attrName>style.visibility</p:attrName>
                                        </p:attrNameLst>
                                      </p:cBhvr>
                                      <p:to>
                                        <p:strVal val="visible"/>
                                      </p:to>
                                    </p:set>
                                    <p:animEffect transition="in" filter="wipe(left)">
                                      <p:cBhvr>
                                        <p:cTn id="97" dur="500"/>
                                        <p:tgtEl>
                                          <p:spTgt spid="42"/>
                                        </p:tgtEl>
                                      </p:cBhvr>
                                    </p:animEffect>
                                  </p:childTnLst>
                                </p:cTn>
                              </p:par>
                              <p:par>
                                <p:cTn id="98" presetID="1"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childTnLst>
                                </p:cTn>
                              </p:par>
                            </p:childTnLst>
                          </p:cTn>
                        </p:par>
                        <p:par>
                          <p:cTn id="100" fill="hold">
                            <p:stCondLst>
                              <p:cond delay="6000"/>
                            </p:stCondLst>
                            <p:childTnLst>
                              <p:par>
                                <p:cTn id="101" presetID="1" presetClass="entr" presetSubtype="0" fill="hold" grpId="0" nodeType="afterEffect">
                                  <p:stCondLst>
                                    <p:cond delay="200"/>
                                  </p:stCondLst>
                                  <p:childTnLst>
                                    <p:set>
                                      <p:cBhvr>
                                        <p:cTn id="102" dur="1" fill="hold">
                                          <p:stCondLst>
                                            <p:cond delay="0"/>
                                          </p:stCondLst>
                                        </p:cTn>
                                        <p:tgtEl>
                                          <p:spTgt spid="4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childTnLst>
                                </p:cTn>
                              </p:par>
                            </p:childTnLst>
                          </p:cTn>
                        </p:par>
                        <p:par>
                          <p:cTn id="105" fill="hold">
                            <p:stCondLst>
                              <p:cond delay="6200"/>
                            </p:stCondLst>
                            <p:childTnLst>
                              <p:par>
                                <p:cTn id="106" presetID="1" presetClass="entr" presetSubtype="0" fill="hold" grpId="0" nodeType="afterEffect">
                                  <p:stCondLst>
                                    <p:cond delay="200"/>
                                  </p:stCondLst>
                                  <p:childTnLst>
                                    <p:set>
                                      <p:cBhvr>
                                        <p:cTn id="107" dur="1" fill="hold">
                                          <p:stCondLst>
                                            <p:cond delay="0"/>
                                          </p:stCondLst>
                                        </p:cTn>
                                        <p:tgtEl>
                                          <p:spTgt spid="44"/>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59"/>
                                        </p:tgtEl>
                                        <p:attrNameLst>
                                          <p:attrName>style.visibility</p:attrName>
                                        </p:attrNameLst>
                                      </p:cBhvr>
                                      <p:to>
                                        <p:strVal val="visible"/>
                                      </p:to>
                                    </p:set>
                                  </p:childTnLst>
                                </p:cTn>
                              </p:par>
                            </p:childTnLst>
                          </p:cTn>
                        </p:par>
                        <p:par>
                          <p:cTn id="110" fill="hold">
                            <p:stCondLst>
                              <p:cond delay="6400"/>
                            </p:stCondLst>
                            <p:childTnLst>
                              <p:par>
                                <p:cTn id="111" presetID="1" presetClass="entr" presetSubtype="0" fill="hold" grpId="0" nodeType="afterEffect">
                                  <p:stCondLst>
                                    <p:cond delay="200"/>
                                  </p:stCondLst>
                                  <p:childTnLst>
                                    <p:set>
                                      <p:cBhvr>
                                        <p:cTn id="112" dur="1" fill="hold">
                                          <p:stCondLst>
                                            <p:cond delay="0"/>
                                          </p:stCondLst>
                                        </p:cTn>
                                        <p:tgtEl>
                                          <p:spTgt spid="4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childTnLst>
                          </p:cTn>
                        </p:par>
                        <p:par>
                          <p:cTn id="115" fill="hold">
                            <p:stCondLst>
                              <p:cond delay="6600"/>
                            </p:stCondLst>
                            <p:childTnLst>
                              <p:par>
                                <p:cTn id="116" presetID="1" presetClass="entr" presetSubtype="0" fill="hold" grpId="0" nodeType="afterEffect">
                                  <p:stCondLst>
                                    <p:cond delay="200"/>
                                  </p:stCondLst>
                                  <p:childTnLst>
                                    <p:set>
                                      <p:cBhvr>
                                        <p:cTn id="117" dur="1" fill="hold">
                                          <p:stCondLst>
                                            <p:cond delay="0"/>
                                          </p:stCondLst>
                                        </p:cTn>
                                        <p:tgtEl>
                                          <p:spTgt spid="46"/>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61"/>
                                        </p:tgtEl>
                                        <p:attrNameLst>
                                          <p:attrName>style.visibility</p:attrName>
                                        </p:attrNameLst>
                                      </p:cBhvr>
                                      <p:to>
                                        <p:strVal val="visible"/>
                                      </p:to>
                                    </p:set>
                                  </p:childTnLst>
                                </p:cTn>
                              </p:par>
                            </p:childTnLst>
                          </p:cTn>
                        </p:par>
                        <p:par>
                          <p:cTn id="120" fill="hold">
                            <p:stCondLst>
                              <p:cond delay="6800"/>
                            </p:stCondLst>
                            <p:childTnLst>
                              <p:par>
                                <p:cTn id="121" presetID="1" presetClass="entr" presetSubtype="0" fill="hold" grpId="0" nodeType="afterEffect">
                                  <p:stCondLst>
                                    <p:cond delay="200"/>
                                  </p:stCondLst>
                                  <p:childTnLst>
                                    <p:set>
                                      <p:cBhvr>
                                        <p:cTn id="122" dur="1" fill="hold">
                                          <p:stCondLst>
                                            <p:cond delay="0"/>
                                          </p:stCondLst>
                                        </p:cTn>
                                        <p:tgtEl>
                                          <p:spTgt spid="4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2"/>
                                        </p:tgtEl>
                                        <p:attrNameLst>
                                          <p:attrName>style.visibility</p:attrName>
                                        </p:attrNameLst>
                                      </p:cBhvr>
                                      <p:to>
                                        <p:strVal val="visible"/>
                                      </p:to>
                                    </p:set>
                                  </p:childTnLst>
                                </p:cTn>
                              </p:par>
                            </p:childTnLst>
                          </p:cTn>
                        </p:par>
                        <p:par>
                          <p:cTn id="125" fill="hold">
                            <p:stCondLst>
                              <p:cond delay="7000"/>
                            </p:stCondLst>
                            <p:childTnLst>
                              <p:par>
                                <p:cTn id="126" presetID="22" presetClass="entr" presetSubtype="1" fill="hold" grpId="0" nodeType="afterEffect">
                                  <p:stCondLst>
                                    <p:cond delay="0"/>
                                  </p:stCondLst>
                                  <p:childTnLst>
                                    <p:set>
                                      <p:cBhvr>
                                        <p:cTn id="127" dur="1" fill="hold">
                                          <p:stCondLst>
                                            <p:cond delay="0"/>
                                          </p:stCondLst>
                                        </p:cTn>
                                        <p:tgtEl>
                                          <p:spTgt spid="48"/>
                                        </p:tgtEl>
                                        <p:attrNameLst>
                                          <p:attrName>style.visibility</p:attrName>
                                        </p:attrNameLst>
                                      </p:cBhvr>
                                      <p:to>
                                        <p:strVal val="visible"/>
                                      </p:to>
                                    </p:set>
                                    <p:animEffect transition="in" filter="wipe(up)">
                                      <p:cBhvr>
                                        <p:cTn id="128" dur="2000"/>
                                        <p:tgtEl>
                                          <p:spTgt spid="48"/>
                                        </p:tgtEl>
                                      </p:cBhvr>
                                    </p:animEffect>
                                  </p:childTnLst>
                                </p:cTn>
                              </p:par>
                              <p:par>
                                <p:cTn id="129" presetID="22" presetClass="entr" presetSubtype="1" fill="hold" nodeType="withEffect">
                                  <p:stCondLst>
                                    <p:cond delay="0"/>
                                  </p:stCondLst>
                                  <p:childTnLst>
                                    <p:set>
                                      <p:cBhvr>
                                        <p:cTn id="130" dur="1" fill="hold">
                                          <p:stCondLst>
                                            <p:cond delay="0"/>
                                          </p:stCondLst>
                                        </p:cTn>
                                        <p:tgtEl>
                                          <p:spTgt spid="63"/>
                                        </p:tgtEl>
                                        <p:attrNameLst>
                                          <p:attrName>style.visibility</p:attrName>
                                        </p:attrNameLst>
                                      </p:cBhvr>
                                      <p:to>
                                        <p:strVal val="visible"/>
                                      </p:to>
                                    </p:set>
                                    <p:animEffect transition="in" filter="wipe(up)">
                                      <p:cBhvr>
                                        <p:cTn id="131" dur="2000"/>
                                        <p:tgtEl>
                                          <p:spTgt spid="63"/>
                                        </p:tgtEl>
                                      </p:cBhvr>
                                    </p:animEffect>
                                  </p:childTnLst>
                                </p:cTn>
                              </p:par>
                            </p:childTnLst>
                          </p:cTn>
                        </p:par>
                        <p:par>
                          <p:cTn id="132" fill="hold">
                            <p:stCondLst>
                              <p:cond delay="9000"/>
                            </p:stCondLst>
                            <p:childTnLst>
                              <p:par>
                                <p:cTn id="133" presetID="22" presetClass="entr" presetSubtype="1" fill="hold" grpId="0" nodeType="after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wipe(up)">
                                      <p:cBhvr>
                                        <p:cTn id="135" dur="2000"/>
                                        <p:tgtEl>
                                          <p:spTgt spid="50"/>
                                        </p:tgtEl>
                                      </p:cBhvr>
                                    </p:animEffect>
                                  </p:childTnLst>
                                </p:cTn>
                              </p:par>
                              <p:par>
                                <p:cTn id="136" presetID="22" presetClass="entr" presetSubtype="1" fill="hold" nodeType="withEffect">
                                  <p:stCondLst>
                                    <p:cond delay="0"/>
                                  </p:stCondLst>
                                  <p:childTnLst>
                                    <p:set>
                                      <p:cBhvr>
                                        <p:cTn id="137" dur="1" fill="hold">
                                          <p:stCondLst>
                                            <p:cond delay="0"/>
                                          </p:stCondLst>
                                        </p:cTn>
                                        <p:tgtEl>
                                          <p:spTgt spid="74"/>
                                        </p:tgtEl>
                                        <p:attrNameLst>
                                          <p:attrName>style.visibility</p:attrName>
                                        </p:attrNameLst>
                                      </p:cBhvr>
                                      <p:to>
                                        <p:strVal val="visible"/>
                                      </p:to>
                                    </p:set>
                                    <p:animEffect transition="in" filter="wipe(up)">
                                      <p:cBhvr>
                                        <p:cTn id="138" dur="2000"/>
                                        <p:tgtEl>
                                          <p:spTgt spid="74"/>
                                        </p:tgtEl>
                                      </p:cBhvr>
                                    </p:animEffect>
                                  </p:childTnLst>
                                </p:cTn>
                              </p:par>
                              <p:par>
                                <p:cTn id="139" presetID="22" presetClass="entr" presetSubtype="1" fill="hold" grpId="0" nodeType="withEffect">
                                  <p:stCondLst>
                                    <p:cond delay="0"/>
                                  </p:stCondLst>
                                  <p:childTnLst>
                                    <p:set>
                                      <p:cBhvr>
                                        <p:cTn id="140" dur="1" fill="hold">
                                          <p:stCondLst>
                                            <p:cond delay="0"/>
                                          </p:stCondLst>
                                        </p:cTn>
                                        <p:tgtEl>
                                          <p:spTgt spid="98"/>
                                        </p:tgtEl>
                                        <p:attrNameLst>
                                          <p:attrName>style.visibility</p:attrName>
                                        </p:attrNameLst>
                                      </p:cBhvr>
                                      <p:to>
                                        <p:strVal val="visible"/>
                                      </p:to>
                                    </p:set>
                                    <p:animEffect transition="in" filter="wipe(up)">
                                      <p:cBhvr>
                                        <p:cTn id="141" dur="500"/>
                                        <p:tgtEl>
                                          <p:spTgt spid="98"/>
                                        </p:tgtEl>
                                      </p:cBhvr>
                                    </p:animEffect>
                                  </p:childTnLst>
                                </p:cTn>
                              </p:par>
                              <p:par>
                                <p:cTn id="142" presetID="1" presetClass="exit" presetSubtype="0" fill="hold" grpId="1" nodeType="withEffect">
                                  <p:stCondLst>
                                    <p:cond delay="0"/>
                                  </p:stCondLst>
                                  <p:childTnLst>
                                    <p:set>
                                      <p:cBhvr>
                                        <p:cTn id="143" dur="1" fill="hold">
                                          <p:stCondLst>
                                            <p:cond delay="0"/>
                                          </p:stCondLst>
                                        </p:cTn>
                                        <p:tgtEl>
                                          <p:spTgt spid="49"/>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51"/>
                                        </p:tgtEl>
                                        <p:attrNameLst>
                                          <p:attrName>style.visibility</p:attrName>
                                        </p:attrNameLst>
                                      </p:cBhvr>
                                      <p:to>
                                        <p:strVal val="hidden"/>
                                      </p:to>
                                    </p:set>
                                  </p:childTnLst>
                                </p:cTn>
                              </p:par>
                              <p:par>
                                <p:cTn id="146" presetID="1" presetClass="exit" presetSubtype="0" fill="hold" grpId="1" nodeType="withEffect">
                                  <p:stCondLst>
                                    <p:cond delay="0"/>
                                  </p:stCondLst>
                                  <p:childTnLst>
                                    <p:set>
                                      <p:cBhvr>
                                        <p:cTn id="147" dur="1" fill="hold">
                                          <p:stCondLst>
                                            <p:cond delay="0"/>
                                          </p:stCondLst>
                                        </p:cTn>
                                        <p:tgtEl>
                                          <p:spTgt spid="52"/>
                                        </p:tgtEl>
                                        <p:attrNameLst>
                                          <p:attrName>style.visibility</p:attrName>
                                        </p:attrNameLst>
                                      </p:cBhvr>
                                      <p:to>
                                        <p:strVal val="hidden"/>
                                      </p:to>
                                    </p:set>
                                  </p:childTnLst>
                                </p:cTn>
                              </p:par>
                              <p:par>
                                <p:cTn id="148" presetID="1" presetClass="exit" presetSubtype="0" fill="hold" grpId="1" nodeType="withEffect">
                                  <p:stCondLst>
                                    <p:cond delay="0"/>
                                  </p:stCondLst>
                                  <p:childTnLst>
                                    <p:set>
                                      <p:cBhvr>
                                        <p:cTn id="149" dur="1" fill="hold">
                                          <p:stCondLst>
                                            <p:cond delay="0"/>
                                          </p:stCondLst>
                                        </p:cTn>
                                        <p:tgtEl>
                                          <p:spTgt spid="53"/>
                                        </p:tgtEl>
                                        <p:attrNameLst>
                                          <p:attrName>style.visibility</p:attrName>
                                        </p:attrNameLst>
                                      </p:cBhvr>
                                      <p:to>
                                        <p:strVal val="hidden"/>
                                      </p:to>
                                    </p:set>
                                  </p:childTnLst>
                                </p:cTn>
                              </p:par>
                              <p:par>
                                <p:cTn id="150" presetID="1" presetClass="exit" presetSubtype="0" fill="hold" grpId="1" nodeType="withEffect">
                                  <p:stCondLst>
                                    <p:cond delay="0"/>
                                  </p:stCondLst>
                                  <p:childTnLst>
                                    <p:set>
                                      <p:cBhvr>
                                        <p:cTn id="151" dur="1" fill="hold">
                                          <p:stCondLst>
                                            <p:cond delay="0"/>
                                          </p:stCondLst>
                                        </p:cTn>
                                        <p:tgtEl>
                                          <p:spTgt spid="54"/>
                                        </p:tgtEl>
                                        <p:attrNameLst>
                                          <p:attrName>style.visibility</p:attrName>
                                        </p:attrNameLst>
                                      </p:cBhvr>
                                      <p:to>
                                        <p:strVal val="hidden"/>
                                      </p:to>
                                    </p:set>
                                  </p:childTnLst>
                                </p:cTn>
                              </p:par>
                              <p:par>
                                <p:cTn id="152" presetID="1" presetClass="exit" presetSubtype="0" fill="hold" grpId="1" nodeType="withEffect">
                                  <p:stCondLst>
                                    <p:cond delay="0"/>
                                  </p:stCondLst>
                                  <p:childTnLst>
                                    <p:set>
                                      <p:cBhvr>
                                        <p:cTn id="153" dur="1" fill="hold">
                                          <p:stCondLst>
                                            <p:cond delay="0"/>
                                          </p:stCondLst>
                                        </p:cTn>
                                        <p:tgtEl>
                                          <p:spTgt spid="55"/>
                                        </p:tgtEl>
                                        <p:attrNameLst>
                                          <p:attrName>style.visibility</p:attrName>
                                        </p:attrNameLst>
                                      </p:cBhvr>
                                      <p:to>
                                        <p:strVal val="hidden"/>
                                      </p:to>
                                    </p:set>
                                  </p:childTnLst>
                                </p:cTn>
                              </p:par>
                              <p:par>
                                <p:cTn id="154" presetID="1" presetClass="exit" presetSubtype="0" fill="hold" grpId="1" nodeType="withEffect">
                                  <p:stCondLst>
                                    <p:cond delay="0"/>
                                  </p:stCondLst>
                                  <p:childTnLst>
                                    <p:set>
                                      <p:cBhvr>
                                        <p:cTn id="155" dur="1" fill="hold">
                                          <p:stCondLst>
                                            <p:cond delay="0"/>
                                          </p:stCondLst>
                                        </p:cTn>
                                        <p:tgtEl>
                                          <p:spTgt spid="56"/>
                                        </p:tgtEl>
                                        <p:attrNameLst>
                                          <p:attrName>style.visibility</p:attrName>
                                        </p:attrNameLst>
                                      </p:cBhvr>
                                      <p:to>
                                        <p:strVal val="hidden"/>
                                      </p:to>
                                    </p:set>
                                  </p:childTnLst>
                                </p:cTn>
                              </p:par>
                              <p:par>
                                <p:cTn id="156" presetID="1" presetClass="exit" presetSubtype="0" fill="hold" grpId="1" nodeType="withEffect">
                                  <p:stCondLst>
                                    <p:cond delay="0"/>
                                  </p:stCondLst>
                                  <p:childTnLst>
                                    <p:set>
                                      <p:cBhvr>
                                        <p:cTn id="157" dur="1" fill="hold">
                                          <p:stCondLst>
                                            <p:cond delay="0"/>
                                          </p:stCondLst>
                                        </p:cTn>
                                        <p:tgtEl>
                                          <p:spTgt spid="57"/>
                                        </p:tgtEl>
                                        <p:attrNameLst>
                                          <p:attrName>style.visibility</p:attrName>
                                        </p:attrNameLst>
                                      </p:cBhvr>
                                      <p:to>
                                        <p:strVal val="hidden"/>
                                      </p:to>
                                    </p:set>
                                  </p:childTnLst>
                                </p:cTn>
                              </p:par>
                              <p:par>
                                <p:cTn id="158" presetID="1" presetClass="exit" presetSubtype="0" fill="hold" grpId="1" nodeType="withEffect">
                                  <p:stCondLst>
                                    <p:cond delay="0"/>
                                  </p:stCondLst>
                                  <p:childTnLst>
                                    <p:set>
                                      <p:cBhvr>
                                        <p:cTn id="159" dur="1" fill="hold">
                                          <p:stCondLst>
                                            <p:cond delay="0"/>
                                          </p:stCondLst>
                                        </p:cTn>
                                        <p:tgtEl>
                                          <p:spTgt spid="58"/>
                                        </p:tgtEl>
                                        <p:attrNameLst>
                                          <p:attrName>style.visibility</p:attrName>
                                        </p:attrNameLst>
                                      </p:cBhvr>
                                      <p:to>
                                        <p:strVal val="hidden"/>
                                      </p:to>
                                    </p:set>
                                  </p:childTnLst>
                                </p:cTn>
                              </p:par>
                              <p:par>
                                <p:cTn id="160" presetID="1" presetClass="exit" presetSubtype="0" fill="hold" grpId="1" nodeType="withEffect">
                                  <p:stCondLst>
                                    <p:cond delay="0"/>
                                  </p:stCondLst>
                                  <p:childTnLst>
                                    <p:set>
                                      <p:cBhvr>
                                        <p:cTn id="161" dur="1" fill="hold">
                                          <p:stCondLst>
                                            <p:cond delay="0"/>
                                          </p:stCondLst>
                                        </p:cTn>
                                        <p:tgtEl>
                                          <p:spTgt spid="59"/>
                                        </p:tgtEl>
                                        <p:attrNameLst>
                                          <p:attrName>style.visibility</p:attrName>
                                        </p:attrNameLst>
                                      </p:cBhvr>
                                      <p:to>
                                        <p:strVal val="hidden"/>
                                      </p:to>
                                    </p:set>
                                  </p:childTnLst>
                                </p:cTn>
                              </p:par>
                              <p:par>
                                <p:cTn id="162" presetID="1" presetClass="exit" presetSubtype="0" fill="hold" grpId="1" nodeType="withEffect">
                                  <p:stCondLst>
                                    <p:cond delay="0"/>
                                  </p:stCondLst>
                                  <p:childTnLst>
                                    <p:set>
                                      <p:cBhvr>
                                        <p:cTn id="163" dur="1" fill="hold">
                                          <p:stCondLst>
                                            <p:cond delay="0"/>
                                          </p:stCondLst>
                                        </p:cTn>
                                        <p:tgtEl>
                                          <p:spTgt spid="60"/>
                                        </p:tgtEl>
                                        <p:attrNameLst>
                                          <p:attrName>style.visibility</p:attrName>
                                        </p:attrNameLst>
                                      </p:cBhvr>
                                      <p:to>
                                        <p:strVal val="hidden"/>
                                      </p:to>
                                    </p:set>
                                  </p:childTnLst>
                                </p:cTn>
                              </p:par>
                              <p:par>
                                <p:cTn id="164" presetID="1" presetClass="exit" presetSubtype="0" fill="hold" grpId="1" nodeType="withEffect">
                                  <p:stCondLst>
                                    <p:cond delay="0"/>
                                  </p:stCondLst>
                                  <p:childTnLst>
                                    <p:set>
                                      <p:cBhvr>
                                        <p:cTn id="165" dur="1" fill="hold">
                                          <p:stCondLst>
                                            <p:cond delay="0"/>
                                          </p:stCondLst>
                                        </p:cTn>
                                        <p:tgtEl>
                                          <p:spTgt spid="61"/>
                                        </p:tgtEl>
                                        <p:attrNameLst>
                                          <p:attrName>style.visibility</p:attrName>
                                        </p:attrNameLst>
                                      </p:cBhvr>
                                      <p:to>
                                        <p:strVal val="hidden"/>
                                      </p:to>
                                    </p:set>
                                  </p:childTnLst>
                                </p:cTn>
                              </p:par>
                              <p:par>
                                <p:cTn id="166" presetID="1" presetClass="exit" presetSubtype="0" fill="hold" grpId="1" nodeType="withEffect">
                                  <p:stCondLst>
                                    <p:cond delay="0"/>
                                  </p:stCondLst>
                                  <p:childTnLst>
                                    <p:set>
                                      <p:cBhvr>
                                        <p:cTn id="167" dur="1" fill="hold">
                                          <p:stCondLst>
                                            <p:cond delay="0"/>
                                          </p:stCondLst>
                                        </p:cTn>
                                        <p:tgtEl>
                                          <p:spTgt spid="62"/>
                                        </p:tgtEl>
                                        <p:attrNameLst>
                                          <p:attrName>style.visibility</p:attrName>
                                        </p:attrNameLst>
                                      </p:cBhvr>
                                      <p:to>
                                        <p:strVal val="hidden"/>
                                      </p:to>
                                    </p:set>
                                  </p:childTnLst>
                                </p:cTn>
                              </p:par>
                              <p:par>
                                <p:cTn id="168" presetID="1" presetClass="exit" presetSubtype="0" fill="hold" nodeType="withEffect">
                                  <p:stCondLst>
                                    <p:cond delay="0"/>
                                  </p:stCondLst>
                                  <p:childTnLst>
                                    <p:set>
                                      <p:cBhvr>
                                        <p:cTn id="169" dur="1" fill="hold">
                                          <p:stCondLst>
                                            <p:cond delay="0"/>
                                          </p:stCondLst>
                                        </p:cTn>
                                        <p:tgtEl>
                                          <p:spTgt spid="63"/>
                                        </p:tgtEl>
                                        <p:attrNameLst>
                                          <p:attrName>style.visibility</p:attrName>
                                        </p:attrNameLst>
                                      </p:cBhvr>
                                      <p:to>
                                        <p:strVal val="hidden"/>
                                      </p:to>
                                    </p:set>
                                  </p:childTnLst>
                                </p:cTn>
                              </p:par>
                              <p:par>
                                <p:cTn id="170" presetID="1" presetClass="exit" presetSubtype="0" fill="hold" nodeType="withEffect">
                                  <p:stCondLst>
                                    <p:cond delay="0"/>
                                  </p:stCondLst>
                                  <p:childTnLst>
                                    <p:set>
                                      <p:cBhvr>
                                        <p:cTn id="171" dur="1" fill="hold">
                                          <p:stCondLst>
                                            <p:cond delay="0"/>
                                          </p:stCondLst>
                                        </p:cTn>
                                        <p:tgtEl>
                                          <p:spTgt spid="74"/>
                                        </p:tgtEl>
                                        <p:attrNameLst>
                                          <p:attrName>style.visibility</p:attrName>
                                        </p:attrNameLst>
                                      </p:cBhvr>
                                      <p:to>
                                        <p:strVal val="hidden"/>
                                      </p:to>
                                    </p:set>
                                  </p:childTnLst>
                                </p:cTn>
                              </p:par>
                              <p:par>
                                <p:cTn id="172" presetID="1" presetClass="exit" presetSubtype="0" fill="hold" grpId="1" nodeType="withEffect">
                                  <p:stCondLst>
                                    <p:cond delay="0"/>
                                  </p:stCondLst>
                                  <p:childTnLst>
                                    <p:set>
                                      <p:cBhvr>
                                        <p:cTn id="173" dur="1" fill="hold">
                                          <p:stCondLst>
                                            <p:cond delay="0"/>
                                          </p:stCondLst>
                                        </p:cTn>
                                        <p:tgtEl>
                                          <p:spTgt spid="98"/>
                                        </p:tgtEl>
                                        <p:attrNameLst>
                                          <p:attrName>style.visibility</p:attrName>
                                        </p:attrNameLst>
                                      </p:cBhvr>
                                      <p:to>
                                        <p:strVal val="hidden"/>
                                      </p:to>
                                    </p:set>
                                  </p:childTnLst>
                                </p:cTn>
                              </p:par>
                            </p:childTnLst>
                          </p:cTn>
                        </p:par>
                        <p:par>
                          <p:cTn id="174" fill="hold">
                            <p:stCondLst>
                              <p:cond delay="11000"/>
                            </p:stCondLst>
                            <p:childTnLst>
                              <p:par>
                                <p:cTn id="175" presetID="22" presetClass="entr" presetSubtype="1" fill="hold" nodeType="afterEffect">
                                  <p:stCondLst>
                                    <p:cond delay="0"/>
                                  </p:stCondLst>
                                  <p:childTnLst>
                                    <p:set>
                                      <p:cBhvr>
                                        <p:cTn id="176" dur="1" fill="hold">
                                          <p:stCondLst>
                                            <p:cond delay="0"/>
                                          </p:stCondLst>
                                        </p:cTn>
                                        <p:tgtEl>
                                          <p:spTgt spid="99"/>
                                        </p:tgtEl>
                                        <p:attrNameLst>
                                          <p:attrName>style.visibility</p:attrName>
                                        </p:attrNameLst>
                                      </p:cBhvr>
                                      <p:to>
                                        <p:strVal val="visible"/>
                                      </p:to>
                                    </p:set>
                                    <p:animEffect transition="in" filter="wipe(up)">
                                      <p:cBhvr>
                                        <p:cTn id="177" dur="2000"/>
                                        <p:tgtEl>
                                          <p:spTgt spid="99"/>
                                        </p:tgtEl>
                                      </p:cBhvr>
                                    </p:animEffect>
                                  </p:childTnLst>
                                </p:cTn>
                              </p:par>
                              <p:par>
                                <p:cTn id="178" presetID="1" presetClass="exit" presetSubtype="0" fill="hold" nodeType="withEffect">
                                  <p:stCondLst>
                                    <p:cond delay="0"/>
                                  </p:stCondLst>
                                  <p:childTnLst>
                                    <p:set>
                                      <p:cBhvr>
                                        <p:cTn id="179" dur="1" fill="hold">
                                          <p:stCondLst>
                                            <p:cond delay="0"/>
                                          </p:stCondLst>
                                        </p:cTn>
                                        <p:tgtEl>
                                          <p:spTgt spid="99"/>
                                        </p:tgtEl>
                                        <p:attrNameLst>
                                          <p:attrName>style.visibility</p:attrName>
                                        </p:attrNameLst>
                                      </p:cBhvr>
                                      <p:to>
                                        <p:strVal val="hidden"/>
                                      </p:to>
                                    </p:set>
                                  </p:childTnLst>
                                </p:cTn>
                              </p:par>
                              <p:par>
                                <p:cTn id="180" presetID="22" presetClass="entr" presetSubtype="1" fill="hold" nodeType="withEffect">
                                  <p:stCondLst>
                                    <p:cond delay="0"/>
                                  </p:stCondLst>
                                  <p:childTnLst>
                                    <p:set>
                                      <p:cBhvr>
                                        <p:cTn id="181" dur="1" fill="hold">
                                          <p:stCondLst>
                                            <p:cond delay="0"/>
                                          </p:stCondLst>
                                        </p:cTn>
                                        <p:tgtEl>
                                          <p:spTgt spid="149"/>
                                        </p:tgtEl>
                                        <p:attrNameLst>
                                          <p:attrName>style.visibility</p:attrName>
                                        </p:attrNameLst>
                                      </p:cBhvr>
                                      <p:to>
                                        <p:strVal val="visible"/>
                                      </p:to>
                                    </p:set>
                                    <p:animEffect transition="in" filter="wipe(up)">
                                      <p:cBhvr>
                                        <p:cTn id="182" dur="2000"/>
                                        <p:tgtEl>
                                          <p:spTgt spid="149"/>
                                        </p:tgtEl>
                                      </p:cBhvr>
                                    </p:animEffect>
                                  </p:childTnLst>
                                </p:cTn>
                              </p:par>
                              <p:par>
                                <p:cTn id="183" presetID="1" presetClass="exit" presetSubtype="0" fill="hold" nodeType="withEffect">
                                  <p:stCondLst>
                                    <p:cond delay="0"/>
                                  </p:stCondLst>
                                  <p:childTnLst>
                                    <p:set>
                                      <p:cBhvr>
                                        <p:cTn id="184" dur="1" fill="hold">
                                          <p:stCondLst>
                                            <p:cond delay="0"/>
                                          </p:stCondLst>
                                        </p:cTn>
                                        <p:tgtEl>
                                          <p:spTgt spid="149"/>
                                        </p:tgtEl>
                                        <p:attrNameLst>
                                          <p:attrName>style.visibility</p:attrName>
                                        </p:attrNameLst>
                                      </p:cBhvr>
                                      <p:to>
                                        <p:strVal val="hidden"/>
                                      </p:to>
                                    </p:set>
                                  </p:childTnLst>
                                </p:cTn>
                              </p:par>
                              <p:par>
                                <p:cTn id="185" presetID="22" presetClass="entr" presetSubtype="1" fill="hold" nodeType="withEffect">
                                  <p:stCondLst>
                                    <p:cond delay="0"/>
                                  </p:stCondLst>
                                  <p:childTnLst>
                                    <p:set>
                                      <p:cBhvr>
                                        <p:cTn id="186" dur="1" fill="hold">
                                          <p:stCondLst>
                                            <p:cond delay="0"/>
                                          </p:stCondLst>
                                        </p:cTn>
                                        <p:tgtEl>
                                          <p:spTgt spid="199"/>
                                        </p:tgtEl>
                                        <p:attrNameLst>
                                          <p:attrName>style.visibility</p:attrName>
                                        </p:attrNameLst>
                                      </p:cBhvr>
                                      <p:to>
                                        <p:strVal val="visible"/>
                                      </p:to>
                                    </p:set>
                                    <p:animEffect transition="in" filter="wipe(up)">
                                      <p:cBhvr>
                                        <p:cTn id="187" dur="20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3"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49" grpId="1" animBg="1"/>
      <p:bldP spid="50" grpId="0"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98" grpId="0" animBg="1"/>
      <p:bldP spid="98" grpId="1" animBg="1"/>
      <p:bldP spid="24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51" name="Picture 15" descr="knee_or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67" y="526533"/>
            <a:ext cx="3060700" cy="2295525"/>
          </a:xfrm>
          <a:prstGeom prst="rect">
            <a:avLst/>
          </a:prstGeom>
          <a:noFill/>
          <a:extLst>
            <a:ext uri="{909E8E84-426E-40dd-AFC4-6F175D3DCCD1}">
              <a14:hiddenFill xmlns:a14="http://schemas.microsoft.com/office/drawing/2010/main" xmlns="">
                <a:solidFill>
                  <a:srgbClr val="FFFFFF"/>
                </a:solidFill>
              </a14:hiddenFill>
            </a:ext>
          </a:extLst>
        </p:spPr>
      </p:pic>
      <p:pic>
        <p:nvPicPr>
          <p:cNvPr id="91144" name="Picture 8" descr="knee_1D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0854" y="529708"/>
            <a:ext cx="3060700" cy="2295525"/>
          </a:xfrm>
          <a:prstGeom prst="rect">
            <a:avLst/>
          </a:prstGeom>
          <a:noFill/>
          <a:extLst>
            <a:ext uri="{909E8E84-426E-40dd-AFC4-6F175D3DCCD1}">
              <a14:hiddenFill xmlns:a14="http://schemas.microsoft.com/office/drawing/2010/main" xmlns="">
                <a:solidFill>
                  <a:srgbClr val="FFFFFF"/>
                </a:solidFill>
              </a14:hiddenFill>
            </a:ext>
          </a:extLst>
        </p:spPr>
      </p:pic>
      <p:pic>
        <p:nvPicPr>
          <p:cNvPr id="91145" name="Picture 9" descr="knee_1D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592" y="3567641"/>
            <a:ext cx="3060700" cy="2295525"/>
          </a:xfrm>
          <a:prstGeom prst="rect">
            <a:avLst/>
          </a:prstGeom>
          <a:noFill/>
          <a:extLst>
            <a:ext uri="{909E8E84-426E-40dd-AFC4-6F175D3DCCD1}">
              <a14:hiddenFill xmlns:a14="http://schemas.microsoft.com/office/drawing/2010/main" xmlns="">
                <a:solidFill>
                  <a:srgbClr val="FFFFFF"/>
                </a:solidFill>
              </a14:hiddenFill>
            </a:ext>
          </a:extLst>
        </p:spPr>
      </p:pic>
      <p:pic>
        <p:nvPicPr>
          <p:cNvPr id="91146" name="Picture 10" descr="knee_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2876" y="505895"/>
            <a:ext cx="3060700" cy="2295525"/>
          </a:xfrm>
          <a:prstGeom prst="rect">
            <a:avLst/>
          </a:prstGeom>
          <a:noFill/>
          <a:extLst>
            <a:ext uri="{909E8E84-426E-40dd-AFC4-6F175D3DCCD1}">
              <a14:hiddenFill xmlns:a14="http://schemas.microsoft.com/office/drawing/2010/main" xmlns="">
                <a:solidFill>
                  <a:srgbClr val="FFFFFF"/>
                </a:solidFill>
              </a14:hiddenFill>
            </a:ext>
          </a:extLst>
        </p:spPr>
      </p:pic>
      <p:pic>
        <p:nvPicPr>
          <p:cNvPr id="91147" name="Picture 11" descr="knee_or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5454" y="3575579"/>
            <a:ext cx="3060700" cy="2295525"/>
          </a:xfrm>
          <a:prstGeom prst="rect">
            <a:avLst/>
          </a:prstGeom>
          <a:noFill/>
          <a:extLst>
            <a:ext uri="{909E8E84-426E-40dd-AFC4-6F175D3DCCD1}">
              <a14:hiddenFill xmlns:a14="http://schemas.microsoft.com/office/drawing/2010/main" xmlns="">
                <a:solidFill>
                  <a:srgbClr val="FFFFFF"/>
                </a:solidFill>
              </a14:hiddenFill>
            </a:ext>
          </a:extLst>
        </p:spPr>
      </p:pic>
      <p:sp>
        <p:nvSpPr>
          <p:cNvPr id="91152" name="AutoShape 16"/>
          <p:cNvSpPr>
            <a:spLocks noChangeArrowheads="1"/>
          </p:cNvSpPr>
          <p:nvPr/>
        </p:nvSpPr>
        <p:spPr bwMode="auto">
          <a:xfrm>
            <a:off x="8009395" y="1412237"/>
            <a:ext cx="256103" cy="733663"/>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9F1B"/>
          </a:solidFill>
          <a:ln w="38100">
            <a:solidFill>
              <a:srgbClr val="FF9F1B"/>
            </a:solidFill>
            <a:miter lim="800000"/>
            <a:headEnd/>
            <a:tailEnd/>
          </a:ln>
          <a:extLst/>
        </p:spPr>
        <p:txBody>
          <a:bodyPr wrap="none" anchor="ctr">
            <a:spAutoFit/>
          </a:bodyPr>
          <a:lstStyle/>
          <a:p>
            <a:endParaRPr lang="en-GB"/>
          </a:p>
        </p:txBody>
      </p:sp>
      <p:sp>
        <p:nvSpPr>
          <p:cNvPr id="91153" name="Text Box 17"/>
          <p:cNvSpPr txBox="1">
            <a:spLocks noChangeArrowheads="1"/>
          </p:cNvSpPr>
          <p:nvPr/>
        </p:nvSpPr>
        <p:spPr bwMode="auto">
          <a:xfrm>
            <a:off x="7602110" y="827732"/>
            <a:ext cx="954107" cy="461665"/>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2400" b="1" dirty="0">
                <a:solidFill>
                  <a:srgbClr val="000000"/>
                </a:solidFill>
                <a:latin typeface="Roboto Light"/>
                <a:cs typeface="Roboto Light"/>
              </a:rPr>
              <a:t>1DFT</a:t>
            </a:r>
          </a:p>
        </p:txBody>
      </p:sp>
      <p:sp>
        <p:nvSpPr>
          <p:cNvPr id="91154" name="AutoShape 18"/>
          <p:cNvSpPr>
            <a:spLocks noChangeArrowheads="1"/>
          </p:cNvSpPr>
          <p:nvPr/>
        </p:nvSpPr>
        <p:spPr bwMode="auto">
          <a:xfrm rot="5400000">
            <a:off x="10190668" y="2863182"/>
            <a:ext cx="256103" cy="733663"/>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9F1B"/>
          </a:solidFill>
          <a:ln w="38100">
            <a:solidFill>
              <a:srgbClr val="FF9F1B"/>
            </a:solidFill>
            <a:miter lim="800000"/>
            <a:headEnd/>
            <a:tailEnd/>
          </a:ln>
          <a:extLst/>
        </p:spPr>
        <p:txBody>
          <a:bodyPr wrap="none" anchor="ctr">
            <a:spAutoFit/>
          </a:bodyPr>
          <a:lstStyle/>
          <a:p>
            <a:endParaRPr lang="en-GB"/>
          </a:p>
        </p:txBody>
      </p:sp>
      <p:sp>
        <p:nvSpPr>
          <p:cNvPr id="91155" name="Text Box 19"/>
          <p:cNvSpPr txBox="1">
            <a:spLocks noChangeArrowheads="1"/>
          </p:cNvSpPr>
          <p:nvPr/>
        </p:nvSpPr>
        <p:spPr bwMode="auto">
          <a:xfrm>
            <a:off x="9005581" y="2972309"/>
            <a:ext cx="954107" cy="461665"/>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2400" b="1" dirty="0">
                <a:latin typeface="Roboto Light"/>
                <a:cs typeface="Roboto Light"/>
              </a:rPr>
              <a:t>1DFT</a:t>
            </a:r>
          </a:p>
        </p:txBody>
      </p:sp>
      <p:sp>
        <p:nvSpPr>
          <p:cNvPr id="91156" name="AutoShape 20"/>
          <p:cNvSpPr>
            <a:spLocks noChangeArrowheads="1"/>
          </p:cNvSpPr>
          <p:nvPr/>
        </p:nvSpPr>
        <p:spPr bwMode="auto">
          <a:xfrm rot="5400000">
            <a:off x="5794373" y="2837493"/>
            <a:ext cx="256103" cy="733663"/>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9F1B"/>
          </a:solidFill>
          <a:ln w="38100">
            <a:solidFill>
              <a:srgbClr val="FF9F1B"/>
            </a:solidFill>
            <a:miter lim="800000"/>
            <a:headEnd/>
            <a:tailEnd/>
          </a:ln>
          <a:extLst/>
        </p:spPr>
        <p:txBody>
          <a:bodyPr wrap="none" anchor="ctr">
            <a:spAutoFit/>
          </a:bodyPr>
          <a:lstStyle/>
          <a:p>
            <a:endParaRPr lang="en-GB"/>
          </a:p>
        </p:txBody>
      </p:sp>
      <p:sp>
        <p:nvSpPr>
          <p:cNvPr id="91157" name="Text Box 21"/>
          <p:cNvSpPr txBox="1">
            <a:spLocks noChangeArrowheads="1"/>
          </p:cNvSpPr>
          <p:nvPr/>
        </p:nvSpPr>
        <p:spPr bwMode="auto">
          <a:xfrm>
            <a:off x="4419592" y="2972309"/>
            <a:ext cx="954107" cy="461665"/>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2400" b="1" dirty="0">
                <a:solidFill>
                  <a:srgbClr val="000000"/>
                </a:solidFill>
                <a:latin typeface="Roboto Light"/>
                <a:cs typeface="Roboto Light"/>
              </a:rPr>
              <a:t>1DFT</a:t>
            </a:r>
          </a:p>
        </p:txBody>
      </p:sp>
      <p:sp>
        <p:nvSpPr>
          <p:cNvPr id="91158" name="AutoShape 22"/>
          <p:cNvSpPr>
            <a:spLocks noChangeArrowheads="1"/>
          </p:cNvSpPr>
          <p:nvPr/>
        </p:nvSpPr>
        <p:spPr bwMode="auto">
          <a:xfrm>
            <a:off x="8009395" y="4429533"/>
            <a:ext cx="256103" cy="733663"/>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9F1B"/>
          </a:solidFill>
          <a:ln w="38100">
            <a:solidFill>
              <a:srgbClr val="FF9F1B"/>
            </a:solidFill>
            <a:miter lim="800000"/>
            <a:headEnd/>
            <a:tailEnd/>
          </a:ln>
          <a:extLst/>
        </p:spPr>
        <p:txBody>
          <a:bodyPr wrap="none" anchor="ctr">
            <a:spAutoFit/>
          </a:bodyPr>
          <a:lstStyle/>
          <a:p>
            <a:endParaRPr lang="en-GB"/>
          </a:p>
        </p:txBody>
      </p:sp>
      <p:sp>
        <p:nvSpPr>
          <p:cNvPr id="91159" name="Text Box 23"/>
          <p:cNvSpPr txBox="1">
            <a:spLocks noChangeArrowheads="1"/>
          </p:cNvSpPr>
          <p:nvPr/>
        </p:nvSpPr>
        <p:spPr bwMode="auto">
          <a:xfrm>
            <a:off x="7609108" y="3856865"/>
            <a:ext cx="954107" cy="461665"/>
          </a:xfrm>
          <a:prstGeom prst="rect">
            <a:avLst/>
          </a:prstGeom>
          <a:noFill/>
          <a:ln>
            <a:noFill/>
          </a:ln>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38100">
                <a:solidFill>
                  <a:srgbClr val="00FFFF"/>
                </a:solidFill>
                <a:miter lim="800000"/>
                <a:headEnd/>
                <a:tailEnd/>
              </a14:hiddenLine>
            </a:ext>
          </a:extLst>
        </p:spPr>
        <p:txBody>
          <a:bodyPr wrap="none">
            <a:spAutoFit/>
          </a:bodyPr>
          <a:lstStyle/>
          <a:p>
            <a:pPr algn="ctr" fontAlgn="base">
              <a:spcBef>
                <a:spcPct val="50000"/>
              </a:spcBef>
              <a:spcAft>
                <a:spcPct val="0"/>
              </a:spcAft>
            </a:pPr>
            <a:r>
              <a:rPr lang="en-GB" sz="2400" b="1" dirty="0">
                <a:solidFill>
                  <a:srgbClr val="000000"/>
                </a:solidFill>
                <a:latin typeface="Roboto Light"/>
                <a:cs typeface="Roboto Light"/>
              </a:rPr>
              <a:t>1DFT</a:t>
            </a:r>
          </a:p>
        </p:txBody>
      </p:sp>
      <p:grpSp>
        <p:nvGrpSpPr>
          <p:cNvPr id="20" name="Group 19"/>
          <p:cNvGrpSpPr/>
          <p:nvPr/>
        </p:nvGrpSpPr>
        <p:grpSpPr>
          <a:xfrm>
            <a:off x="8763000" y="6296168"/>
            <a:ext cx="2983766" cy="252000"/>
            <a:chOff x="9026652" y="6296168"/>
            <a:chExt cx="2983766" cy="252000"/>
          </a:xfrm>
        </p:grpSpPr>
        <p:sp>
          <p:nvSpPr>
            <p:cNvPr id="21" name="TextBox 20"/>
            <p:cNvSpPr txBox="1"/>
            <p:nvPr/>
          </p:nvSpPr>
          <p:spPr>
            <a:xfrm>
              <a:off x="9026652" y="6301947"/>
              <a:ext cx="2139365" cy="246221"/>
            </a:xfrm>
            <a:prstGeom prst="rect">
              <a:avLst/>
            </a:prstGeom>
            <a:noFill/>
          </p:spPr>
          <p:txBody>
            <a:bodyPr wrap="none" rtlCol="0">
              <a:spAutoFit/>
            </a:bodyPr>
            <a:lstStyle/>
            <a:p>
              <a:pPr algn="r"/>
              <a:r>
                <a:rPr lang="en-US" sz="1000" dirty="0">
                  <a:solidFill>
                    <a:schemeClr val="bg1"/>
                  </a:solidFill>
                  <a:latin typeface="Roboto Medium" charset="0"/>
                  <a:ea typeface="Roboto Medium" charset="0"/>
                  <a:cs typeface="Roboto Medium" charset="0"/>
                  <a:hlinkClick r:id="rId7"/>
                </a:rPr>
                <a:t>Modified from DHiggins ReviseMRI</a:t>
              </a:r>
              <a:endParaRPr lang="en-US" sz="1000" dirty="0">
                <a:solidFill>
                  <a:schemeClr val="bg1"/>
                </a:solidFill>
                <a:latin typeface="Roboto Light"/>
                <a:ea typeface="Roboto Light"/>
                <a:cs typeface="Roboto Light"/>
              </a:endParaRPr>
            </a:p>
          </p:txBody>
        </p:sp>
        <p:grpSp>
          <p:nvGrpSpPr>
            <p:cNvPr id="22" name="Group 21"/>
            <p:cNvGrpSpPr/>
            <p:nvPr/>
          </p:nvGrpSpPr>
          <p:grpSpPr>
            <a:xfrm>
              <a:off x="11184463" y="6296168"/>
              <a:ext cx="825955" cy="252000"/>
              <a:chOff x="11184463" y="6296168"/>
              <a:chExt cx="825955" cy="252000"/>
            </a:xfrm>
          </p:grpSpPr>
          <p:pic>
            <p:nvPicPr>
              <p:cNvPr id="23" name="Picture 22">
                <a:hlinkClick r:id="rId8"/>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71440" y="6296168"/>
                <a:ext cx="252000" cy="252000"/>
              </a:xfrm>
              <a:prstGeom prst="rect">
                <a:avLst/>
              </a:prstGeom>
            </p:spPr>
          </p:pic>
          <p:pic>
            <p:nvPicPr>
              <p:cNvPr id="24" name="Picture 23">
                <a:hlinkClick r:id="rId8"/>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84463" y="6296168"/>
                <a:ext cx="252000" cy="252000"/>
              </a:xfrm>
              <a:prstGeom prst="rect">
                <a:avLst/>
              </a:prstGeom>
            </p:spPr>
          </p:pic>
          <p:pic>
            <p:nvPicPr>
              <p:cNvPr id="25" name="Picture 24" descr="nc.large.png">
                <a:hlinkClick r:id="rId8"/>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758418" y="6296168"/>
                <a:ext cx="252000" cy="252000"/>
              </a:xfrm>
              <a:prstGeom prst="rect">
                <a:avLst/>
              </a:prstGeom>
            </p:spPr>
          </p:pic>
        </p:grpSp>
      </p:grpSp>
      <p:sp>
        <p:nvSpPr>
          <p:cNvPr id="27" name="TextBox 26"/>
          <p:cNvSpPr txBox="1"/>
          <p:nvPr/>
        </p:nvSpPr>
        <p:spPr>
          <a:xfrm>
            <a:off x="427568" y="3202010"/>
            <a:ext cx="3060699" cy="3108544"/>
          </a:xfrm>
          <a:prstGeom prst="rect">
            <a:avLst/>
          </a:prstGeom>
          <a:noFill/>
        </p:spPr>
        <p:txBody>
          <a:bodyPr wrap="square" rtlCol="0">
            <a:spAutoFit/>
          </a:bodyPr>
          <a:lstStyle/>
          <a:p>
            <a:r>
              <a:rPr lang="en-US" sz="2800" b="1" dirty="0">
                <a:latin typeface="Nexa Bold"/>
                <a:cs typeface="Nexa Bold"/>
              </a:rPr>
              <a:t>THEREFORE,</a:t>
            </a:r>
          </a:p>
          <a:p>
            <a:r>
              <a:rPr lang="en-US" sz="2800" b="1" dirty="0">
                <a:solidFill>
                  <a:srgbClr val="FF9F1B"/>
                </a:solidFill>
                <a:latin typeface="Nexa Bold"/>
                <a:cs typeface="Nexa Bold"/>
              </a:rPr>
              <a:t>IT DOES NOT MATTER </a:t>
            </a:r>
          </a:p>
          <a:p>
            <a:r>
              <a:rPr lang="en-US" sz="2800" b="1" dirty="0">
                <a:solidFill>
                  <a:srgbClr val="000000"/>
                </a:solidFill>
                <a:latin typeface="Nexa Bold"/>
                <a:cs typeface="Nexa Bold"/>
              </a:rPr>
              <a:t>WHICH WAY THE FOURIER TRANSFORMS GET APPLIED!</a:t>
            </a:r>
          </a:p>
        </p:txBody>
      </p:sp>
    </p:spTree>
    <p:extLst>
      <p:ext uri="{BB962C8B-B14F-4D97-AF65-F5344CB8AC3E}">
        <p14:creationId xmlns:p14="http://schemas.microsoft.com/office/powerpoint/2010/main" val="252815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146"/>
                                        </p:tgtEl>
                                        <p:attrNameLst>
                                          <p:attrName>style.visibility</p:attrName>
                                        </p:attrNameLst>
                                      </p:cBhvr>
                                      <p:to>
                                        <p:strVal val="visible"/>
                                      </p:to>
                                    </p:set>
                                    <p:animEffect transition="in" filter="fade">
                                      <p:cBhvr>
                                        <p:cTn id="7" dur="500"/>
                                        <p:tgtEl>
                                          <p:spTgt spid="91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1153"/>
                                        </p:tgtEl>
                                        <p:attrNameLst>
                                          <p:attrName>style.visibility</p:attrName>
                                        </p:attrNameLst>
                                      </p:cBhvr>
                                      <p:to>
                                        <p:strVal val="visible"/>
                                      </p:to>
                                    </p:set>
                                    <p:animEffect transition="in" filter="fade">
                                      <p:cBhvr>
                                        <p:cTn id="12" dur="500"/>
                                        <p:tgtEl>
                                          <p:spTgt spid="9115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1152"/>
                                        </p:tgtEl>
                                        <p:attrNameLst>
                                          <p:attrName>style.visibility</p:attrName>
                                        </p:attrNameLst>
                                      </p:cBhvr>
                                      <p:to>
                                        <p:strVal val="visible"/>
                                      </p:to>
                                    </p:set>
                                    <p:animEffect transition="in" filter="fade">
                                      <p:cBhvr>
                                        <p:cTn id="15" dur="500"/>
                                        <p:tgtEl>
                                          <p:spTgt spid="9115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91144"/>
                                        </p:tgtEl>
                                        <p:attrNameLst>
                                          <p:attrName>style.visibility</p:attrName>
                                        </p:attrNameLst>
                                      </p:cBhvr>
                                      <p:to>
                                        <p:strVal val="visible"/>
                                      </p:to>
                                    </p:set>
                                    <p:animEffect transition="in" filter="fade">
                                      <p:cBhvr>
                                        <p:cTn id="19" dur="500"/>
                                        <p:tgtEl>
                                          <p:spTgt spid="91144"/>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91154"/>
                                        </p:tgtEl>
                                        <p:attrNameLst>
                                          <p:attrName>style.visibility</p:attrName>
                                        </p:attrNameLst>
                                      </p:cBhvr>
                                      <p:to>
                                        <p:strVal val="visible"/>
                                      </p:to>
                                    </p:set>
                                    <p:animEffect transition="in" filter="fade">
                                      <p:cBhvr>
                                        <p:cTn id="23" dur="500"/>
                                        <p:tgtEl>
                                          <p:spTgt spid="9115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1155"/>
                                        </p:tgtEl>
                                        <p:attrNameLst>
                                          <p:attrName>style.visibility</p:attrName>
                                        </p:attrNameLst>
                                      </p:cBhvr>
                                      <p:to>
                                        <p:strVal val="visible"/>
                                      </p:to>
                                    </p:set>
                                    <p:animEffect transition="in" filter="fade">
                                      <p:cBhvr>
                                        <p:cTn id="26" dur="500"/>
                                        <p:tgtEl>
                                          <p:spTgt spid="91155"/>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91147"/>
                                        </p:tgtEl>
                                        <p:attrNameLst>
                                          <p:attrName>style.visibility</p:attrName>
                                        </p:attrNameLst>
                                      </p:cBhvr>
                                      <p:to>
                                        <p:strVal val="visible"/>
                                      </p:to>
                                    </p:set>
                                    <p:animEffect transition="in" filter="fade">
                                      <p:cBhvr>
                                        <p:cTn id="30" dur="500"/>
                                        <p:tgtEl>
                                          <p:spTgt spid="911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91153"/>
                                        </p:tgtEl>
                                      </p:cBhvr>
                                    </p:animEffect>
                                    <p:set>
                                      <p:cBhvr>
                                        <p:cTn id="35" dur="1" fill="hold">
                                          <p:stCondLst>
                                            <p:cond delay="499"/>
                                          </p:stCondLst>
                                        </p:cTn>
                                        <p:tgtEl>
                                          <p:spTgt spid="91153"/>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91152"/>
                                        </p:tgtEl>
                                      </p:cBhvr>
                                    </p:animEffect>
                                    <p:set>
                                      <p:cBhvr>
                                        <p:cTn id="38" dur="1" fill="hold">
                                          <p:stCondLst>
                                            <p:cond delay="499"/>
                                          </p:stCondLst>
                                        </p:cTn>
                                        <p:tgtEl>
                                          <p:spTgt spid="91152"/>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91155"/>
                                        </p:tgtEl>
                                      </p:cBhvr>
                                    </p:animEffect>
                                    <p:set>
                                      <p:cBhvr>
                                        <p:cTn id="41" dur="1" fill="hold">
                                          <p:stCondLst>
                                            <p:cond delay="499"/>
                                          </p:stCondLst>
                                        </p:cTn>
                                        <p:tgtEl>
                                          <p:spTgt spid="91155"/>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91154"/>
                                        </p:tgtEl>
                                      </p:cBhvr>
                                    </p:animEffect>
                                    <p:set>
                                      <p:cBhvr>
                                        <p:cTn id="44" dur="1" fill="hold">
                                          <p:stCondLst>
                                            <p:cond delay="499"/>
                                          </p:stCondLst>
                                        </p:cTn>
                                        <p:tgtEl>
                                          <p:spTgt spid="91154"/>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91147"/>
                                        </p:tgtEl>
                                      </p:cBhvr>
                                    </p:animEffect>
                                    <p:set>
                                      <p:cBhvr>
                                        <p:cTn id="47" dur="1" fill="hold">
                                          <p:stCondLst>
                                            <p:cond delay="499"/>
                                          </p:stCondLst>
                                        </p:cTn>
                                        <p:tgtEl>
                                          <p:spTgt spid="9114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1156"/>
                                        </p:tgtEl>
                                        <p:attrNameLst>
                                          <p:attrName>style.visibility</p:attrName>
                                        </p:attrNameLst>
                                      </p:cBhvr>
                                      <p:to>
                                        <p:strVal val="visible"/>
                                      </p:to>
                                    </p:set>
                                    <p:animEffect transition="in" filter="fade">
                                      <p:cBhvr>
                                        <p:cTn id="52" dur="500"/>
                                        <p:tgtEl>
                                          <p:spTgt spid="9115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1157"/>
                                        </p:tgtEl>
                                        <p:attrNameLst>
                                          <p:attrName>style.visibility</p:attrName>
                                        </p:attrNameLst>
                                      </p:cBhvr>
                                      <p:to>
                                        <p:strVal val="visible"/>
                                      </p:to>
                                    </p:set>
                                    <p:animEffect transition="in" filter="fade">
                                      <p:cBhvr>
                                        <p:cTn id="55" dur="500"/>
                                        <p:tgtEl>
                                          <p:spTgt spid="91157"/>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91145"/>
                                        </p:tgtEl>
                                        <p:attrNameLst>
                                          <p:attrName>style.visibility</p:attrName>
                                        </p:attrNameLst>
                                      </p:cBhvr>
                                      <p:to>
                                        <p:strVal val="visible"/>
                                      </p:to>
                                    </p:set>
                                    <p:animEffect transition="in" filter="fade">
                                      <p:cBhvr>
                                        <p:cTn id="59" dur="500"/>
                                        <p:tgtEl>
                                          <p:spTgt spid="91145"/>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91159"/>
                                        </p:tgtEl>
                                        <p:attrNameLst>
                                          <p:attrName>style.visibility</p:attrName>
                                        </p:attrNameLst>
                                      </p:cBhvr>
                                      <p:to>
                                        <p:strVal val="visible"/>
                                      </p:to>
                                    </p:set>
                                    <p:animEffect transition="in" filter="fade">
                                      <p:cBhvr>
                                        <p:cTn id="63" dur="500"/>
                                        <p:tgtEl>
                                          <p:spTgt spid="9115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1158"/>
                                        </p:tgtEl>
                                        <p:attrNameLst>
                                          <p:attrName>style.visibility</p:attrName>
                                        </p:attrNameLst>
                                      </p:cBhvr>
                                      <p:to>
                                        <p:strVal val="visible"/>
                                      </p:to>
                                    </p:set>
                                    <p:animEffect transition="in" filter="fade">
                                      <p:cBhvr>
                                        <p:cTn id="66" dur="500"/>
                                        <p:tgtEl>
                                          <p:spTgt spid="91158"/>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91147"/>
                                        </p:tgtEl>
                                        <p:attrNameLst>
                                          <p:attrName>style.visibility</p:attrName>
                                        </p:attrNameLst>
                                      </p:cBhvr>
                                      <p:to>
                                        <p:strVal val="visible"/>
                                      </p:to>
                                    </p:set>
                                    <p:animEffect transition="in" filter="fade">
                                      <p:cBhvr>
                                        <p:cTn id="70" dur="500"/>
                                        <p:tgtEl>
                                          <p:spTgt spid="91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52" grpId="0" animBg="1"/>
      <p:bldP spid="91152" grpId="1" animBg="1"/>
      <p:bldP spid="91153" grpId="0"/>
      <p:bldP spid="91153" grpId="1"/>
      <p:bldP spid="91154" grpId="0" animBg="1"/>
      <p:bldP spid="91154" grpId="1" animBg="1"/>
      <p:bldP spid="91155" grpId="0"/>
      <p:bldP spid="91155" grpId="1"/>
      <p:bldP spid="91156" grpId="0" animBg="1"/>
      <p:bldP spid="91157" grpId="0"/>
      <p:bldP spid="91158" grpId="0" animBg="1"/>
      <p:bldP spid="9115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flipV="1">
            <a:off x="0" y="900128"/>
            <a:ext cx="12192000" cy="5682342"/>
          </a:xfrm>
          <a:prstGeom prst="rect">
            <a:avLst/>
          </a:prstGeom>
          <a:solidFill>
            <a:srgbClr val="3733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52825" y="1495358"/>
            <a:ext cx="11116235" cy="1200329"/>
          </a:xfrm>
          <a:prstGeom prst="rect">
            <a:avLst/>
          </a:prstGeom>
          <a:noFill/>
        </p:spPr>
        <p:txBody>
          <a:bodyPr wrap="square" rtlCol="0">
            <a:spAutoFit/>
          </a:bodyPr>
          <a:lstStyle/>
          <a:p>
            <a:pPr algn="ctr"/>
            <a:r>
              <a:rPr lang="en-US" cap="all" dirty="0">
                <a:solidFill>
                  <a:schemeClr val="bg1"/>
                </a:solidFill>
                <a:latin typeface="Nexa Bold" charset="0"/>
                <a:ea typeface="Nexa Bold" charset="0"/>
                <a:cs typeface="Nexa Bold" charset="0"/>
              </a:rPr>
              <a:t>© 2018 BC CHILDREN’S HOSPITAL MRI RESEARCH FACILITY</a:t>
            </a:r>
          </a:p>
          <a:p>
            <a:pPr algn="ctr"/>
            <a:r>
              <a:rPr lang="en-US" cap="all" dirty="0">
                <a:solidFill>
                  <a:schemeClr val="bg1"/>
                </a:solidFill>
                <a:latin typeface="Nexa Bold" charset="0"/>
                <a:ea typeface="Nexa Bold" charset="0"/>
                <a:cs typeface="Nexa Bold" charset="0"/>
              </a:rPr>
              <a:t>This work is licensed under the Creative Commons Attribution-NONCOMMERCIAL-</a:t>
            </a:r>
            <a:r>
              <a:rPr lang="en-US" cap="all" dirty="0" err="1">
                <a:solidFill>
                  <a:schemeClr val="bg1"/>
                </a:solidFill>
                <a:latin typeface="Nexa Bold" charset="0"/>
                <a:ea typeface="Nexa Bold" charset="0"/>
                <a:cs typeface="Nexa Bold" charset="0"/>
              </a:rPr>
              <a:t>ShareAlike</a:t>
            </a:r>
            <a:r>
              <a:rPr lang="en-US" cap="all" dirty="0">
                <a:solidFill>
                  <a:schemeClr val="bg1"/>
                </a:solidFill>
                <a:latin typeface="Nexa Bold" charset="0"/>
                <a:ea typeface="Nexa Bold" charset="0"/>
                <a:cs typeface="Nexa Bold" charset="0"/>
              </a:rPr>
              <a:t> 4.0 International License. To view a copy of this license, visit </a:t>
            </a:r>
            <a:r>
              <a:rPr lang="en-US" b="1" cap="all" dirty="0">
                <a:solidFill>
                  <a:srgbClr val="FF9F1B"/>
                </a:solidFill>
                <a:latin typeface="Nexa"/>
                <a:cs typeface="Nexa"/>
                <a:hlinkClick r:id="rId2"/>
              </a:rPr>
              <a:t>http://</a:t>
            </a:r>
            <a:r>
              <a:rPr lang="en-US" b="1" cap="all" dirty="0" err="1">
                <a:solidFill>
                  <a:srgbClr val="FF9F1B"/>
                </a:solidFill>
                <a:latin typeface="Nexa"/>
                <a:cs typeface="Nexa"/>
                <a:hlinkClick r:id="rId2"/>
              </a:rPr>
              <a:t>creativecommons.org</a:t>
            </a:r>
            <a:r>
              <a:rPr lang="en-US" b="1" cap="all" dirty="0">
                <a:solidFill>
                  <a:srgbClr val="FF9F1B"/>
                </a:solidFill>
                <a:latin typeface="Nexa"/>
                <a:cs typeface="Nexa"/>
                <a:hlinkClick r:id="rId2"/>
              </a:rPr>
              <a:t>/licenses/by-</a:t>
            </a:r>
            <a:r>
              <a:rPr lang="en-US" b="1" cap="all" dirty="0" err="1">
                <a:solidFill>
                  <a:srgbClr val="FF9F1B"/>
                </a:solidFill>
                <a:latin typeface="Nexa"/>
                <a:cs typeface="Nexa"/>
                <a:hlinkClick r:id="rId2"/>
              </a:rPr>
              <a:t>nc</a:t>
            </a:r>
            <a:r>
              <a:rPr lang="en-US" b="1" cap="all" dirty="0">
                <a:solidFill>
                  <a:srgbClr val="FF9F1B"/>
                </a:solidFill>
                <a:latin typeface="Nexa"/>
                <a:cs typeface="Nexa"/>
                <a:hlinkClick r:id="rId2"/>
              </a:rPr>
              <a:t>-</a:t>
            </a:r>
            <a:r>
              <a:rPr lang="en-US" b="1" cap="all" dirty="0" err="1">
                <a:solidFill>
                  <a:srgbClr val="FF9F1B"/>
                </a:solidFill>
                <a:latin typeface="Nexa"/>
                <a:cs typeface="Nexa"/>
                <a:hlinkClick r:id="rId2"/>
              </a:rPr>
              <a:t>sa</a:t>
            </a:r>
            <a:r>
              <a:rPr lang="en-US" b="1" cap="all" dirty="0">
                <a:solidFill>
                  <a:srgbClr val="FF9F1B"/>
                </a:solidFill>
                <a:latin typeface="Nexa"/>
                <a:cs typeface="Nexa"/>
                <a:hlinkClick r:id="rId2"/>
              </a:rPr>
              <a:t>/4.0/</a:t>
            </a:r>
            <a:r>
              <a:rPr lang="en-US" dirty="0"/>
              <a:t>.</a:t>
            </a:r>
            <a:r>
              <a:rPr lang="en-US" cap="all" dirty="0">
                <a:solidFill>
                  <a:schemeClr val="bg1"/>
                </a:solidFill>
                <a:latin typeface="Nexa Bold" charset="0"/>
                <a:ea typeface="Nexa Bold" charset="0"/>
                <a:cs typeface="Nexa Bold" charset="0"/>
              </a:rPr>
              <a:t>.</a:t>
            </a:r>
          </a:p>
        </p:txBody>
      </p:sp>
      <p:sp>
        <p:nvSpPr>
          <p:cNvPr id="7" name="Rectangle 6"/>
          <p:cNvSpPr/>
          <p:nvPr/>
        </p:nvSpPr>
        <p:spPr>
          <a:xfrm flipV="1">
            <a:off x="0" y="0"/>
            <a:ext cx="12192000" cy="1175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842898" y="5602489"/>
            <a:ext cx="2506206" cy="2506206"/>
          </a:xfrm>
          <a:prstGeom prst="rect">
            <a:avLst/>
          </a:prstGeom>
          <a:noFill/>
          <a:ln w="190500">
            <a:solidFill>
              <a:srgbClr val="FF9F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4142970" y="3619341"/>
            <a:ext cx="3906070" cy="707886"/>
          </a:xfrm>
          <a:prstGeom prst="rect">
            <a:avLst/>
          </a:prstGeom>
          <a:noFill/>
        </p:spPr>
        <p:txBody>
          <a:bodyPr wrap="none" rtlCol="0">
            <a:spAutoFit/>
          </a:bodyPr>
          <a:lstStyle/>
          <a:p>
            <a:pPr algn="ctr"/>
            <a:r>
              <a:rPr lang="en-US" sz="4000" spc="600" dirty="0">
                <a:solidFill>
                  <a:schemeClr val="bg1"/>
                </a:solidFill>
                <a:latin typeface="Nexa Bold" charset="0"/>
                <a:ea typeface="Nexa Bold" charset="0"/>
                <a:cs typeface="Nexa Bold" charset="0"/>
              </a:rPr>
              <a:t>THANK YOU</a:t>
            </a:r>
          </a:p>
        </p:txBody>
      </p:sp>
      <p:cxnSp>
        <p:nvCxnSpPr>
          <p:cNvPr id="28" name="Straight Connector 27"/>
          <p:cNvCxnSpPr/>
          <p:nvPr/>
        </p:nvCxnSpPr>
        <p:spPr>
          <a:xfrm>
            <a:off x="5813728" y="2723107"/>
            <a:ext cx="56454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pic>
        <p:nvPicPr>
          <p:cNvPr id="3" name="Picture Placeholder 2" descr="cc.logo.large.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7868" b="-67868"/>
          <a:stretch>
            <a:fillRect/>
          </a:stretch>
        </p:blipFill>
        <p:spPr>
          <a:xfrm>
            <a:off x="179292" y="-627505"/>
            <a:ext cx="4159932" cy="2339966"/>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8359" y="288128"/>
            <a:ext cx="611999" cy="611999"/>
          </a:xfrm>
          <a:prstGeom prst="rect">
            <a:avLst/>
          </a:prstGeom>
        </p:spPr>
      </p:pic>
      <p:pic>
        <p:nvPicPr>
          <p:cNvPr id="20" name="Picture 19" descr="sa.lar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04070" y="288128"/>
            <a:ext cx="611999" cy="611999"/>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0504" y="288128"/>
            <a:ext cx="611999" cy="611999"/>
          </a:xfrm>
          <a:prstGeom prst="rect">
            <a:avLst/>
          </a:prstGeom>
        </p:spPr>
      </p:pic>
      <p:sp>
        <p:nvSpPr>
          <p:cNvPr id="23" name="TextBox 22"/>
          <p:cNvSpPr txBox="1"/>
          <p:nvPr/>
        </p:nvSpPr>
        <p:spPr>
          <a:xfrm>
            <a:off x="677333" y="6111982"/>
            <a:ext cx="1918151" cy="261610"/>
          </a:xfrm>
          <a:prstGeom prst="rect">
            <a:avLst/>
          </a:prstGeom>
          <a:noFill/>
        </p:spPr>
        <p:txBody>
          <a:bodyPr wrap="none" rtlCol="0">
            <a:spAutoFit/>
          </a:bodyPr>
          <a:lstStyle/>
          <a:p>
            <a:r>
              <a:rPr lang="en-US" sz="1100" i="1" spc="600" dirty="0">
                <a:solidFill>
                  <a:schemeClr val="bg1"/>
                </a:solidFill>
                <a:latin typeface="Roboto Light" charset="0"/>
                <a:ea typeface="Roboto Light" charset="0"/>
                <a:cs typeface="Roboto Light" charset="0"/>
              </a:rPr>
              <a:t>BCCH MRI Research Facility</a:t>
            </a:r>
          </a:p>
        </p:txBody>
      </p:sp>
      <p:pic>
        <p:nvPicPr>
          <p:cNvPr id="5" name="Picture 4" descr="nc.lar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06214" y="288128"/>
            <a:ext cx="612000" cy="612000"/>
          </a:xfrm>
          <a:prstGeom prst="rect">
            <a:avLst/>
          </a:prstGeom>
        </p:spPr>
      </p:pic>
    </p:spTree>
    <p:extLst>
      <p:ext uri="{BB962C8B-B14F-4D97-AF65-F5344CB8AC3E}">
        <p14:creationId xmlns:p14="http://schemas.microsoft.com/office/powerpoint/2010/main" val="3439698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79746" y="-367008"/>
            <a:ext cx="4682038" cy="3443542"/>
          </a:xfrm>
          <a:prstGeom prst="rect">
            <a:avLst/>
          </a:prstGeom>
          <a:noFill/>
          <a:ln w="1143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7755" y="1495878"/>
            <a:ext cx="4775666" cy="1446550"/>
          </a:xfrm>
          <a:prstGeom prst="rect">
            <a:avLst/>
          </a:prstGeom>
          <a:noFill/>
        </p:spPr>
        <p:txBody>
          <a:bodyPr wrap="none" rtlCol="0">
            <a:spAutoFit/>
          </a:bodyPr>
          <a:lstStyle/>
          <a:p>
            <a:r>
              <a:rPr lang="en-US" sz="4400" dirty="0">
                <a:solidFill>
                  <a:srgbClr val="FF9F1B"/>
                </a:solidFill>
                <a:latin typeface="Nexa Bold" charset="0"/>
                <a:ea typeface="Nexa Bold" charset="0"/>
                <a:cs typeface="Nexa Bold" charset="0"/>
              </a:rPr>
              <a:t>MAGNETIC</a:t>
            </a:r>
          </a:p>
          <a:p>
            <a:r>
              <a:rPr lang="en-US" sz="4400" dirty="0">
                <a:solidFill>
                  <a:schemeClr val="tx1">
                    <a:lumMod val="75000"/>
                    <a:lumOff val="25000"/>
                  </a:schemeClr>
                </a:solidFill>
                <a:latin typeface="Nexa Bold" charset="0"/>
                <a:ea typeface="Nexa Bold" charset="0"/>
                <a:cs typeface="Nexa Bold" charset="0"/>
              </a:rPr>
              <a:t>SUCCEPTIBILITY</a:t>
            </a:r>
          </a:p>
        </p:txBody>
      </p:sp>
      <p:sp>
        <p:nvSpPr>
          <p:cNvPr id="7" name="Rectangle 6"/>
          <p:cNvSpPr/>
          <p:nvPr/>
        </p:nvSpPr>
        <p:spPr>
          <a:xfrm>
            <a:off x="5833333" y="3395421"/>
            <a:ext cx="4779389" cy="1938992"/>
          </a:xfrm>
          <a:prstGeom prst="rect">
            <a:avLst/>
          </a:prstGeom>
        </p:spPr>
        <p:txBody>
          <a:bodyPr wrap="square">
            <a:spAutoFit/>
          </a:bodyPr>
          <a:lstStyle/>
          <a:p>
            <a:pPr algn="ctr"/>
            <a:r>
              <a:rPr lang="en-US" sz="2400" dirty="0">
                <a:latin typeface="Roboto Medium"/>
                <a:cs typeface="Roboto Medium"/>
              </a:rPr>
              <a:t>Susceptibility</a:t>
            </a:r>
            <a:r>
              <a:rPr lang="en-US" sz="2400" dirty="0">
                <a:latin typeface="Roboto Light"/>
                <a:cs typeface="Roboto Light"/>
              </a:rPr>
              <a:t> is a measure of the </a:t>
            </a:r>
            <a:r>
              <a:rPr lang="en-US" sz="2400" dirty="0">
                <a:latin typeface="Roboto Medium"/>
                <a:cs typeface="Roboto Medium"/>
              </a:rPr>
              <a:t>extent</a:t>
            </a:r>
            <a:r>
              <a:rPr lang="en-US" sz="2400" dirty="0">
                <a:latin typeface="Roboto Light"/>
                <a:cs typeface="Roboto Light"/>
              </a:rPr>
              <a:t> to which a substance becomes </a:t>
            </a:r>
            <a:r>
              <a:rPr lang="en-US" sz="2400" dirty="0">
                <a:latin typeface="Roboto Medium"/>
                <a:cs typeface="Roboto Medium"/>
              </a:rPr>
              <a:t>magnetized</a:t>
            </a:r>
            <a:r>
              <a:rPr lang="en-US" sz="2400" dirty="0">
                <a:latin typeface="Roboto Light"/>
                <a:cs typeface="Roboto Light"/>
              </a:rPr>
              <a:t> when it is placed in an external magnetic field</a:t>
            </a:r>
            <a:endParaRPr lang="en-US" sz="2400" dirty="0">
              <a:latin typeface="Roboto Light"/>
              <a:ea typeface="Roboto Light"/>
              <a:cs typeface="Roboto Light"/>
            </a:endParaRPr>
          </a:p>
        </p:txBody>
      </p:sp>
      <p:sp>
        <p:nvSpPr>
          <p:cNvPr id="8" name="Rectangle 7"/>
          <p:cNvSpPr/>
          <p:nvPr/>
        </p:nvSpPr>
        <p:spPr>
          <a:xfrm>
            <a:off x="7515141" y="1626683"/>
            <a:ext cx="1415772" cy="1569660"/>
          </a:xfrm>
          <a:prstGeom prst="rect">
            <a:avLst/>
          </a:prstGeom>
        </p:spPr>
        <p:txBody>
          <a:bodyPr wrap="none">
            <a:spAutoFit/>
          </a:bodyPr>
          <a:lstStyle/>
          <a:p>
            <a:pPr algn="ctr"/>
            <a:r>
              <a:rPr lang="en-US" sz="9600" dirty="0">
                <a:solidFill>
                  <a:srgbClr val="FF9F1B"/>
                </a:solidFill>
                <a:latin typeface="Pe-icon-7-stroke"/>
                <a:cs typeface="Pe-icon-7-stroke"/>
              </a:rPr>
              <a:t></a:t>
            </a:r>
            <a:endParaRPr lang="en-US" sz="11500" dirty="0">
              <a:solidFill>
                <a:srgbClr val="FF9F1B"/>
              </a:solidFill>
              <a:latin typeface="FontAwesome"/>
              <a:cs typeface="FontAwesome"/>
            </a:endParaRPr>
          </a:p>
        </p:txBody>
      </p:sp>
    </p:spTree>
    <p:extLst>
      <p:ext uri="{BB962C8B-B14F-4D97-AF65-F5344CB8AC3E}">
        <p14:creationId xmlns:p14="http://schemas.microsoft.com/office/powerpoint/2010/main" val="389610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4548044" y="3424003"/>
            <a:ext cx="3095913" cy="24902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a:off x="4548043" y="2160814"/>
            <a:ext cx="3095913" cy="1268110"/>
          </a:xfrm>
          <a:prstGeom prst="rect">
            <a:avLst/>
          </a:prstGeom>
          <a:solidFill>
            <a:srgbClr val="FF9F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EC4B6"/>
              </a:solidFill>
            </a:endParaRPr>
          </a:p>
        </p:txBody>
      </p:sp>
      <p:sp>
        <p:nvSpPr>
          <p:cNvPr id="45" name="TextBox 44"/>
          <p:cNvSpPr txBox="1"/>
          <p:nvPr/>
        </p:nvSpPr>
        <p:spPr>
          <a:xfrm>
            <a:off x="5644594" y="2272608"/>
            <a:ext cx="902811" cy="1107996"/>
          </a:xfrm>
          <a:prstGeom prst="rect">
            <a:avLst/>
          </a:prstGeom>
          <a:noFill/>
        </p:spPr>
        <p:txBody>
          <a:bodyPr wrap="none" rtlCol="0">
            <a:spAutoFit/>
          </a:bodyPr>
          <a:lstStyle/>
          <a:p>
            <a:pPr algn="ctr"/>
            <a:r>
              <a:rPr lang="en-US" sz="6600" dirty="0">
                <a:solidFill>
                  <a:srgbClr val="FFFFFF"/>
                </a:solidFill>
                <a:latin typeface="Pe-icon-7-stroke"/>
                <a:cs typeface="Pe-icon-7-stroke"/>
              </a:rPr>
              <a:t></a:t>
            </a:r>
            <a:endParaRPr lang="en-US" sz="6600" dirty="0">
              <a:solidFill>
                <a:srgbClr val="FFFFFF"/>
              </a:solidFill>
              <a:latin typeface="Pe-icon-7-stroke"/>
              <a:ea typeface="Open Sans Light" panose="020B0306030504020204" pitchFamily="34" charset="0"/>
              <a:cs typeface="Pe-icon-7-stroke"/>
            </a:endParaRPr>
          </a:p>
        </p:txBody>
      </p:sp>
      <p:grpSp>
        <p:nvGrpSpPr>
          <p:cNvPr id="36" name="Group 35"/>
          <p:cNvGrpSpPr/>
          <p:nvPr/>
        </p:nvGrpSpPr>
        <p:grpSpPr>
          <a:xfrm>
            <a:off x="4629553" y="3808686"/>
            <a:ext cx="3102131" cy="844493"/>
            <a:chOff x="4764022" y="3944928"/>
            <a:chExt cx="3102131" cy="844493"/>
          </a:xfrm>
        </p:grpSpPr>
        <p:cxnSp>
          <p:nvCxnSpPr>
            <p:cNvPr id="42" name="Straight Connector 41"/>
            <p:cNvCxnSpPr/>
            <p:nvPr/>
          </p:nvCxnSpPr>
          <p:spPr>
            <a:xfrm>
              <a:off x="4950079" y="4326397"/>
              <a:ext cx="22918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764022" y="3944928"/>
              <a:ext cx="3102131" cy="369332"/>
            </a:xfrm>
            <a:prstGeom prst="rect">
              <a:avLst/>
            </a:prstGeom>
            <a:noFill/>
          </p:spPr>
          <p:txBody>
            <a:bodyPr wrap="none" rtlCol="0">
              <a:spAutoFit/>
            </a:bodyPr>
            <a:lstStyle/>
            <a:p>
              <a:r>
                <a:rPr lang="en-US"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Intrinsic Angular Momentum</a:t>
              </a:r>
            </a:p>
          </p:txBody>
        </p:sp>
        <p:sp>
          <p:nvSpPr>
            <p:cNvPr id="39" name="TextBox 38"/>
            <p:cNvSpPr txBox="1"/>
            <p:nvPr/>
          </p:nvSpPr>
          <p:spPr>
            <a:xfrm>
              <a:off x="5849621" y="4420089"/>
              <a:ext cx="651140" cy="369332"/>
            </a:xfrm>
            <a:prstGeom prst="rect">
              <a:avLst/>
            </a:prstGeom>
            <a:noFill/>
          </p:spPr>
          <p:txBody>
            <a:bodyPr wrap="none" rtlCol="0">
              <a:spAutoFit/>
            </a:bodyPr>
            <a:lstStyle/>
            <a:p>
              <a:r>
                <a:rPr lang="en-US"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Spin</a:t>
              </a:r>
              <a:endParaRPr lang="en-US" sz="140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endParaRPr>
            </a:p>
          </p:txBody>
        </p:sp>
      </p:grpSp>
      <p:sp>
        <p:nvSpPr>
          <p:cNvPr id="54" name="TextBox 53"/>
          <p:cNvSpPr txBox="1"/>
          <p:nvPr/>
        </p:nvSpPr>
        <p:spPr>
          <a:xfrm>
            <a:off x="2694058" y="822738"/>
            <a:ext cx="6803913" cy="707886"/>
          </a:xfrm>
          <a:prstGeom prst="rect">
            <a:avLst/>
          </a:prstGeom>
          <a:noFill/>
        </p:spPr>
        <p:txBody>
          <a:bodyPr wrap="none" rtlCol="0">
            <a:spAutoFit/>
          </a:bodyPr>
          <a:lstStyle/>
          <a:p>
            <a:pPr algn="ctr"/>
            <a:r>
              <a:rPr lang="en-US" sz="4000" dirty="0">
                <a:solidFill>
                  <a:schemeClr val="tx1">
                    <a:lumMod val="75000"/>
                    <a:lumOff val="25000"/>
                  </a:schemeClr>
                </a:solidFill>
                <a:latin typeface="Nexa Bold" charset="0"/>
                <a:ea typeface="Nexa Bold" charset="0"/>
                <a:cs typeface="Nexa Bold" charset="0"/>
              </a:rPr>
              <a:t>ROOT OF SUSCEPTIBILITY</a:t>
            </a:r>
          </a:p>
        </p:txBody>
      </p:sp>
      <p:sp>
        <p:nvSpPr>
          <p:cNvPr id="55" name="TextBox 54"/>
          <p:cNvSpPr txBox="1"/>
          <p:nvPr/>
        </p:nvSpPr>
        <p:spPr>
          <a:xfrm>
            <a:off x="5722040" y="632827"/>
            <a:ext cx="747921" cy="276999"/>
          </a:xfrm>
          <a:prstGeom prst="rect">
            <a:avLst/>
          </a:prstGeom>
          <a:noFill/>
        </p:spPr>
        <p:txBody>
          <a:bodyPr wrap="none" rtlCol="0">
            <a:spAutoFit/>
          </a:bodyPr>
          <a:lstStyle/>
          <a:p>
            <a:pPr algn="ctr"/>
            <a:r>
              <a:rPr lang="en-US" sz="1200" spc="600" dirty="0">
                <a:solidFill>
                  <a:schemeClr val="tx1">
                    <a:lumMod val="75000"/>
                    <a:lumOff val="25000"/>
                  </a:schemeClr>
                </a:solidFill>
                <a:latin typeface="Roboto Light"/>
                <a:ea typeface="Roboto Light"/>
                <a:cs typeface="Roboto Light"/>
              </a:rPr>
              <a:t>SPIN</a:t>
            </a:r>
          </a:p>
        </p:txBody>
      </p:sp>
      <p:cxnSp>
        <p:nvCxnSpPr>
          <p:cNvPr id="56" name="Straight Connector 55"/>
          <p:cNvCxnSpPr/>
          <p:nvPr/>
        </p:nvCxnSpPr>
        <p:spPr>
          <a:xfrm>
            <a:off x="5504573" y="1700478"/>
            <a:ext cx="11828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
        <p:nvSpPr>
          <p:cNvPr id="57" name="Triangle 56"/>
          <p:cNvSpPr/>
          <p:nvPr/>
        </p:nvSpPr>
        <p:spPr>
          <a:xfrm rot="10800000">
            <a:off x="5657693" y="0"/>
            <a:ext cx="876615" cy="291995"/>
          </a:xfrm>
          <a:prstGeom prst="triangle">
            <a:avLst/>
          </a:prstGeom>
          <a:solidFill>
            <a:srgbClr val="FF9F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358346" y="6301947"/>
            <a:ext cx="723275" cy="246221"/>
          </a:xfrm>
          <a:prstGeom prst="rect">
            <a:avLst/>
          </a:prstGeom>
          <a:noFill/>
        </p:spPr>
        <p:txBody>
          <a:bodyPr wrap="none" rtlCol="0">
            <a:spAutoFit/>
          </a:bodyPr>
          <a:lstStyle/>
          <a:p>
            <a:r>
              <a:rPr lang="en-US" sz="1000" dirty="0">
                <a:solidFill>
                  <a:schemeClr val="bg1"/>
                </a:solidFill>
                <a:latin typeface="Roboto Medium" charset="0"/>
                <a:ea typeface="Roboto Medium" charset="0"/>
                <a:cs typeface="Roboto Medium" charset="0"/>
              </a:rPr>
              <a:t>Slide / </a:t>
            </a:r>
            <a:r>
              <a:rPr lang="en-US" sz="1000" dirty="0">
                <a:solidFill>
                  <a:schemeClr val="bg1"/>
                </a:solidFill>
                <a:latin typeface="Roboto Light"/>
                <a:ea typeface="Roboto Light"/>
                <a:cs typeface="Roboto Light"/>
              </a:rPr>
              <a:t>01</a:t>
            </a:r>
          </a:p>
        </p:txBody>
      </p:sp>
      <p:sp>
        <p:nvSpPr>
          <p:cNvPr id="8" name="TextBox 7"/>
          <p:cNvSpPr txBox="1"/>
          <p:nvPr/>
        </p:nvSpPr>
        <p:spPr>
          <a:xfrm>
            <a:off x="1663896" y="4988389"/>
            <a:ext cx="1808508" cy="369332"/>
          </a:xfrm>
          <a:prstGeom prst="rect">
            <a:avLst/>
          </a:prstGeom>
          <a:noFill/>
        </p:spPr>
        <p:txBody>
          <a:bodyPr wrap="none" rtlCol="0">
            <a:spAutoFit/>
          </a:bodyPr>
          <a:lstStyle/>
          <a:p>
            <a:r>
              <a:rPr lang="en-US"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1/2 integer spin</a:t>
            </a:r>
          </a:p>
        </p:txBody>
      </p:sp>
      <p:sp>
        <p:nvSpPr>
          <p:cNvPr id="9" name="TextBox 8"/>
          <p:cNvSpPr txBox="1"/>
          <p:nvPr/>
        </p:nvSpPr>
        <p:spPr>
          <a:xfrm>
            <a:off x="1096884" y="5434503"/>
            <a:ext cx="2942533" cy="646331"/>
          </a:xfrm>
          <a:prstGeom prst="rect">
            <a:avLst/>
          </a:prstGeom>
          <a:noFill/>
        </p:spPr>
        <p:txBody>
          <a:bodyPr wrap="square" rtlCol="0">
            <a:spAutoFit/>
          </a:bodyPr>
          <a:lstStyle/>
          <a:p>
            <a:pPr algn="ctr"/>
            <a:r>
              <a:rPr lang="en-US"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Follow Pauli exclusion</a:t>
            </a:r>
          </a:p>
          <a:p>
            <a:pPr algn="ctr"/>
            <a:r>
              <a:rPr lang="en-US"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 principle</a:t>
            </a:r>
          </a:p>
        </p:txBody>
      </p:sp>
      <p:grpSp>
        <p:nvGrpSpPr>
          <p:cNvPr id="16" name="Group 15">
            <a:extLst>
              <a:ext uri="{FF2B5EF4-FFF2-40B4-BE49-F238E27FC236}">
                <a16:creationId xmlns:a16="http://schemas.microsoft.com/office/drawing/2014/main" id="{0D982E01-E5A4-2044-967E-C4A0666A62CB}"/>
              </a:ext>
            </a:extLst>
          </p:cNvPr>
          <p:cNvGrpSpPr/>
          <p:nvPr/>
        </p:nvGrpSpPr>
        <p:grpSpPr>
          <a:xfrm>
            <a:off x="964275" y="3548884"/>
            <a:ext cx="3266255" cy="1135083"/>
            <a:chOff x="964275" y="3548884"/>
            <a:chExt cx="3266255" cy="1135083"/>
          </a:xfrm>
        </p:grpSpPr>
        <p:sp>
          <p:nvSpPr>
            <p:cNvPr id="4" name="Rectangle 3"/>
            <p:cNvSpPr/>
            <p:nvPr/>
          </p:nvSpPr>
          <p:spPr>
            <a:xfrm>
              <a:off x="964275" y="3548884"/>
              <a:ext cx="3266255" cy="113508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723483" y="3842080"/>
              <a:ext cx="1689335" cy="523220"/>
            </a:xfrm>
            <a:prstGeom prst="rect">
              <a:avLst/>
            </a:prstGeom>
            <a:noFill/>
          </p:spPr>
          <p:txBody>
            <a:bodyPr wrap="none" rtlCol="0">
              <a:spAutoFit/>
            </a:bodyPr>
            <a:lstStyle/>
            <a:p>
              <a:pPr algn="ct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Fermions</a:t>
              </a:r>
              <a:endParaRPr lang="en-US" sz="5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62" name="TextBox 61"/>
          <p:cNvSpPr txBox="1"/>
          <p:nvPr/>
        </p:nvSpPr>
        <p:spPr>
          <a:xfrm>
            <a:off x="1248622" y="6185572"/>
            <a:ext cx="2639057" cy="369332"/>
          </a:xfrm>
          <a:prstGeom prst="rect">
            <a:avLst/>
          </a:prstGeom>
          <a:noFill/>
        </p:spPr>
        <p:txBody>
          <a:bodyPr wrap="none" rtlCol="0">
            <a:spAutoFit/>
          </a:bodyPr>
          <a:lstStyle/>
          <a:p>
            <a:pPr algn="ctr"/>
            <a:r>
              <a:rPr lang="en-US"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Can be detected by MRI</a:t>
            </a:r>
          </a:p>
        </p:txBody>
      </p:sp>
      <p:grpSp>
        <p:nvGrpSpPr>
          <p:cNvPr id="20" name="Group 19">
            <a:extLst>
              <a:ext uri="{FF2B5EF4-FFF2-40B4-BE49-F238E27FC236}">
                <a16:creationId xmlns:a16="http://schemas.microsoft.com/office/drawing/2014/main" id="{6E149FE5-B500-684B-B1A4-C94B3B2D8D2A}"/>
              </a:ext>
            </a:extLst>
          </p:cNvPr>
          <p:cNvGrpSpPr/>
          <p:nvPr/>
        </p:nvGrpSpPr>
        <p:grpSpPr>
          <a:xfrm>
            <a:off x="7961469" y="3548884"/>
            <a:ext cx="3266253" cy="1130162"/>
            <a:chOff x="7961469" y="3548884"/>
            <a:chExt cx="3266253" cy="1130162"/>
          </a:xfrm>
        </p:grpSpPr>
        <p:sp>
          <p:nvSpPr>
            <p:cNvPr id="19" name="Rectangle 18"/>
            <p:cNvSpPr/>
            <p:nvPr/>
          </p:nvSpPr>
          <p:spPr>
            <a:xfrm>
              <a:off x="7961469" y="3548884"/>
              <a:ext cx="3266253" cy="11301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681331" y="3861456"/>
              <a:ext cx="1839352" cy="523220"/>
            </a:xfrm>
            <a:prstGeom prst="rect">
              <a:avLst/>
            </a:prstGeom>
            <a:noFill/>
          </p:spPr>
          <p:txBody>
            <a:bodyPr wrap="none" rtlCol="0">
              <a:spAutoFit/>
            </a:bodyPr>
            <a:lstStyle/>
            <a:p>
              <a:pPr algn="ct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Bosons</a:t>
              </a:r>
              <a:endParaRPr lang="en-US" sz="5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23" name="TextBox 22"/>
          <p:cNvSpPr txBox="1"/>
          <p:nvPr/>
        </p:nvSpPr>
        <p:spPr>
          <a:xfrm>
            <a:off x="8539659" y="4851489"/>
            <a:ext cx="2122697" cy="369332"/>
          </a:xfrm>
          <a:prstGeom prst="rect">
            <a:avLst/>
          </a:prstGeom>
          <a:noFill/>
        </p:spPr>
        <p:txBody>
          <a:bodyPr wrap="none" rtlCol="0">
            <a:spAutoFit/>
          </a:bodyPr>
          <a:lstStyle/>
          <a:p>
            <a:r>
              <a:rPr lang="en-US"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Whole integer spin</a:t>
            </a:r>
          </a:p>
        </p:txBody>
      </p:sp>
      <p:sp>
        <p:nvSpPr>
          <p:cNvPr id="24" name="TextBox 23"/>
          <p:cNvSpPr txBox="1"/>
          <p:nvPr/>
        </p:nvSpPr>
        <p:spPr>
          <a:xfrm>
            <a:off x="7902465" y="5447383"/>
            <a:ext cx="3397085" cy="369332"/>
          </a:xfrm>
          <a:prstGeom prst="rect">
            <a:avLst/>
          </a:prstGeom>
          <a:noFill/>
        </p:spPr>
        <p:txBody>
          <a:bodyPr wrap="none" rtlCol="0">
            <a:spAutoFit/>
          </a:bodyPr>
          <a:lstStyle/>
          <a:p>
            <a:pPr algn="ctr"/>
            <a:r>
              <a:rPr lang="en-US"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Follow Bose–Einstein statistics</a:t>
            </a:r>
          </a:p>
        </p:txBody>
      </p:sp>
      <p:sp>
        <p:nvSpPr>
          <p:cNvPr id="64" name="TextBox 63"/>
          <p:cNvSpPr txBox="1"/>
          <p:nvPr/>
        </p:nvSpPr>
        <p:spPr>
          <a:xfrm>
            <a:off x="8107553" y="6183644"/>
            <a:ext cx="2986908" cy="369332"/>
          </a:xfrm>
          <a:prstGeom prst="rect">
            <a:avLst/>
          </a:prstGeom>
          <a:noFill/>
        </p:spPr>
        <p:txBody>
          <a:bodyPr wrap="none" rtlCol="0">
            <a:spAutoFit/>
          </a:bodyPr>
          <a:lstStyle/>
          <a:p>
            <a:pPr algn="ctr"/>
            <a:r>
              <a:rPr lang="en-US"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Cannot be detected by MRI</a:t>
            </a:r>
          </a:p>
        </p:txBody>
      </p:sp>
      <p:sp>
        <p:nvSpPr>
          <p:cNvPr id="52" name="Rectangle 51"/>
          <p:cNvSpPr/>
          <p:nvPr/>
        </p:nvSpPr>
        <p:spPr>
          <a:xfrm>
            <a:off x="964276" y="3548885"/>
            <a:ext cx="3266254" cy="3309116"/>
          </a:xfrm>
          <a:prstGeom prst="rect">
            <a:avLst/>
          </a:prstGeom>
          <a:noFill/>
          <a:ln w="114300">
            <a:solidFill>
              <a:srgbClr val="FF9F1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Elbow Connector 64"/>
          <p:cNvCxnSpPr>
            <a:cxnSpLocks/>
            <a:stCxn id="34" idx="1"/>
            <a:endCxn id="4" idx="0"/>
          </p:cNvCxnSpPr>
          <p:nvPr/>
        </p:nvCxnSpPr>
        <p:spPr>
          <a:xfrm rot="10800000" flipV="1">
            <a:off x="2597403" y="2794868"/>
            <a:ext cx="1950640" cy="754015"/>
          </a:xfrm>
          <a:prstGeom prst="bentConnector2">
            <a:avLst/>
          </a:prstGeom>
          <a:ln w="76200" cmpd="sng">
            <a:solidFill>
              <a:srgbClr val="FF9F1B"/>
            </a:solidFill>
            <a:tailEnd type="arrow"/>
          </a:ln>
        </p:spPr>
        <p:style>
          <a:lnRef idx="2">
            <a:schemeClr val="accent1"/>
          </a:lnRef>
          <a:fillRef idx="0">
            <a:schemeClr val="accent1"/>
          </a:fillRef>
          <a:effectRef idx="1">
            <a:schemeClr val="accent1"/>
          </a:effectRef>
          <a:fontRef idx="minor">
            <a:schemeClr val="tx1"/>
          </a:fontRef>
        </p:style>
      </p:cxnSp>
      <p:cxnSp>
        <p:nvCxnSpPr>
          <p:cNvPr id="67" name="Elbow Connector 66"/>
          <p:cNvCxnSpPr>
            <a:stCxn id="34" idx="3"/>
            <a:endCxn id="19" idx="0"/>
          </p:cNvCxnSpPr>
          <p:nvPr/>
        </p:nvCxnSpPr>
        <p:spPr>
          <a:xfrm>
            <a:off x="7643956" y="2794869"/>
            <a:ext cx="1950641" cy="754015"/>
          </a:xfrm>
          <a:prstGeom prst="bentConnector2">
            <a:avLst/>
          </a:prstGeom>
          <a:ln w="76200" cmpd="sng">
            <a:solidFill>
              <a:srgbClr val="FF9F1B"/>
            </a:solidFill>
            <a:tailEnd type="arrow"/>
          </a:ln>
        </p:spPr>
        <p:style>
          <a:lnRef idx="2">
            <a:schemeClr val="accent1"/>
          </a:lnRef>
          <a:fillRef idx="0">
            <a:schemeClr val="accent1"/>
          </a:fillRef>
          <a:effectRef idx="1">
            <a:schemeClr val="accent1"/>
          </a:effectRef>
          <a:fontRef idx="minor">
            <a:schemeClr val="tx1"/>
          </a:fontRef>
        </p:style>
      </p:cxnSp>
      <p:pic>
        <p:nvPicPr>
          <p:cNvPr id="46" name="Picture Placeholder 7" descr="zpin_8001127_orig_4.gif"/>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223" b="6223"/>
          <a:stretch>
            <a:fillRect/>
          </a:stretch>
        </p:blipFill>
        <p:spPr>
          <a:xfrm>
            <a:off x="5092191" y="4748170"/>
            <a:ext cx="1801243" cy="1799998"/>
          </a:xfrm>
        </p:spPr>
      </p:pic>
    </p:spTree>
    <p:extLst>
      <p:ext uri="{BB962C8B-B14F-4D97-AF65-F5344CB8AC3E}">
        <p14:creationId xmlns:p14="http://schemas.microsoft.com/office/powerpoint/2010/main" val="343946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16"/>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5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62" grpId="0"/>
      <p:bldP spid="23" grpId="0"/>
      <p:bldP spid="24" grpId="0"/>
      <p:bldP spid="64" grpId="0"/>
      <p:bldP spid="5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zpin_8001127_orig_4_withmagfield.pn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43090" r="-43090"/>
          <a:stretch>
            <a:fillRect/>
          </a:stretch>
        </p:blipFill>
        <p:spPr>
          <a:xfrm>
            <a:off x="298820" y="224115"/>
            <a:ext cx="6096000" cy="3429000"/>
          </a:xfrm>
        </p:spPr>
      </p:pic>
      <p:pic>
        <p:nvPicPr>
          <p:cNvPr id="10" name="Picture Placeholder 9" descr="zpin_8001127_orig_4_barmagnet.png"/>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39567" t="-3390" r="-46837" b="-7749"/>
          <a:stretch/>
        </p:blipFill>
        <p:spPr>
          <a:xfrm>
            <a:off x="5797180" y="224115"/>
            <a:ext cx="6096000" cy="3429000"/>
          </a:xfrm>
        </p:spPr>
      </p:pic>
      <p:sp>
        <p:nvSpPr>
          <p:cNvPr id="3" name="Rectangle 2"/>
          <p:cNvSpPr/>
          <p:nvPr/>
        </p:nvSpPr>
        <p:spPr>
          <a:xfrm>
            <a:off x="3166838" y="5363236"/>
            <a:ext cx="5858321" cy="400110"/>
          </a:xfrm>
          <a:prstGeom prst="rect">
            <a:avLst/>
          </a:prstGeom>
        </p:spPr>
        <p:txBody>
          <a:bodyPr wrap="square">
            <a:spAutoFit/>
          </a:bodyPr>
          <a:lstStyle/>
          <a:p>
            <a:pPr algn="ctr"/>
            <a:r>
              <a:rPr lang="en-US" sz="2000" dirty="0">
                <a:solidFill>
                  <a:schemeClr val="tx1">
                    <a:lumMod val="75000"/>
                    <a:lumOff val="25000"/>
                  </a:schemeClr>
                </a:solidFill>
                <a:latin typeface="Roboto Light"/>
                <a:ea typeface="Roboto Medium" charset="0"/>
                <a:cs typeface="Roboto Light"/>
              </a:rPr>
              <a:t>That is, the particles have magnetic moments!</a:t>
            </a:r>
            <a:endParaRPr lang="en-US" sz="2000" dirty="0">
              <a:solidFill>
                <a:schemeClr val="tx1">
                  <a:lumMod val="75000"/>
                  <a:lumOff val="25000"/>
                </a:schemeClr>
              </a:solidFill>
              <a:latin typeface="Roboto Light"/>
              <a:ea typeface="Roboto Light"/>
              <a:cs typeface="Roboto Light"/>
            </a:endParaRPr>
          </a:p>
        </p:txBody>
      </p:sp>
      <p:sp>
        <p:nvSpPr>
          <p:cNvPr id="4" name="TextBox 3"/>
          <p:cNvSpPr txBox="1"/>
          <p:nvPr/>
        </p:nvSpPr>
        <p:spPr>
          <a:xfrm>
            <a:off x="1180360" y="4121159"/>
            <a:ext cx="9607176" cy="1200328"/>
          </a:xfrm>
          <a:prstGeom prst="rect">
            <a:avLst/>
          </a:prstGeom>
          <a:noFill/>
        </p:spPr>
        <p:txBody>
          <a:bodyPr wrap="square" rtlCol="0">
            <a:spAutoFit/>
          </a:bodyPr>
          <a:lstStyle/>
          <a:p>
            <a:pPr algn="ctr"/>
            <a:r>
              <a:rPr lang="en-US" sz="2400" dirty="0">
                <a:solidFill>
                  <a:schemeClr val="tx1">
                    <a:lumMod val="85000"/>
                    <a:lumOff val="15000"/>
                  </a:schemeClr>
                </a:solidFill>
                <a:latin typeface="Nexa Bold" charset="0"/>
                <a:ea typeface="Nexa Bold" charset="0"/>
                <a:cs typeface="Nexa Bold" charset="0"/>
              </a:rPr>
              <a:t>PARTICLES WITH ½ INTEGER SPINS </a:t>
            </a:r>
          </a:p>
          <a:p>
            <a:pPr algn="ctr"/>
            <a:r>
              <a:rPr lang="en-US" sz="2400" dirty="0">
                <a:solidFill>
                  <a:schemeClr val="tx1">
                    <a:lumMod val="85000"/>
                    <a:lumOff val="15000"/>
                  </a:schemeClr>
                </a:solidFill>
                <a:latin typeface="Nexa Bold" charset="0"/>
                <a:ea typeface="Nexa Bold" charset="0"/>
                <a:cs typeface="Nexa Bold" charset="0"/>
              </a:rPr>
              <a:t>(INCLUDING HYDROGEN)</a:t>
            </a:r>
          </a:p>
          <a:p>
            <a:pPr algn="ctr"/>
            <a:r>
              <a:rPr lang="en-US" sz="2400" dirty="0">
                <a:solidFill>
                  <a:schemeClr val="tx1">
                    <a:lumMod val="85000"/>
                    <a:lumOff val="15000"/>
                  </a:schemeClr>
                </a:solidFill>
                <a:latin typeface="Nexa Bold" charset="0"/>
                <a:ea typeface="Nexa Bold" charset="0"/>
                <a:cs typeface="Nexa Bold" charset="0"/>
              </a:rPr>
              <a:t> ACT AS </a:t>
            </a:r>
            <a:r>
              <a:rPr lang="en-US" sz="2400" dirty="0">
                <a:solidFill>
                  <a:srgbClr val="FF9F1B"/>
                </a:solidFill>
                <a:latin typeface="Nexa Bold" charset="0"/>
                <a:ea typeface="Nexa Bold" charset="0"/>
                <a:cs typeface="Nexa Bold" charset="0"/>
              </a:rPr>
              <a:t>MINI-MAGNETS</a:t>
            </a:r>
            <a:endParaRPr lang="en-US" sz="2400" dirty="0">
              <a:solidFill>
                <a:schemeClr val="tx1">
                  <a:lumMod val="85000"/>
                  <a:lumOff val="15000"/>
                </a:schemeClr>
              </a:solidFill>
              <a:latin typeface="Nexa Bold" charset="0"/>
              <a:ea typeface="Nexa Bold" charset="0"/>
              <a:cs typeface="Nexa Bold" charset="0"/>
            </a:endParaRPr>
          </a:p>
        </p:txBody>
      </p:sp>
      <p:cxnSp>
        <p:nvCxnSpPr>
          <p:cNvPr id="11" name="Straight Connector 10"/>
          <p:cNvCxnSpPr/>
          <p:nvPr/>
        </p:nvCxnSpPr>
        <p:spPr>
          <a:xfrm flipH="1">
            <a:off x="5638066" y="3845295"/>
            <a:ext cx="691764"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8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diamag.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736" r="9736"/>
          <a:stretch>
            <a:fillRect/>
          </a:stretch>
        </p:blipFill>
        <p:spPr>
          <a:xfrm>
            <a:off x="2766559" y="2634558"/>
            <a:ext cx="6662057" cy="4103914"/>
          </a:xfrm>
        </p:spPr>
      </p:pic>
      <p:sp>
        <p:nvSpPr>
          <p:cNvPr id="6" name="TextBox 5"/>
          <p:cNvSpPr txBox="1"/>
          <p:nvPr/>
        </p:nvSpPr>
        <p:spPr>
          <a:xfrm>
            <a:off x="10248471" y="6301947"/>
            <a:ext cx="1634714" cy="246221"/>
          </a:xfrm>
          <a:prstGeom prst="rect">
            <a:avLst/>
          </a:prstGeom>
          <a:noFill/>
        </p:spPr>
        <p:txBody>
          <a:bodyPr wrap="none" rtlCol="0">
            <a:spAutoFit/>
          </a:bodyPr>
          <a:lstStyle/>
          <a:p>
            <a:pPr algn="r"/>
            <a:r>
              <a:rPr lang="en-US" sz="1000" dirty="0">
                <a:solidFill>
                  <a:schemeClr val="tx1">
                    <a:lumMod val="75000"/>
                    <a:lumOff val="25000"/>
                  </a:schemeClr>
                </a:solidFill>
                <a:latin typeface="Roboto Medium" charset="0"/>
                <a:ea typeface="Roboto Medium" charset="0"/>
                <a:cs typeface="Roboto Medium" charset="0"/>
              </a:rPr>
              <a:t>http://</a:t>
            </a:r>
            <a:r>
              <a:rPr lang="en-US" sz="1000" dirty="0" err="1">
                <a:solidFill>
                  <a:schemeClr val="tx1">
                    <a:lumMod val="75000"/>
                    <a:lumOff val="25000"/>
                  </a:schemeClr>
                </a:solidFill>
                <a:latin typeface="Roboto Medium" charset="0"/>
                <a:ea typeface="Roboto Medium" charset="0"/>
                <a:cs typeface="Roboto Medium" charset="0"/>
              </a:rPr>
              <a:t>mriquestions.com</a:t>
            </a:r>
            <a:r>
              <a:rPr lang="en-US" sz="1000" dirty="0">
                <a:solidFill>
                  <a:schemeClr val="tx1">
                    <a:lumMod val="75000"/>
                    <a:lumOff val="25000"/>
                  </a:schemeClr>
                </a:solidFill>
                <a:latin typeface="Roboto Medium" charset="0"/>
                <a:ea typeface="Roboto Medium" charset="0"/>
                <a:cs typeface="Roboto Medium" charset="0"/>
              </a:rPr>
              <a:t>/</a:t>
            </a:r>
          </a:p>
        </p:txBody>
      </p:sp>
      <p:sp>
        <p:nvSpPr>
          <p:cNvPr id="10" name="TextBox 9"/>
          <p:cNvSpPr txBox="1"/>
          <p:nvPr/>
        </p:nvSpPr>
        <p:spPr>
          <a:xfrm>
            <a:off x="3121104" y="822738"/>
            <a:ext cx="5949831" cy="707886"/>
          </a:xfrm>
          <a:prstGeom prst="rect">
            <a:avLst/>
          </a:prstGeom>
          <a:noFill/>
        </p:spPr>
        <p:txBody>
          <a:bodyPr wrap="none" rtlCol="0">
            <a:spAutoFit/>
          </a:bodyPr>
          <a:lstStyle/>
          <a:p>
            <a:pPr algn="ctr"/>
            <a:r>
              <a:rPr lang="en-US" sz="4000" dirty="0">
                <a:solidFill>
                  <a:schemeClr val="tx1">
                    <a:lumMod val="75000"/>
                    <a:lumOff val="25000"/>
                  </a:schemeClr>
                </a:solidFill>
                <a:latin typeface="Nexa Bold" charset="0"/>
                <a:ea typeface="Nexa Bold" charset="0"/>
                <a:cs typeface="Nexa Bold" charset="0"/>
              </a:rPr>
              <a:t>TYPES OF MAGNETISM</a:t>
            </a:r>
          </a:p>
        </p:txBody>
      </p:sp>
      <p:sp>
        <p:nvSpPr>
          <p:cNvPr id="11" name="TextBox 10"/>
          <p:cNvSpPr txBox="1"/>
          <p:nvPr/>
        </p:nvSpPr>
        <p:spPr>
          <a:xfrm>
            <a:off x="5722040" y="632827"/>
            <a:ext cx="747921" cy="276999"/>
          </a:xfrm>
          <a:prstGeom prst="rect">
            <a:avLst/>
          </a:prstGeom>
          <a:noFill/>
        </p:spPr>
        <p:txBody>
          <a:bodyPr wrap="none" rtlCol="0">
            <a:spAutoFit/>
          </a:bodyPr>
          <a:lstStyle/>
          <a:p>
            <a:pPr algn="ctr"/>
            <a:r>
              <a:rPr lang="en-US" sz="1200" spc="600" dirty="0">
                <a:solidFill>
                  <a:schemeClr val="tx1">
                    <a:lumMod val="75000"/>
                    <a:lumOff val="25000"/>
                  </a:schemeClr>
                </a:solidFill>
                <a:latin typeface="Roboto Light"/>
                <a:ea typeface="Roboto Light"/>
                <a:cs typeface="Roboto Light"/>
              </a:rPr>
              <a:t>SPIN</a:t>
            </a:r>
          </a:p>
        </p:txBody>
      </p:sp>
      <p:cxnSp>
        <p:nvCxnSpPr>
          <p:cNvPr id="12" name="Straight Connector 11"/>
          <p:cNvCxnSpPr/>
          <p:nvPr/>
        </p:nvCxnSpPr>
        <p:spPr>
          <a:xfrm>
            <a:off x="5504573" y="1700478"/>
            <a:ext cx="11828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83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937246463"/>
              </p:ext>
            </p:extLst>
          </p:nvPr>
        </p:nvGraphicFramePr>
        <p:xfrm>
          <a:off x="2068643" y="3137098"/>
          <a:ext cx="8179828" cy="2929142"/>
        </p:xfrm>
        <a:graphic>
          <a:graphicData uri="http://schemas.openxmlformats.org/drawingml/2006/table">
            <a:tbl>
              <a:tblPr firstRow="1" bandRow="1">
                <a:tableStyleId>{2D5ABB26-0587-4C30-8999-92F81FD0307C}</a:tableStyleId>
              </a:tblPr>
              <a:tblGrid>
                <a:gridCol w="3697727">
                  <a:extLst>
                    <a:ext uri="{9D8B030D-6E8A-4147-A177-3AD203B41FA5}">
                      <a16:colId xmlns:a16="http://schemas.microsoft.com/office/drawing/2014/main" val="20000"/>
                    </a:ext>
                  </a:extLst>
                </a:gridCol>
                <a:gridCol w="4482101">
                  <a:extLst>
                    <a:ext uri="{9D8B030D-6E8A-4147-A177-3AD203B41FA5}">
                      <a16:colId xmlns:a16="http://schemas.microsoft.com/office/drawing/2014/main" val="20001"/>
                    </a:ext>
                  </a:extLst>
                </a:gridCol>
              </a:tblGrid>
              <a:tr h="930755">
                <a:tc>
                  <a:txBody>
                    <a:bodyPr/>
                    <a:lstStyle/>
                    <a:p>
                      <a:pPr algn="ctr"/>
                      <a:r>
                        <a:rPr lang="en-US" sz="2400" b="0" i="0" dirty="0">
                          <a:solidFill>
                            <a:srgbClr val="595959"/>
                          </a:solidFill>
                          <a:latin typeface="Open Sans Semibold"/>
                          <a:cs typeface="Open Sans Semibold"/>
                        </a:rPr>
                        <a:t>Material</a:t>
                      </a:r>
                      <a:endParaRPr lang="en-US" sz="1600" b="0" i="0" dirty="0">
                        <a:solidFill>
                          <a:srgbClr val="595959"/>
                        </a:solidFill>
                        <a:latin typeface="Open Sans Semibold"/>
                        <a:cs typeface="Open Sans Semibold"/>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9F1B"/>
                    </a:solidFill>
                  </a:tcPr>
                </a:tc>
                <a:tc>
                  <a:txBody>
                    <a:bodyPr/>
                    <a:lstStyle/>
                    <a:p>
                      <a:pPr algn="ctr"/>
                      <a:r>
                        <a:rPr lang="en-US" sz="2400" b="0" i="0" dirty="0">
                          <a:solidFill>
                            <a:srgbClr val="595959"/>
                          </a:solidFill>
                          <a:latin typeface="Open Sans Semibold"/>
                          <a:cs typeface="Open Sans Semibold"/>
                        </a:rPr>
                        <a:t>Volume Magnetic Susceptibility</a:t>
                      </a:r>
                      <a:r>
                        <a:rPr lang="en-US" sz="2400" b="0" i="0" baseline="0" dirty="0">
                          <a:solidFill>
                            <a:srgbClr val="595959"/>
                          </a:solidFill>
                          <a:latin typeface="Open Sans Semibold"/>
                          <a:cs typeface="Open Sans Semibold"/>
                        </a:rPr>
                        <a:t> (</a:t>
                      </a:r>
                      <a:r>
                        <a:rPr lang="el-GR" sz="2400" b="0" i="0" baseline="0" dirty="0">
                          <a:solidFill>
                            <a:srgbClr val="595959"/>
                          </a:solidFill>
                          <a:latin typeface="Open Sans Semibold"/>
                          <a:cs typeface="Open Sans Semibold"/>
                        </a:rPr>
                        <a:t>Χ</a:t>
                      </a:r>
                      <a:r>
                        <a:rPr lang="en-US" sz="2400" b="0" i="0" baseline="0" dirty="0">
                          <a:solidFill>
                            <a:srgbClr val="595959"/>
                          </a:solidFill>
                          <a:latin typeface="Open Sans Semibold"/>
                          <a:cs typeface="Open Sans Semibold"/>
                        </a:rPr>
                        <a:t>) in ppm</a:t>
                      </a:r>
                      <a:endParaRPr lang="en-US" sz="2400" b="0" i="0" dirty="0">
                        <a:solidFill>
                          <a:srgbClr val="595959"/>
                        </a:solidFill>
                        <a:latin typeface="Open Sans Semibold"/>
                        <a:cs typeface="Open Sans Semibold"/>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9F1B"/>
                    </a:solidFill>
                  </a:tcPr>
                </a:tc>
                <a:extLst>
                  <a:ext uri="{0D108BD9-81ED-4DB2-BD59-A6C34878D82A}">
                    <a16:rowId xmlns:a16="http://schemas.microsoft.com/office/drawing/2014/main" val="10000"/>
                  </a:ext>
                </a:extLst>
              </a:tr>
              <a:tr h="666129">
                <a:tc>
                  <a:txBody>
                    <a:bodyPr/>
                    <a:lstStyle/>
                    <a:p>
                      <a:r>
                        <a:rPr lang="en-US" sz="2400" dirty="0">
                          <a:solidFill>
                            <a:srgbClr val="000000"/>
                          </a:solidFill>
                          <a:latin typeface="Roboto" panose="02000000000000000000" pitchFamily="2" charset="0"/>
                          <a:ea typeface="Roboto" panose="02000000000000000000" pitchFamily="2" charset="0"/>
                          <a:cs typeface="Roboto" panose="02000000000000000000" pitchFamily="2" charset="0"/>
                        </a:rPr>
                        <a:t>Water &amp; most tissues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solidFill>
                            <a:srgbClr val="000000"/>
                          </a:solidFill>
                          <a:latin typeface="Roboto" panose="02000000000000000000" pitchFamily="2" charset="0"/>
                          <a:ea typeface="Roboto" panose="02000000000000000000" pitchFamily="2" charset="0"/>
                          <a:cs typeface="Roboto" panose="02000000000000000000" pitchFamily="2" charset="0"/>
                        </a:rPr>
                        <a:t>-9.0</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666129">
                <a:tc>
                  <a:txBody>
                    <a:bodyPr/>
                    <a:lstStyle/>
                    <a:p>
                      <a:r>
                        <a:rPr lang="en-US" sz="2400" dirty="0">
                          <a:solidFill>
                            <a:srgbClr val="000000"/>
                          </a:solidFill>
                          <a:latin typeface="Roboto" panose="02000000000000000000" pitchFamily="2" charset="0"/>
                          <a:ea typeface="Roboto" panose="02000000000000000000" pitchFamily="2" charset="0"/>
                          <a:cs typeface="Roboto" panose="02000000000000000000" pitchFamily="2" charset="0"/>
                        </a:rPr>
                        <a:t>Fat</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solidFill>
                            <a:srgbClr val="000000"/>
                          </a:solidFill>
                          <a:latin typeface="Roboto" panose="02000000000000000000" pitchFamily="2" charset="0"/>
                          <a:ea typeface="Roboto" panose="02000000000000000000" pitchFamily="2" charset="0"/>
                          <a:cs typeface="Roboto" panose="02000000000000000000" pitchFamily="2" charset="0"/>
                        </a:rPr>
                        <a:t>-8.3</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666129">
                <a:tc>
                  <a:txBody>
                    <a:bodyPr/>
                    <a:lstStyle/>
                    <a:p>
                      <a:r>
                        <a:rPr lang="en-US" sz="2400" dirty="0">
                          <a:solidFill>
                            <a:srgbClr val="000000"/>
                          </a:solidFill>
                          <a:latin typeface="Roboto" panose="02000000000000000000" pitchFamily="2" charset="0"/>
                          <a:ea typeface="Roboto" panose="02000000000000000000" pitchFamily="2" charset="0"/>
                          <a:cs typeface="Roboto" panose="02000000000000000000" pitchFamily="2" charset="0"/>
                        </a:rPr>
                        <a:t>Gadolinium in blood</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solidFill>
                            <a:srgbClr val="000000"/>
                          </a:solidFill>
                          <a:latin typeface="Roboto" panose="02000000000000000000" pitchFamily="2" charset="0"/>
                          <a:ea typeface="Roboto" panose="02000000000000000000" pitchFamily="2" charset="0"/>
                          <a:cs typeface="Roboto" panose="02000000000000000000" pitchFamily="2" charset="0"/>
                        </a:rPr>
                        <a:t>+0.03</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p:cNvSpPr txBox="1"/>
          <p:nvPr/>
        </p:nvSpPr>
        <p:spPr>
          <a:xfrm>
            <a:off x="10248471" y="6301947"/>
            <a:ext cx="1634714" cy="246221"/>
          </a:xfrm>
          <a:prstGeom prst="rect">
            <a:avLst/>
          </a:prstGeom>
          <a:noFill/>
        </p:spPr>
        <p:txBody>
          <a:bodyPr wrap="none" rtlCol="0">
            <a:spAutoFit/>
          </a:bodyPr>
          <a:lstStyle/>
          <a:p>
            <a:pPr algn="r"/>
            <a:r>
              <a:rPr lang="en-US" sz="1000" dirty="0">
                <a:solidFill>
                  <a:schemeClr val="tx1">
                    <a:lumMod val="75000"/>
                    <a:lumOff val="25000"/>
                  </a:schemeClr>
                </a:solidFill>
                <a:latin typeface="Roboto Medium" charset="0"/>
                <a:ea typeface="Roboto Medium" charset="0"/>
                <a:cs typeface="Roboto Medium" charset="0"/>
              </a:rPr>
              <a:t>http://</a:t>
            </a:r>
            <a:r>
              <a:rPr lang="en-US" sz="1000" dirty="0" err="1">
                <a:solidFill>
                  <a:schemeClr val="tx1">
                    <a:lumMod val="75000"/>
                    <a:lumOff val="25000"/>
                  </a:schemeClr>
                </a:solidFill>
                <a:latin typeface="Roboto Medium" charset="0"/>
                <a:ea typeface="Roboto Medium" charset="0"/>
                <a:cs typeface="Roboto Medium" charset="0"/>
              </a:rPr>
              <a:t>mriquestions.com</a:t>
            </a:r>
            <a:r>
              <a:rPr lang="en-US" sz="1000" dirty="0">
                <a:solidFill>
                  <a:schemeClr val="tx1">
                    <a:lumMod val="75000"/>
                    <a:lumOff val="25000"/>
                  </a:schemeClr>
                </a:solidFill>
                <a:latin typeface="Roboto Medium" charset="0"/>
                <a:ea typeface="Roboto Medium" charset="0"/>
                <a:cs typeface="Roboto Medium" charset="0"/>
              </a:rPr>
              <a:t>/</a:t>
            </a:r>
          </a:p>
        </p:txBody>
      </p:sp>
      <p:sp>
        <p:nvSpPr>
          <p:cNvPr id="10" name="TextBox 9"/>
          <p:cNvSpPr txBox="1"/>
          <p:nvPr/>
        </p:nvSpPr>
        <p:spPr>
          <a:xfrm>
            <a:off x="3121104" y="822738"/>
            <a:ext cx="5949831" cy="707886"/>
          </a:xfrm>
          <a:prstGeom prst="rect">
            <a:avLst/>
          </a:prstGeom>
          <a:noFill/>
        </p:spPr>
        <p:txBody>
          <a:bodyPr wrap="none" rtlCol="0">
            <a:spAutoFit/>
          </a:bodyPr>
          <a:lstStyle/>
          <a:p>
            <a:pPr algn="ctr"/>
            <a:r>
              <a:rPr lang="en-US" sz="4000" dirty="0">
                <a:solidFill>
                  <a:schemeClr val="tx1">
                    <a:lumMod val="75000"/>
                    <a:lumOff val="25000"/>
                  </a:schemeClr>
                </a:solidFill>
                <a:latin typeface="Nexa Bold" charset="0"/>
                <a:ea typeface="Nexa Bold" charset="0"/>
                <a:cs typeface="Nexa Bold" charset="0"/>
              </a:rPr>
              <a:t>TYPES OF MAGNETISM</a:t>
            </a:r>
          </a:p>
        </p:txBody>
      </p:sp>
      <p:sp>
        <p:nvSpPr>
          <p:cNvPr id="11" name="TextBox 10"/>
          <p:cNvSpPr txBox="1"/>
          <p:nvPr/>
        </p:nvSpPr>
        <p:spPr>
          <a:xfrm>
            <a:off x="5722040" y="632827"/>
            <a:ext cx="747921" cy="276999"/>
          </a:xfrm>
          <a:prstGeom prst="rect">
            <a:avLst/>
          </a:prstGeom>
          <a:noFill/>
        </p:spPr>
        <p:txBody>
          <a:bodyPr wrap="none" rtlCol="0">
            <a:spAutoFit/>
          </a:bodyPr>
          <a:lstStyle/>
          <a:p>
            <a:pPr algn="ctr"/>
            <a:r>
              <a:rPr lang="en-US" sz="1200" spc="600" dirty="0">
                <a:solidFill>
                  <a:schemeClr val="tx1">
                    <a:lumMod val="75000"/>
                    <a:lumOff val="25000"/>
                  </a:schemeClr>
                </a:solidFill>
                <a:latin typeface="Roboto Light"/>
                <a:ea typeface="Roboto Light"/>
                <a:cs typeface="Roboto Light"/>
              </a:rPr>
              <a:t>SPIN</a:t>
            </a:r>
          </a:p>
        </p:txBody>
      </p:sp>
      <p:cxnSp>
        <p:nvCxnSpPr>
          <p:cNvPr id="12" name="Straight Connector 11"/>
          <p:cNvCxnSpPr/>
          <p:nvPr/>
        </p:nvCxnSpPr>
        <p:spPr>
          <a:xfrm>
            <a:off x="5504573" y="1700478"/>
            <a:ext cx="1182855" cy="0"/>
          </a:xfrm>
          <a:prstGeom prst="line">
            <a:avLst/>
          </a:prstGeom>
          <a:ln>
            <a:solidFill>
              <a:srgbClr val="FF9F1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533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Office Theme">
  <a:themeElements>
    <a:clrScheme name="Custom 9">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9F1B"/>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17403</TotalTime>
  <Words>2123</Words>
  <Application>Microsoft Macintosh PowerPoint</Application>
  <PresentationFormat>Widescreen</PresentationFormat>
  <Paragraphs>366</Paragraphs>
  <Slides>42</Slides>
  <Notes>17</Notes>
  <HiddenSlides>0</HiddenSlides>
  <MMClips>0</MMClips>
  <ScaleCrop>false</ScaleCrop>
  <HeadingPairs>
    <vt:vector size="8" baseType="variant">
      <vt:variant>
        <vt:lpstr>Fonts Used</vt:lpstr>
      </vt:variant>
      <vt:variant>
        <vt:i4>18</vt:i4>
      </vt:variant>
      <vt:variant>
        <vt:lpstr>Theme</vt:lpstr>
      </vt:variant>
      <vt:variant>
        <vt:i4>1</vt:i4>
      </vt:variant>
      <vt:variant>
        <vt:lpstr>Slide Titles</vt:lpstr>
      </vt:variant>
      <vt:variant>
        <vt:i4>42</vt:i4>
      </vt:variant>
      <vt:variant>
        <vt:lpstr>Custom Shows</vt:lpstr>
      </vt:variant>
      <vt:variant>
        <vt:i4>1</vt:i4>
      </vt:variant>
    </vt:vector>
  </HeadingPairs>
  <TitlesOfParts>
    <vt:vector size="62" baseType="lpstr">
      <vt:lpstr>Arial</vt:lpstr>
      <vt:lpstr>Calibri</vt:lpstr>
      <vt:lpstr>FontAwesome</vt:lpstr>
      <vt:lpstr>Lucida Grande</vt:lpstr>
      <vt:lpstr>Nexa</vt:lpstr>
      <vt:lpstr>Nexa Bold</vt:lpstr>
      <vt:lpstr>Nexa Heavy</vt:lpstr>
      <vt:lpstr>Nexa Light</vt:lpstr>
      <vt:lpstr>Open Sans</vt:lpstr>
      <vt:lpstr>Open Sans Light</vt:lpstr>
      <vt:lpstr>Open Sans Semibold</vt:lpstr>
      <vt:lpstr>Pe-icon-7-stroke</vt:lpstr>
      <vt:lpstr>Roberto Light</vt:lpstr>
      <vt:lpstr>Roboto</vt:lpstr>
      <vt:lpstr>Roboto Black</vt:lpstr>
      <vt:lpstr>Roboto Light</vt:lpstr>
      <vt:lpstr>Roboto Medium</vt:lpstr>
      <vt:lpstr>Roboto Thin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Lynne Williams</cp:lastModifiedBy>
  <cp:revision>1089</cp:revision>
  <dcterms:created xsi:type="dcterms:W3CDTF">2016-05-17T02:28:19Z</dcterms:created>
  <dcterms:modified xsi:type="dcterms:W3CDTF">2019-05-07T03:30:27Z</dcterms:modified>
</cp:coreProperties>
</file>